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8"/>
  </p:notesMasterIdLst>
  <p:handoutMasterIdLst>
    <p:handoutMasterId r:id="rId19"/>
  </p:handoutMasterIdLst>
  <p:sldIdLst>
    <p:sldId id="294" r:id="rId5"/>
    <p:sldId id="331" r:id="rId6"/>
    <p:sldId id="414" r:id="rId7"/>
    <p:sldId id="545" r:id="rId8"/>
    <p:sldId id="333" r:id="rId9"/>
    <p:sldId id="351" r:id="rId10"/>
    <p:sldId id="337" r:id="rId11"/>
    <p:sldId id="345" r:id="rId12"/>
    <p:sldId id="341" r:id="rId13"/>
    <p:sldId id="547" r:id="rId14"/>
    <p:sldId id="549" r:id="rId15"/>
    <p:sldId id="346" r:id="rId16"/>
    <p:sldId id="339" r:id="rId17"/>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D755E-3C7E-07E1-ED85-BF596FCB43F2}" name="Foret Katia" initials="FK" userId="S::katia.foret@doe.k12.de.us::92d5ab63-85ad-4f9d-917d-8634455e4bda" providerId="AD"/>
  <p188:author id="{658BFBA5-2FB7-38DB-4298-B10C0E865D74}" name="Khan Abid (Contractor)" initials="KA(" userId="S::Abid.Khan@doe.k12.de.us::8ed16210-fddd-4efb-a22f-059f2e1bb92a" providerId="AD"/>
  <p188:author id="{638524C6-BFA2-09CB-EC17-F123844A2C86}" name="Effie Pearson" initials="EP" userId="S::effie.pearson@cambiumassessment.com::cdfd84c6-2ed3-4db2-acd1-5192d45ac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1"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Mills, Monica" initials="MM" lastIdx="4" clrIdx="10">
    <p:extLst>
      <p:ext uri="{19B8F6BF-5375-455C-9EA6-DF929625EA0E}">
        <p15:presenceInfo xmlns:p15="http://schemas.microsoft.com/office/powerpoint/2012/main" userId="S::mmills@air.org::c45eef33-598a-4d4e-81ae-afc889ac12d7" providerId="AD"/>
      </p:ext>
    </p:extLst>
  </p:cmAuthor>
  <p:cmAuthor id="12" name="Strittmatter, Jennifer G." initials="SJG" lastIdx="9" clrIdx="11">
    <p:extLst>
      <p:ext uri="{19B8F6BF-5375-455C-9EA6-DF929625EA0E}">
        <p15:presenceInfo xmlns:p15="http://schemas.microsoft.com/office/powerpoint/2012/main" userId="S::jstrittmatter@air.org::5b890a84-78d8-4fc1-ac1c-46682033f69d" providerId="AD"/>
      </p:ext>
    </p:extLst>
  </p:cmAuthor>
  <p:cmAuthor id="13" name="Hajara, Debapriya (Diya)" initials="HD( [2]" lastIdx="8" clrIdx="12">
    <p:extLst>
      <p:ext uri="{19B8F6BF-5375-455C-9EA6-DF929625EA0E}">
        <p15:presenceInfo xmlns:p15="http://schemas.microsoft.com/office/powerpoint/2012/main" userId="S::dhajara@air.org::9fae8e30-233f-4c0c-bb91-bada5e8377f7" providerId="AD"/>
      </p:ext>
    </p:extLst>
  </p:cmAuthor>
  <p:cmAuthor id="14" name="Amy Camire" initials="AC" lastIdx="16" clrIdx="13">
    <p:extLst>
      <p:ext uri="{19B8F6BF-5375-455C-9EA6-DF929625EA0E}">
        <p15:presenceInfo xmlns:p15="http://schemas.microsoft.com/office/powerpoint/2012/main" userId="S::amy.camire@cambiumassessment.com::3dff1d8b-c5d2-4651-9486-c7143dda87b0" providerId="AD"/>
      </p:ext>
    </p:extLst>
  </p:cmAuthor>
  <p:cmAuthor id="15" name="Katelyn Aldana" initials="KA" lastIdx="12" clrIdx="14">
    <p:extLst>
      <p:ext uri="{19B8F6BF-5375-455C-9EA6-DF929625EA0E}">
        <p15:presenceInfo xmlns:p15="http://schemas.microsoft.com/office/powerpoint/2012/main" userId="S::katelyn.aldana@cambiumassessment.com::6bf1c670-28c8-414d-9a63-c8085746ed4b" providerId="AD"/>
      </p:ext>
    </p:extLst>
  </p:cmAuthor>
  <p:cmAuthor id="16" name="Katia Foret" initials="KF" lastIdx="2" clrIdx="15">
    <p:extLst>
      <p:ext uri="{19B8F6BF-5375-455C-9EA6-DF929625EA0E}">
        <p15:presenceInfo xmlns:p15="http://schemas.microsoft.com/office/powerpoint/2012/main" userId="6e19528a81315cde" providerId="Windows Live"/>
      </p:ext>
    </p:extLst>
  </p:cmAuthor>
  <p:cmAuthor id="17" name="Haddy Gai" initials="HG" lastIdx="2" clrIdx="16">
    <p:extLst>
      <p:ext uri="{19B8F6BF-5375-455C-9EA6-DF929625EA0E}">
        <p15:presenceInfo xmlns:p15="http://schemas.microsoft.com/office/powerpoint/2012/main" userId="S-1-5-21-1949779832-2519084937-1351169659-454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7" autoAdjust="0"/>
    <p:restoredTop sz="77225" autoAdjust="0"/>
  </p:normalViewPr>
  <p:slideViewPr>
    <p:cSldViewPr snapToGrid="0">
      <p:cViewPr varScale="1">
        <p:scale>
          <a:sx n="88" d="100"/>
          <a:sy n="88" d="100"/>
        </p:scale>
        <p:origin x="594" y="84"/>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eaLnBrk="1" hangingPunct="1">
              <a:spcBef>
                <a:spcPct val="0"/>
              </a:spcBef>
            </a:pPr>
            <a:r>
              <a:rPr lang="en-US" altLang="en-US" sz="1200" b="0" dirty="0">
                <a:solidFill>
                  <a:schemeClr val="tx1"/>
                </a:solidFill>
                <a:latin typeface="Arial" panose="020B0604020202020204" pitchFamily="34" charset="0"/>
                <a:cs typeface="Arial" panose="020B0604020202020204" pitchFamily="34" charset="0"/>
              </a:rPr>
              <a:t>Welcome to the Assessment Viewing Application (AVA) training module. </a:t>
            </a:r>
          </a:p>
          <a:p>
            <a:pPr eaLnBrk="1" hangingPunct="1">
              <a:spcBef>
                <a:spcPct val="0"/>
              </a:spcBef>
            </a:pPr>
            <a:endParaRPr lang="en-US" altLang="en-US" sz="1200" b="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en-US" altLang="en-US" sz="1200" b="0" dirty="0">
                <a:solidFill>
                  <a:schemeClr val="tx1"/>
                </a:solidFill>
                <a:latin typeface="Arial" panose="020B0604020202020204" pitchFamily="34" charset="0"/>
                <a:cs typeface="Arial" panose="020B0604020202020204" pitchFamily="34" charset="0"/>
              </a:rPr>
              <a:t>AVA is a component of the </a:t>
            </a:r>
            <a:r>
              <a:rPr lang="en-US" altLang="en-US" sz="1200" b="0" dirty="0">
                <a:solidFill>
                  <a:srgbClr val="FF0000"/>
                </a:solidFill>
                <a:latin typeface="Arial" panose="020B0604020202020204" pitchFamily="34" charset="0"/>
                <a:cs typeface="Arial" panose="020B0604020202020204" pitchFamily="34" charset="0"/>
              </a:rPr>
              <a:t>o</a:t>
            </a:r>
            <a:r>
              <a:rPr lang="en-US" altLang="en-US" sz="1200" b="0" dirty="0">
                <a:solidFill>
                  <a:schemeClr val="tx1"/>
                </a:solidFill>
                <a:latin typeface="Arial" panose="020B0604020202020204" pitchFamily="34" charset="0"/>
                <a:cs typeface="Arial" panose="020B0604020202020204" pitchFamily="34" charset="0"/>
              </a:rPr>
              <a:t>nline testing system </a:t>
            </a:r>
            <a:r>
              <a:rPr lang="en-US" altLang="en-US" sz="1200" b="0" dirty="0">
                <a:solidFill>
                  <a:srgbClr val="FF0000"/>
                </a:solidFill>
                <a:latin typeface="Arial" panose="020B0604020202020204" pitchFamily="34" charset="0"/>
                <a:cs typeface="Arial" panose="020B0604020202020204" pitchFamily="34" charset="0"/>
              </a:rPr>
              <a:t>that</a:t>
            </a:r>
            <a:r>
              <a:rPr lang="en-US" altLang="en-US" sz="1200" b="0" dirty="0">
                <a:solidFill>
                  <a:schemeClr val="tx1"/>
                </a:solidFill>
                <a:latin typeface="Arial" panose="020B0604020202020204" pitchFamily="34" charset="0"/>
                <a:cs typeface="Arial" panose="020B0604020202020204" pitchFamily="34" charset="0"/>
              </a:rPr>
              <a:t> allows</a:t>
            </a:r>
            <a:r>
              <a:rPr lang="en-US" altLang="en-US" sz="1200" b="0" baseline="0" dirty="0">
                <a:solidFill>
                  <a:schemeClr val="tx1"/>
                </a:solidFill>
                <a:latin typeface="Arial" panose="020B0604020202020204" pitchFamily="34" charset="0"/>
                <a:cs typeface="Arial" panose="020B0604020202020204" pitchFamily="34" charset="0"/>
              </a:rPr>
              <a:t> authorized users to view interim assessments for administrative or instructional purposes. </a:t>
            </a:r>
            <a:endParaRPr lang="en-US" altLang="en-US" sz="1200" b="0" dirty="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endParaRPr lang="en-US" sz="1200" b="0" dirty="0">
              <a:solidFill>
                <a:schemeClr val="tx1"/>
              </a:solidFill>
              <a:latin typeface="Arial" panose="020B0604020202020204" pitchFamily="34" charset="0"/>
              <a:cs typeface="Arial" panose="020B0604020202020204" pitchFamily="34" charset="0"/>
            </a:endParaRPr>
          </a:p>
          <a:p>
            <a:pPr defTabSz="919155" eaLnBrk="1" hangingPunct="1">
              <a:spcBef>
                <a:spcPct val="0"/>
              </a:spcBef>
              <a:defRPr/>
            </a:pPr>
            <a:r>
              <a:rPr lang="en-US" sz="1200" b="0" dirty="0">
                <a:solidFill>
                  <a:schemeClr val="tx1"/>
                </a:solidFill>
                <a:latin typeface="Arial" panose="020B0604020202020204" pitchFamily="34" charset="0"/>
                <a:cs typeface="Arial" panose="020B0604020202020204" pitchFamily="34" charset="0"/>
              </a:rPr>
              <a:t>This training module is designed to help you navigate </a:t>
            </a:r>
            <a:r>
              <a:rPr lang="en-US" altLang="en-US" sz="1200" b="0" dirty="0">
                <a:solidFill>
                  <a:schemeClr val="tx1"/>
                </a:solidFill>
                <a:latin typeface="Arial" panose="020B0604020202020204" pitchFamily="34" charset="0"/>
                <a:cs typeface="Arial" panose="020B0604020202020204" pitchFamily="34" charset="0"/>
              </a:rPr>
              <a:t>AVA; however, you should</a:t>
            </a:r>
            <a:r>
              <a:rPr lang="en-US" altLang="en-US" sz="1200" b="0" baseline="0" dirty="0">
                <a:solidFill>
                  <a:schemeClr val="tx1"/>
                </a:solidFill>
                <a:latin typeface="Arial" panose="020B0604020202020204" pitchFamily="34" charset="0"/>
                <a:cs typeface="Arial" panose="020B0604020202020204" pitchFamily="34" charset="0"/>
              </a:rPr>
              <a:t> consult </a:t>
            </a:r>
            <a:r>
              <a:rPr lang="en-US" altLang="en-US" sz="1200" b="0" u="none" baseline="0" dirty="0">
                <a:solidFill>
                  <a:schemeClr val="tx1"/>
                </a:solidFill>
                <a:latin typeface="Arial" panose="020B0604020202020204" pitchFamily="34" charset="0"/>
                <a:cs typeface="Arial" panose="020B0604020202020204" pitchFamily="34" charset="0"/>
              </a:rPr>
              <a:t>the </a:t>
            </a:r>
            <a:r>
              <a:rPr lang="en-US" altLang="en-US" sz="1200" b="0" i="1" baseline="0" dirty="0">
                <a:solidFill>
                  <a:schemeClr val="tx1"/>
                </a:solidFill>
                <a:latin typeface="Arial" panose="020B0604020202020204" pitchFamily="34" charset="0"/>
                <a:cs typeface="Arial" panose="020B0604020202020204" pitchFamily="34" charset="0"/>
              </a:rPr>
              <a:t>Assessment Viewing Application User Guide </a:t>
            </a:r>
            <a:r>
              <a:rPr lang="en-US" altLang="en-US" sz="1200" b="0" baseline="0" dirty="0">
                <a:solidFill>
                  <a:schemeClr val="tx1"/>
                </a:solidFill>
                <a:latin typeface="Arial" panose="020B0604020202020204" pitchFamily="34" charset="0"/>
                <a:cs typeface="Arial" panose="020B0604020202020204" pitchFamily="34" charset="0"/>
              </a:rPr>
              <a:t>located on the DE portal for features implemented</a:t>
            </a:r>
            <a:r>
              <a:rPr lang="en-US" altLang="en-US" sz="1200" baseline="0" dirty="0">
                <a:solidFill>
                  <a:schemeClr val="tx1"/>
                </a:solidFill>
                <a:latin typeface="Arial" panose="020B0604020202020204" pitchFamily="34" charset="0"/>
                <a:cs typeface="Arial" panose="020B0604020202020204" pitchFamily="34" charset="0"/>
              </a:rPr>
              <a:t>.</a:t>
            </a:r>
            <a:endParaRPr lang="en-US" alt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finish reviewing the test, click Next on the last page. A review page will appear. Select an item number to return to and review that item. You can navigate through the test as before.  You can return to the review page by selecting Review from the Items drop-down in the top-left corner. </a:t>
            </a:r>
          </a:p>
          <a:p>
            <a:pPr lvl="0"/>
            <a:endParaRPr lang="en-US" dirty="0"/>
          </a:p>
          <a:p>
            <a:pPr lvl="0"/>
            <a:r>
              <a:rPr lang="en-US" dirty="0"/>
              <a:t>When you are finished reviewing, select Submit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10</a:t>
            </a:fld>
            <a:endParaRPr lang="en-US" dirty="0"/>
          </a:p>
        </p:txBody>
      </p:sp>
      <p:sp>
        <p:nvSpPr>
          <p:cNvPr id="7" name="Slide Image Placeholder 6">
            <a:extLst>
              <a:ext uri="{FF2B5EF4-FFF2-40B4-BE49-F238E27FC236}">
                <a16:creationId xmlns:a16="http://schemas.microsoft.com/office/drawing/2014/main" id="{EE34175E-3A70-44BF-8322-71B499ABAE94}"/>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will be asked one more time to confirm that you are done viewing the test. Select No to return to the review page, or select Yes to complete the test.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11</a:t>
            </a:fld>
            <a:endParaRPr lang="en-US" dirty="0"/>
          </a:p>
        </p:txBody>
      </p:sp>
      <p:sp>
        <p:nvSpPr>
          <p:cNvPr id="7" name="Slide Image Placeholder 6">
            <a:extLst>
              <a:ext uri="{FF2B5EF4-FFF2-40B4-BE49-F238E27FC236}">
                <a16:creationId xmlns:a16="http://schemas.microsoft.com/office/drawing/2014/main" id="{B0023F76-6CC9-4093-98E4-91BFC64AF9AF}"/>
              </a:ext>
            </a:extLst>
          </p:cNvPr>
          <p:cNvSpPr>
            <a:spLocks noGrp="1" noRot="1" noChangeAspect="1"/>
          </p:cNvSpPr>
          <p:nvPr>
            <p:ph type="sldImg"/>
          </p:nvPr>
        </p:nvSpPr>
        <p:spPr/>
      </p:sp>
    </p:spTree>
    <p:extLst>
      <p:ext uri="{BB962C8B-B14F-4D97-AF65-F5344CB8AC3E}">
        <p14:creationId xmlns:p14="http://schemas.microsoft.com/office/powerpoint/2010/main" val="3631073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Done Reviewing Test </a:t>
            </a: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displays a confirmation that the test review is over.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Log Out</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p>
          <a:p>
            <a:br>
              <a:rPr lang="en-US" sz="1200" kern="1200" dirty="0">
                <a:solidFill>
                  <a:schemeClr val="tx1"/>
                </a:solidFill>
                <a:effectLst/>
                <a:latin typeface="ITC Franklin Gothic Std Bk Cd"/>
                <a:ea typeface="ＭＳ Ｐゴシック" pitchFamily="-48" charset="-128"/>
                <a:cs typeface="ＭＳ Ｐゴシック"/>
              </a:rPr>
            </a:b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45"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the </a:t>
            </a:r>
            <a:r>
              <a:rPr lang="en-US" i="1" baseline="0" dirty="0">
                <a:solidFill>
                  <a:schemeClr val="tx1"/>
                </a:solidFill>
                <a:latin typeface="Arial" panose="020B0604020202020204" pitchFamily="34" charset="0"/>
                <a:cs typeface="Arial" panose="020B0604020202020204" pitchFamily="34" charset="0"/>
              </a:rPr>
              <a:t>Assessment Viewing Application User Guide </a:t>
            </a:r>
            <a:r>
              <a:rPr lang="en-US" baseline="0" dirty="0">
                <a:solidFill>
                  <a:schemeClr val="tx1"/>
                </a:solidFill>
                <a:latin typeface="Arial" panose="020B0604020202020204" pitchFamily="34" charset="0"/>
                <a:cs typeface="Arial" panose="020B0604020202020204" pitchFamily="34" charset="0"/>
              </a:rPr>
              <a:t>located on the portal or contact the Delaware Help Desk. </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19927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After viewing this presentation, you should understand</a:t>
            </a:r>
            <a:r>
              <a:rPr lang="en-US" b="0" baseline="0" dirty="0">
                <a:latin typeface="Arial" panose="020B0604020202020204" pitchFamily="34" charset="0"/>
                <a:cs typeface="Arial" panose="020B0604020202020204" pitchFamily="34" charset="0"/>
              </a:rPr>
              <a:t> how to</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log in to AVA;</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access the assessments; and</a:t>
            </a:r>
          </a:p>
          <a:p>
            <a:pPr marL="171450" indent="-171450">
              <a:buFont typeface="Arial" panose="020B0604020202020204" pitchFamily="34" charset="0"/>
              <a:buChar char="•"/>
            </a:pPr>
            <a:r>
              <a:rPr lang="en-US" baseline="0" dirty="0">
                <a:latin typeface="Arial" panose="020B0604020202020204" pitchFamily="34" charset="0"/>
                <a:cs typeface="Arial" panose="020B0604020202020204" pitchFamily="34" charset="0"/>
              </a:rPr>
              <a:t>navigate through the test.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AVA is accessed through the Delaware Department of Education’s (DDOE’s) </a:t>
            </a:r>
            <a:r>
              <a:rPr lang="en-US" sz="1200" kern="1200" dirty="0" err="1">
                <a:solidFill>
                  <a:schemeClr val="tx1"/>
                </a:solidFill>
                <a:effectLst/>
                <a:latin typeface="Calibri"/>
                <a:ea typeface="+mn-ea"/>
                <a:cs typeface="+mn-cs"/>
              </a:rPr>
              <a:t>EdAccess</a:t>
            </a:r>
            <a:r>
              <a:rPr lang="en-US" sz="1200" kern="1200" baseline="0" dirty="0">
                <a:solidFill>
                  <a:schemeClr val="tx1"/>
                </a:solidFill>
                <a:effectLst/>
                <a:latin typeface="Calibri"/>
                <a:ea typeface="+mn-ea"/>
                <a:cs typeface="+mn-cs"/>
              </a:rPr>
              <a:t> </a:t>
            </a:r>
            <a:r>
              <a:rPr lang="en-US" sz="1200" dirty="0"/>
              <a:t>or LEA </a:t>
            </a:r>
            <a:r>
              <a:rPr lang="en-US" sz="1200" dirty="0" err="1"/>
              <a:t>Classlink</a:t>
            </a:r>
            <a:r>
              <a:rPr lang="en-US" sz="1200" dirty="0"/>
              <a:t> </a:t>
            </a:r>
            <a:r>
              <a:rPr lang="en-US" sz="1200" kern="1200" dirty="0">
                <a:solidFill>
                  <a:schemeClr val="tx1"/>
                </a:solidFill>
                <a:effectLst/>
                <a:latin typeface="Calibri"/>
                <a:ea typeface="+mn-ea"/>
                <a:cs typeface="+mn-cs"/>
              </a:rPr>
              <a:t>application.</a:t>
            </a:r>
          </a:p>
          <a:p>
            <a:pPr lvl="0"/>
            <a:r>
              <a:rPr lang="en-US" sz="1200" kern="1200" dirty="0">
                <a:solidFill>
                  <a:schemeClr val="tx1"/>
                </a:solidFill>
                <a:effectLst/>
                <a:latin typeface="Calibri"/>
                <a:ea typeface="+mn-ea"/>
                <a:cs typeface="+mn-cs"/>
              </a:rPr>
              <a:t>Access the DDOE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login page at </a:t>
            </a:r>
            <a:r>
              <a:rPr lang="en-US" dirty="0">
                <a:hlinkClick r:id="rId3" action="ppaction://hlinkfile"/>
              </a:rPr>
              <a:t>launchpad.classlink.com/ddoe</a:t>
            </a:r>
            <a:r>
              <a:rPr lang="en-US" dirty="0"/>
              <a:t>. </a:t>
            </a:r>
            <a:r>
              <a:rPr lang="en-US" sz="1200" kern="1200" dirty="0">
                <a:solidFill>
                  <a:schemeClr val="tx1"/>
                </a:solidFill>
                <a:effectLst/>
                <a:latin typeface="Calibri"/>
                <a:ea typeface="+mn-ea"/>
                <a:cs typeface="+mn-cs"/>
              </a:rPr>
              <a:t>Use your regular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ID and password to log in.</a:t>
            </a:r>
          </a:p>
          <a:p>
            <a:r>
              <a:rPr lang="en-US" sz="1200" kern="1200" dirty="0">
                <a:solidFill>
                  <a:schemeClr val="tx1"/>
                </a:solidFill>
                <a:effectLst/>
                <a:latin typeface="Calibri"/>
                <a:ea typeface="+mn-ea"/>
                <a:cs typeface="+mn-cs"/>
              </a:rPr>
              <a:t> </a:t>
            </a:r>
          </a:p>
          <a:p>
            <a:pPr lvl="0"/>
            <a:r>
              <a:rPr lang="en-US" sz="1200" kern="1200" dirty="0">
                <a:solidFill>
                  <a:schemeClr val="tx1"/>
                </a:solidFill>
                <a:effectLst/>
                <a:latin typeface="Calibri"/>
                <a:ea typeface="+mn-ea"/>
                <a:cs typeface="+mn-cs"/>
              </a:rPr>
              <a:t>After you have successfully logged in, you will see a list of authorized applications, including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Math &amp; ELA. </a:t>
            </a:r>
          </a:p>
          <a:p>
            <a:pPr lvl="0"/>
            <a:r>
              <a:rPr lang="en-US" sz="1200" kern="1200" dirty="0">
                <a:solidFill>
                  <a:schemeClr val="tx1"/>
                </a:solidFill>
                <a:effectLst/>
                <a:latin typeface="Calibri"/>
                <a:ea typeface="+mn-ea"/>
                <a:cs typeface="+mn-cs"/>
              </a:rPr>
              <a:t>Click the [</a:t>
            </a:r>
            <a:r>
              <a:rPr lang="en-US" sz="1200" b="1" kern="1200" dirty="0" err="1">
                <a:solidFill>
                  <a:schemeClr val="tx1"/>
                </a:solidFill>
                <a:effectLst/>
                <a:latin typeface="Calibri"/>
                <a:ea typeface="+mn-ea"/>
                <a:cs typeface="+mn-cs"/>
              </a:rPr>
              <a:t>DeSSA</a:t>
            </a:r>
            <a:r>
              <a:rPr lang="en-US" sz="1200" b="1" kern="1200" dirty="0">
                <a:solidFill>
                  <a:schemeClr val="tx1"/>
                </a:solidFill>
                <a:effectLst/>
                <a:latin typeface="Calibri"/>
                <a:ea typeface="+mn-ea"/>
                <a:cs typeface="+mn-cs"/>
              </a:rPr>
              <a:t> Math &amp; ELA</a:t>
            </a:r>
            <a:r>
              <a:rPr lang="en-US" sz="1200" kern="1200" dirty="0">
                <a:solidFill>
                  <a:schemeClr val="tx1"/>
                </a:solidFill>
                <a:effectLst/>
                <a:latin typeface="Calibri"/>
                <a:ea typeface="+mn-ea"/>
                <a:cs typeface="+mn-cs"/>
              </a:rPr>
              <a:t>] button from your menu. You will be directed to the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portal.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3</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743598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Calibri"/>
                <a:ea typeface="+mn-ea"/>
                <a:cs typeface="+mn-cs"/>
              </a:rPr>
              <a:t>Access the DDOE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a:t>
            </a:r>
            <a:r>
              <a:rPr lang="en-US" sz="1200" dirty="0"/>
              <a:t>or LEA </a:t>
            </a:r>
            <a:r>
              <a:rPr lang="en-US" sz="1200" dirty="0" err="1"/>
              <a:t>Classlink</a:t>
            </a:r>
            <a:r>
              <a:rPr lang="en-US" sz="1200" dirty="0"/>
              <a:t> application </a:t>
            </a:r>
            <a:r>
              <a:rPr lang="en-US" sz="1200" kern="1200" dirty="0">
                <a:solidFill>
                  <a:schemeClr val="tx1"/>
                </a:solidFill>
                <a:effectLst/>
                <a:latin typeface="Calibri"/>
                <a:ea typeface="+mn-ea"/>
                <a:cs typeface="+mn-cs"/>
              </a:rPr>
              <a:t>login page at </a:t>
            </a:r>
            <a:r>
              <a:rPr lang="en-US" dirty="0">
                <a:hlinkClick r:id="rId3" action="ppaction://hlinkfile"/>
              </a:rPr>
              <a:t>launchpad.classlink.com/ddoe</a:t>
            </a:r>
            <a:r>
              <a:rPr lang="en-US" dirty="0"/>
              <a:t>. </a:t>
            </a:r>
            <a:r>
              <a:rPr lang="en-US" sz="1200" kern="1200" dirty="0">
                <a:solidFill>
                  <a:schemeClr val="tx1"/>
                </a:solidFill>
                <a:effectLst/>
                <a:latin typeface="Calibri"/>
                <a:ea typeface="+mn-ea"/>
                <a:cs typeface="+mn-cs"/>
              </a:rPr>
              <a:t>Use your regular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ID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ID and password to log in.</a:t>
            </a:r>
          </a:p>
          <a:p>
            <a:r>
              <a:rPr lang="en-US" sz="1200" kern="1200" dirty="0">
                <a:solidFill>
                  <a:schemeClr val="tx1"/>
                </a:solidFill>
                <a:effectLst/>
                <a:latin typeface="Calibri"/>
                <a:ea typeface="+mn-ea"/>
                <a:cs typeface="+mn-cs"/>
              </a:rPr>
              <a:t>After you have successfully logged in to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you will see a list of authorized applications, including </a:t>
            </a:r>
            <a:r>
              <a:rPr lang="en-US" sz="1200" kern="1200" dirty="0" err="1">
                <a:solidFill>
                  <a:schemeClr val="tx1"/>
                </a:solidFill>
                <a:effectLst/>
                <a:latin typeface="Calibri"/>
                <a:ea typeface="+mn-ea"/>
                <a:cs typeface="+mn-cs"/>
              </a:rPr>
              <a:t>DeSSA</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Math &amp; ELA. </a:t>
            </a:r>
          </a:p>
          <a:p>
            <a:pPr lvl="0"/>
            <a:r>
              <a:rPr lang="en-US" sz="1200" kern="1200" dirty="0">
                <a:solidFill>
                  <a:schemeClr val="tx1"/>
                </a:solidFill>
                <a:effectLst/>
                <a:latin typeface="Calibri"/>
                <a:ea typeface="+mn-ea"/>
                <a:cs typeface="+mn-cs"/>
              </a:rPr>
              <a:t>Click the [</a:t>
            </a:r>
            <a:r>
              <a:rPr lang="en-US" sz="1200" b="1" kern="1200" dirty="0" err="1">
                <a:solidFill>
                  <a:schemeClr val="tx1"/>
                </a:solidFill>
                <a:effectLst/>
                <a:latin typeface="Calibri"/>
                <a:ea typeface="+mn-ea"/>
                <a:cs typeface="+mn-cs"/>
              </a:rPr>
              <a:t>DeSSA</a:t>
            </a:r>
            <a:r>
              <a:rPr lang="en-US" sz="1200" b="1" kern="1200" dirty="0">
                <a:solidFill>
                  <a:schemeClr val="tx1"/>
                </a:solidFill>
                <a:effectLst/>
                <a:latin typeface="Calibri"/>
                <a:ea typeface="+mn-ea"/>
                <a:cs typeface="+mn-cs"/>
              </a:rPr>
              <a:t> Math &amp; ELA</a:t>
            </a:r>
            <a:r>
              <a:rPr lang="en-US" sz="1200" kern="1200" dirty="0">
                <a:solidFill>
                  <a:schemeClr val="tx1"/>
                </a:solidFill>
                <a:effectLst/>
                <a:latin typeface="Calibri"/>
                <a:ea typeface="+mn-ea"/>
                <a:cs typeface="+mn-cs"/>
              </a:rPr>
              <a:t>] button from your menu. You will be directed to the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portal.</a:t>
            </a:r>
            <a:endParaRPr lang="en-US" sz="1200" i="1" kern="1200" dirty="0">
              <a:solidFill>
                <a:schemeClr val="tx1"/>
              </a:solidFill>
              <a:effectLst/>
              <a:latin typeface="Calibri"/>
              <a:ea typeface="+mn-ea"/>
              <a:cs typeface="+mn-cs"/>
            </a:endParaRPr>
          </a:p>
          <a:p>
            <a:pPr lvl="0"/>
            <a:r>
              <a:rPr lang="en-US" sz="1200" kern="1200" dirty="0">
                <a:solidFill>
                  <a:schemeClr val="tx1"/>
                </a:solidFill>
                <a:effectLst/>
                <a:latin typeface="Calibri"/>
                <a:ea typeface="+mn-ea"/>
                <a:cs typeface="+mn-cs"/>
              </a:rPr>
              <a:t>Click the [</a:t>
            </a:r>
            <a:r>
              <a:rPr lang="en-US" sz="1200" b="1" kern="1200" dirty="0">
                <a:solidFill>
                  <a:schemeClr val="tx1"/>
                </a:solidFill>
                <a:effectLst/>
                <a:latin typeface="Calibri"/>
                <a:ea typeface="+mn-ea"/>
                <a:cs typeface="+mn-cs"/>
              </a:rPr>
              <a:t>ELA &amp; Mathematics</a:t>
            </a:r>
            <a:r>
              <a:rPr lang="en-US" sz="1200" kern="1200" dirty="0">
                <a:solidFill>
                  <a:schemeClr val="tx1"/>
                </a:solidFill>
                <a:effectLst/>
                <a:latin typeface="Calibri"/>
                <a:ea typeface="+mn-ea"/>
                <a:cs typeface="+mn-cs"/>
              </a:rPr>
              <a:t>] user card to access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applications.</a:t>
            </a:r>
            <a:endParaRPr lang="en-US" sz="1200" i="1"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a:t>
            </a:r>
            <a:r>
              <a:rPr lang="en-US" sz="1200" b="1" kern="1200" dirty="0">
                <a:solidFill>
                  <a:schemeClr val="tx1"/>
                </a:solidFill>
                <a:effectLst/>
                <a:latin typeface="Calibri"/>
                <a:ea typeface="+mn-ea"/>
                <a:cs typeface="+mn-cs"/>
              </a:rPr>
              <a:t>Assessment Viewing Application</a:t>
            </a:r>
            <a:r>
              <a:rPr lang="en-US" sz="1200" kern="1200" dirty="0">
                <a:solidFill>
                  <a:schemeClr val="tx1"/>
                </a:solidFill>
                <a:effectLst/>
                <a:latin typeface="Calibri"/>
                <a:ea typeface="+mn-ea"/>
                <a:cs typeface="+mn-cs"/>
              </a:rPr>
              <a:t>]</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button. If you are authorized to access this application, you will be automatically directed to the AVA site.</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4</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327213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logging in,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i="1" kern="1200" dirty="0">
                <a:solidFill>
                  <a:schemeClr val="tx1"/>
                </a:solidFill>
                <a:effectLst/>
                <a:latin typeface="Arial" panose="020B0604020202020204" pitchFamily="34" charset="0"/>
                <a:ea typeface="ＭＳ Ｐゴシック" pitchFamily="-48" charset="-128"/>
                <a:cs typeface="Arial" panose="020B0604020202020204" pitchFamily="34" charset="0"/>
              </a:rPr>
              <a:t>Available Tests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page will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appear.</a:t>
            </a:r>
            <a:endParaRPr lang="en-US" altLang="en-US" baseline="0" dirty="0">
              <a:latin typeface="Arial" panose="020B0604020202020204" pitchFamily="34" charset="0"/>
              <a:cs typeface="Arial" panose="020B0604020202020204" pitchFamily="34" charset="0"/>
            </a:endParaRPr>
          </a:p>
          <a:p>
            <a:pPr marL="0" lvl="0" indent="0">
              <a:buFont typeface="+mj-lt"/>
              <a:buNone/>
            </a:pPr>
            <a:endPar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lvl="0" indent="0">
              <a:buFont typeface="+mj-lt"/>
              <a:buNone/>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From the </a:t>
            </a:r>
            <a:r>
              <a:rPr lang="en-US" sz="1200" b="1" i="0" kern="1200" dirty="0">
                <a:solidFill>
                  <a:schemeClr val="tx1"/>
                </a:solidFill>
                <a:effectLst/>
                <a:latin typeface="Arial" panose="020B0604020202020204" pitchFamily="34" charset="0"/>
                <a:ea typeface="ＭＳ Ｐゴシック" pitchFamily="-48" charset="-128"/>
                <a:cs typeface="Arial" panose="020B0604020202020204" pitchFamily="34" charset="0"/>
              </a:rPr>
              <a:t>Grade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list, select the desired grade level to view the available tests for the selected grade. Next, click the test name you want to view.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269630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normAutofit/>
          </a:bodyPr>
          <a:lstStyle/>
          <a:p>
            <a:pPr eaLnBrk="1" hangingPunct="1">
              <a:spcBef>
                <a:spcPct val="0"/>
              </a:spcBef>
            </a:pPr>
            <a:r>
              <a:rPr lang="en-US" u="none" dirty="0">
                <a:latin typeface="Arial" panose="020B0604020202020204" pitchFamily="34" charset="0"/>
                <a:cs typeface="Arial" panose="020B0604020202020204" pitchFamily="34" charset="0"/>
              </a:rPr>
              <a:t>On tests that contain video, you will </a:t>
            </a:r>
            <a:r>
              <a:rPr lang="en-US" u="none" baseline="0" dirty="0">
                <a:latin typeface="Arial" panose="020B0604020202020204" pitchFamily="34" charset="0"/>
                <a:cs typeface="Arial" panose="020B0604020202020204" pitchFamily="34" charset="0"/>
              </a:rPr>
              <a:t>see a </a:t>
            </a:r>
            <a:r>
              <a:rPr lang="en-US" i="1" u="none" baseline="0" dirty="0">
                <a:latin typeface="Arial" panose="020B0604020202020204" pitchFamily="34" charset="0"/>
                <a:cs typeface="Arial" panose="020B0604020202020204" pitchFamily="34" charset="0"/>
              </a:rPr>
              <a:t>Sound and Video Playback Check </a:t>
            </a:r>
            <a:r>
              <a:rPr lang="en-US" u="none" baseline="0" dirty="0">
                <a:latin typeface="Arial" panose="020B0604020202020204" pitchFamily="34" charset="0"/>
                <a:cs typeface="Arial" panose="020B0604020202020204" pitchFamily="34" charset="0"/>
              </a:rPr>
              <a:t>panel. </a:t>
            </a:r>
          </a:p>
          <a:p>
            <a:pPr eaLnBrk="1" hangingPunct="1">
              <a:spcBef>
                <a:spcPct val="0"/>
              </a:spcBef>
            </a:pPr>
            <a:endParaRPr lang="en-US" u="none" baseline="0" dirty="0">
              <a:latin typeface="Arial" panose="020B0604020202020204" pitchFamily="34" charset="0"/>
              <a:cs typeface="Arial" panose="020B0604020202020204" pitchFamily="34" charset="0"/>
            </a:endParaRPr>
          </a:p>
          <a:p>
            <a:pPr eaLnBrk="1" hangingPunct="1">
              <a:spcBef>
                <a:spcPct val="0"/>
              </a:spcBef>
            </a:pPr>
            <a:r>
              <a:rPr lang="en-US" u="none" baseline="0" dirty="0">
                <a:latin typeface="Arial" panose="020B0604020202020204" pitchFamily="34" charset="0"/>
                <a:cs typeface="Arial" panose="020B0604020202020204" pitchFamily="34" charset="0"/>
              </a:rPr>
              <a:t>To perform the Sound and Video Playback Check:</a:t>
            </a:r>
          </a:p>
          <a:p>
            <a:pPr eaLnBrk="1" hangingPunct="1">
              <a:spcBef>
                <a:spcPct val="0"/>
              </a:spcBef>
            </a:pPr>
            <a:endParaRPr lang="en-US" u="none" baseline="0" dirty="0">
              <a:latin typeface="Arial" panose="020B0604020202020204" pitchFamily="34" charset="0"/>
              <a:cs typeface="Arial" panose="020B0604020202020204" pitchFamily="34" charset="0"/>
            </a:endParaRPr>
          </a:p>
          <a:p>
            <a:pPr eaLnBrk="1" hangingPunct="1">
              <a:spcBef>
                <a:spcPct val="0"/>
              </a:spcBef>
            </a:pPr>
            <a:r>
              <a:rPr lang="en-US" u="none" baseline="0" dirty="0">
                <a:latin typeface="Arial" panose="020B0604020202020204" pitchFamily="34" charset="0"/>
                <a:cs typeface="Arial" panose="020B0604020202020204" pitchFamily="34" charset="0"/>
              </a:rPr>
              <a:t>Click the play button to play the video and audio. </a:t>
            </a:r>
          </a:p>
          <a:p>
            <a:pPr eaLnBrk="1" hangingPunct="1">
              <a:spcBef>
                <a:spcPct val="0"/>
              </a:spcBef>
            </a:pPr>
            <a:r>
              <a:rPr lang="en-US" u="none" baseline="0" dirty="0">
                <a:latin typeface="Arial" panose="020B0604020202020204" pitchFamily="34" charset="0"/>
                <a:cs typeface="Arial" panose="020B0604020202020204" pitchFamily="34" charset="0"/>
              </a:rPr>
              <a:t>If you can see the video and hear the audio, click the </a:t>
            </a:r>
            <a:r>
              <a:rPr lang="en-US" b="1" u="none" baseline="0" dirty="0">
                <a:latin typeface="Arial" panose="020B0604020202020204" pitchFamily="34" charset="0"/>
                <a:cs typeface="Arial" panose="020B0604020202020204" pitchFamily="34" charset="0"/>
              </a:rPr>
              <a:t>I could play the video and sound</a:t>
            </a:r>
            <a:r>
              <a:rPr lang="en-US" u="none" baseline="0" dirty="0">
                <a:latin typeface="Arial" panose="020B0604020202020204" pitchFamily="34" charset="0"/>
                <a:cs typeface="Arial" panose="020B0604020202020204" pitchFamily="34" charset="0"/>
              </a:rPr>
              <a:t> button to proceed. </a:t>
            </a:r>
          </a:p>
          <a:p>
            <a:pPr eaLnBrk="1" hangingPunct="1">
              <a:spcBef>
                <a:spcPct val="0"/>
              </a:spcBef>
            </a:pPr>
            <a:r>
              <a:rPr lang="en-US" u="none" baseline="0" dirty="0">
                <a:latin typeface="Arial" panose="020B0604020202020204" pitchFamily="34" charset="0"/>
                <a:cs typeface="Arial" panose="020B0604020202020204" pitchFamily="34" charset="0"/>
              </a:rPr>
              <a:t>If you cannot see the video and/or hear the audio, click the </a:t>
            </a:r>
            <a:r>
              <a:rPr lang="en-US" b="1" u="none" baseline="0" dirty="0">
                <a:latin typeface="Arial" panose="020B0604020202020204" pitchFamily="34" charset="0"/>
                <a:cs typeface="Arial" panose="020B0604020202020204" pitchFamily="34" charset="0"/>
              </a:rPr>
              <a:t>I could not play the video or sound</a:t>
            </a:r>
            <a:r>
              <a:rPr lang="en-US" u="none" baseline="0" dirty="0">
                <a:latin typeface="Arial" panose="020B0604020202020204" pitchFamily="34" charset="0"/>
                <a:cs typeface="Arial" panose="020B0604020202020204" pitchFamily="34" charset="0"/>
              </a:rPr>
              <a:t> button and consult your technology coordinator for assistance. </a:t>
            </a:r>
          </a:p>
        </p:txBody>
      </p:sp>
      <p:sp>
        <p:nvSpPr>
          <p:cNvPr id="4" name="Slide Number Placeholder 3"/>
          <p:cNvSpPr>
            <a:spLocks noGrp="1"/>
          </p:cNvSpPr>
          <p:nvPr>
            <p:ph type="sldNum" sz="quarter" idx="10"/>
          </p:nvPr>
        </p:nvSpPr>
        <p:spPr/>
        <p:txBody>
          <a:bodyPr/>
          <a:lstStyle/>
          <a:p>
            <a:pPr>
              <a:defRPr/>
            </a:pPr>
            <a:fld id="{73E18F1F-5A84-4C55-B1EA-7EBC853F01F5}" type="slidenum">
              <a:rPr lang="en-US" smtClean="0"/>
              <a:pPr>
                <a:defRPr/>
              </a:pPr>
              <a:t>6</a:t>
            </a:fld>
            <a:endParaRPr lang="en-US" dirty="0"/>
          </a:p>
        </p:txBody>
      </p:sp>
    </p:spTree>
    <p:extLst>
      <p:ext uri="{BB962C8B-B14F-4D97-AF65-F5344CB8AC3E}">
        <p14:creationId xmlns:p14="http://schemas.microsoft.com/office/powerpoint/2010/main" val="295435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a:t>
            </a:r>
            <a:r>
              <a:rPr lang="en-US" u="none" dirty="0">
                <a:latin typeface="Arial" panose="020B0604020202020204" pitchFamily="34" charset="0"/>
                <a:cs typeface="Arial" panose="020B0604020202020204" pitchFamily="34" charset="0"/>
              </a:rPr>
              <a:t>slide </a:t>
            </a:r>
            <a:r>
              <a:rPr lang="en-US" dirty="0">
                <a:latin typeface="Arial" panose="020B0604020202020204" pitchFamily="34" charset="0"/>
                <a:cs typeface="Arial" panose="020B0604020202020204" pitchFamily="34" charset="0"/>
              </a:rPr>
              <a:t>displays</a:t>
            </a:r>
            <a:r>
              <a:rPr lang="en-US" baseline="0" dirty="0">
                <a:latin typeface="Arial" panose="020B0604020202020204" pitchFamily="34" charset="0"/>
                <a:cs typeface="Arial" panose="020B0604020202020204" pitchFamily="34" charset="0"/>
              </a:rPr>
              <a:t> a sample test page. </a:t>
            </a: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AVA includes several on-screen tools, including global tools and context menu tools.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Global tools are available on every page in the banner. These include the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Back</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Next</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Save</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and</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 Zoom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The context men</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u displays the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tools available </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for that</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test</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item.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For a detailed list of tools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consult your </a:t>
            </a:r>
            <a:r>
              <a:rPr lang="en-US" sz="1200" i="1"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Assessment Viewing Application User Guide</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Next, we will discuss how to navigate a test,</a:t>
            </a:r>
            <a:r>
              <a:rPr lang="en-US" baseline="0" dirty="0">
                <a:latin typeface="Arial" panose="020B0604020202020204" pitchFamily="34" charset="0"/>
                <a:cs typeface="Arial" panose="020B0604020202020204" pitchFamily="34" charset="0"/>
              </a:rPr>
              <a:t> pause a test, and complete a test review.</a:t>
            </a: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a:t>
            </a:r>
            <a:r>
              <a:rPr lang="en-US" u="none" baseline="0" dirty="0">
                <a:latin typeface="Arial" panose="020B0604020202020204" pitchFamily="34" charset="0"/>
                <a:cs typeface="Arial" panose="020B0604020202020204" pitchFamily="34" charset="0"/>
              </a:rPr>
              <a:t>ages may have only a single item, or they may contain multiple items. R</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esponses you enter will not be scored when you complete the test review. When viewing a test, you can practice responding to each test item.</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Y</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ou can also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Next</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to move through the assessment without responding to an item. This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feature is only applicable to Teachers who want to preview the items prior to making decisions about the content and purpose of these interims. </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363107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19138"/>
            <a:ext cx="6399212" cy="36004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You may pause the test at any time. Pausing the test automatically logs you out of AVA. To return to the test, you must log in and select the appropriate test again.</a:t>
            </a: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Arial" panose="020B0604020202020204" pitchFamily="34" charset="0"/>
                <a:ea typeface="ＭＳ Ｐゴシック" pitchFamily="-48" charset="-128"/>
                <a:cs typeface="Arial" panose="020B0604020202020204" pitchFamily="34" charset="0"/>
              </a:rPr>
              <a:t>To pause the test,</a:t>
            </a:r>
            <a:r>
              <a:rPr lang="en-US" sz="1200" i="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c</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Pause</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in the banner. A “log out” message will appear. Click </a:t>
            </a:r>
            <a:r>
              <a:rPr lang="en-US" sz="1200" b="1" kern="1200" dirty="0">
                <a:solidFill>
                  <a:schemeClr val="tx1"/>
                </a:solidFill>
                <a:effectLst/>
                <a:latin typeface="Arial" panose="020B0604020202020204" pitchFamily="34" charset="0"/>
                <a:ea typeface="ＭＳ Ｐゴシック" pitchFamily="-48" charset="-128"/>
                <a:cs typeface="Arial" panose="020B0604020202020204" pitchFamily="34" charset="0"/>
              </a:rPr>
              <a:t>Yes</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 to confirm that you want to pause the test. </a:t>
            </a:r>
            <a:r>
              <a:rPr lang="en-US" sz="1200" dirty="0"/>
              <a:t>Please note that pausing the test will automatically log you out of AVA. </a:t>
            </a:r>
            <a:endPar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As a security measure, you are automatically logged out and your test is</a:t>
            </a:r>
            <a:r>
              <a:rPr lang="en-US" sz="1200" kern="1200" baseline="0" dirty="0">
                <a:solidFill>
                  <a:schemeClr val="tx1"/>
                </a:solidFill>
                <a:effectLst/>
                <a:latin typeface="Arial" panose="020B0604020202020204" pitchFamily="34" charset="0"/>
                <a:ea typeface="ＭＳ Ｐゴシック" pitchFamily="-48" charset="-128"/>
                <a:cs typeface="Arial" panose="020B0604020202020204" pitchFamily="34" charset="0"/>
              </a:rPr>
              <a:t> paused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after 20 minutes of inactivity.</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631073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endParaRPr lang="en-US" dirty="0"/>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0114" y="138295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19885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7588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90114" y="1331194"/>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140385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0.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launchpad.classlink.com/ddoe"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cid:image002.png@01D66734.0489D33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2" y="2331924"/>
            <a:ext cx="9210026" cy="1321242"/>
          </a:xfrm>
        </p:spPr>
        <p:txBody>
          <a:bodyPr>
            <a:noAutofit/>
          </a:bodyPr>
          <a:lstStyle/>
          <a:p>
            <a:pPr algn="l"/>
            <a:r>
              <a:rPr lang="en-US" sz="4300" cap="none" dirty="0"/>
              <a:t>Online Testing System Assessment Viewing Application (AVA)</a:t>
            </a:r>
          </a:p>
        </p:txBody>
      </p:sp>
      <p:sp>
        <p:nvSpPr>
          <p:cNvPr id="3" name="Subtitle 2"/>
          <p:cNvSpPr>
            <a:spLocks noGrp="1"/>
          </p:cNvSpPr>
          <p:nvPr>
            <p:ph type="subTitle" idx="1"/>
          </p:nvPr>
        </p:nvSpPr>
        <p:spPr>
          <a:xfrm>
            <a:off x="2589492" y="3653166"/>
            <a:ext cx="8540496" cy="1069146"/>
          </a:xfrm>
        </p:spPr>
        <p:txBody>
          <a:bodyPr>
            <a:normAutofit/>
          </a:bodyPr>
          <a:lstStyle/>
          <a:p>
            <a:pPr algn="l"/>
            <a:r>
              <a:rPr lang="en-US" sz="2400" cap="none" dirty="0"/>
              <a:t>Training Module</a:t>
            </a:r>
          </a:p>
          <a:p>
            <a:pPr algn="l"/>
            <a:r>
              <a:rPr lang="en-US" sz="2400" dirty="0"/>
              <a:t>2023-2024</a:t>
            </a:r>
          </a:p>
        </p:txBody>
      </p:sp>
      <p:sp>
        <p:nvSpPr>
          <p:cNvPr id="5" name="Rectangle 4">
            <a:extLst>
              <a:ext uri="{FF2B5EF4-FFF2-40B4-BE49-F238E27FC236}">
                <a16:creationId xmlns:a16="http://schemas.microsoft.com/office/drawing/2014/main" id="{3000FB17-37B0-41DB-B14D-7E4D46D33834}"/>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Reviewing Marked Items</a:t>
            </a:r>
          </a:p>
        </p:txBody>
      </p:sp>
      <p:sp>
        <p:nvSpPr>
          <p:cNvPr id="7" name="Slide Number Placeholder 6">
            <a:extLst>
              <a:ext uri="{FF2B5EF4-FFF2-40B4-BE49-F238E27FC236}">
                <a16:creationId xmlns:a16="http://schemas.microsoft.com/office/drawing/2014/main" id="{22A02458-566E-4450-9E08-A66B72B8A9AD}"/>
              </a:ext>
            </a:extLst>
          </p:cNvPr>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2" name="Picture 1">
            <a:extLst>
              <a:ext uri="{FF2B5EF4-FFF2-40B4-BE49-F238E27FC236}">
                <a16:creationId xmlns:a16="http://schemas.microsoft.com/office/drawing/2014/main" id="{AE0DAB7B-0F5E-6414-480D-3B978ACFA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830" y="1504489"/>
            <a:ext cx="9007068" cy="3971026"/>
          </a:xfrm>
          <a:prstGeom prst="rect">
            <a:avLst/>
          </a:prstGeom>
          <a:ln>
            <a:solidFill>
              <a:schemeClr val="accent1"/>
            </a:solidFill>
          </a:ln>
        </p:spPr>
      </p:pic>
    </p:spTree>
    <p:custDataLst>
      <p:tags r:id="rId1"/>
    </p:custDataLst>
    <p:extLst>
      <p:ext uri="{BB962C8B-B14F-4D97-AF65-F5344CB8AC3E}">
        <p14:creationId xmlns:p14="http://schemas.microsoft.com/office/powerpoint/2010/main" val="1638177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normAutofit/>
          </a:bodyPr>
          <a:lstStyle/>
          <a:p>
            <a:r>
              <a:rPr lang="en-US" dirty="0"/>
              <a:t>Completing the Review</a:t>
            </a:r>
          </a:p>
        </p:txBody>
      </p:sp>
      <p:sp>
        <p:nvSpPr>
          <p:cNvPr id="15" name="Arrow: Right 14" descr="Red arrow pointing to Yes/No buttons&#10;">
            <a:extLst>
              <a:ext uri="{FF2B5EF4-FFF2-40B4-BE49-F238E27FC236}">
                <a16:creationId xmlns:a16="http://schemas.microsoft.com/office/drawing/2014/main" id="{B83F25CF-DB7E-5881-D5E8-1D4BE5861637}"/>
              </a:ext>
            </a:extLst>
          </p:cNvPr>
          <p:cNvSpPr/>
          <p:nvPr/>
        </p:nvSpPr>
        <p:spPr>
          <a:xfrm rot="10800000">
            <a:off x="5120084" y="3768521"/>
            <a:ext cx="700585" cy="323896"/>
          </a:xfrm>
          <a:prstGeom prst="rightArrow">
            <a:avLst>
              <a:gd name="adj1" fmla="val 40695"/>
              <a:gd name="adj2" fmla="val 7481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FAAC14D1-A3D9-44E2-9C83-8CF1E00CBE93}"/>
              </a:ext>
            </a:extLst>
          </p:cNvPr>
          <p:cNvSpPr>
            <a:spLocks noGrp="1"/>
          </p:cNvSpPr>
          <p:nvPr>
            <p:ph type="sldNum" sz="quarter" idx="10"/>
          </p:nvPr>
        </p:nvSpPr>
        <p:spPr/>
        <p:txBody>
          <a:bodyPr/>
          <a:lstStyle/>
          <a:p>
            <a:pPr algn="r"/>
            <a:fld id="{F3477EC8-074D-41C4-94AE-E9EA7CEEA348}" type="slidenum">
              <a:rPr lang="en-US" smtClean="0"/>
              <a:pPr algn="r"/>
              <a:t>11</a:t>
            </a:fld>
            <a:endParaRPr lang="en-US" dirty="0"/>
          </a:p>
        </p:txBody>
      </p:sp>
      <p:pic>
        <p:nvPicPr>
          <p:cNvPr id="4" name="Picture 3">
            <a:extLst>
              <a:ext uri="{FF2B5EF4-FFF2-40B4-BE49-F238E27FC236}">
                <a16:creationId xmlns:a16="http://schemas.microsoft.com/office/drawing/2014/main" id="{43812A87-2D03-9D0C-1955-5F514E666258}"/>
              </a:ext>
            </a:extLst>
          </p:cNvPr>
          <p:cNvPicPr>
            <a:picLocks noChangeAspect="1"/>
          </p:cNvPicPr>
          <p:nvPr/>
        </p:nvPicPr>
        <p:blipFill>
          <a:blip r:embed="rId4"/>
          <a:stretch>
            <a:fillRect/>
          </a:stretch>
        </p:blipFill>
        <p:spPr>
          <a:xfrm>
            <a:off x="0" y="629953"/>
            <a:ext cx="12192000" cy="5598093"/>
          </a:xfrm>
          <a:prstGeom prst="rect">
            <a:avLst/>
          </a:prstGeom>
        </p:spPr>
      </p:pic>
      <p:pic>
        <p:nvPicPr>
          <p:cNvPr id="7" name="Picture 6">
            <a:extLst>
              <a:ext uri="{FF2B5EF4-FFF2-40B4-BE49-F238E27FC236}">
                <a16:creationId xmlns:a16="http://schemas.microsoft.com/office/drawing/2014/main" id="{35C64673-3D58-7AFE-903C-1BF1716CA64A}"/>
              </a:ext>
            </a:extLst>
          </p:cNvPr>
          <p:cNvPicPr>
            <a:picLocks noChangeAspect="1"/>
          </p:cNvPicPr>
          <p:nvPr/>
        </p:nvPicPr>
        <p:blipFill>
          <a:blip r:embed="rId5"/>
          <a:stretch>
            <a:fillRect/>
          </a:stretch>
        </p:blipFill>
        <p:spPr>
          <a:xfrm>
            <a:off x="2437889" y="2841170"/>
            <a:ext cx="7316221" cy="1959429"/>
          </a:xfrm>
          <a:prstGeom prst="rect">
            <a:avLst/>
          </a:prstGeom>
        </p:spPr>
      </p:pic>
    </p:spTree>
    <p:custDataLst>
      <p:tags r:id="rId1"/>
    </p:custDataLst>
    <p:extLst>
      <p:ext uri="{BB962C8B-B14F-4D97-AF65-F5344CB8AC3E}">
        <p14:creationId xmlns:p14="http://schemas.microsoft.com/office/powerpoint/2010/main" val="247492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DD4F92-449A-497B-A161-98C6CD479F31}"/>
              </a:ext>
            </a:extLst>
          </p:cNvPr>
          <p:cNvPicPr/>
          <p:nvPr/>
        </p:nvPicPr>
        <p:blipFill rotWithShape="1">
          <a:blip r:embed="rId3">
            <a:extLst>
              <a:ext uri="{28A0092B-C50C-407E-A947-70E740481C1C}">
                <a14:useLocalDpi xmlns:a14="http://schemas.microsoft.com/office/drawing/2010/main" val="0"/>
              </a:ext>
            </a:extLst>
          </a:blip>
          <a:srcRect t="2013" b="2013"/>
          <a:stretch/>
        </p:blipFill>
        <p:spPr bwMode="auto">
          <a:xfrm>
            <a:off x="2417916" y="960767"/>
            <a:ext cx="6158739" cy="4726049"/>
          </a:xfrm>
          <a:prstGeom prst="rect">
            <a:avLst/>
          </a:prstGeom>
          <a:ln>
            <a:solidFill>
              <a:schemeClr val="accent1"/>
            </a:solidFill>
          </a:ln>
          <a:extLst>
            <a:ext uri="{53640926-AAD7-44D8-BBD7-CCE9431645EC}">
              <a14:shadowObscured xmlns:a14="http://schemas.microsoft.com/office/drawing/2010/main"/>
            </a:ext>
          </a:extLst>
        </p:spPr>
      </p:pic>
      <p:sp>
        <p:nvSpPr>
          <p:cNvPr id="3" name="Title 2"/>
          <p:cNvSpPr>
            <a:spLocks noGrp="1"/>
          </p:cNvSpPr>
          <p:nvPr>
            <p:ph type="title"/>
          </p:nvPr>
        </p:nvSpPr>
        <p:spPr>
          <a:xfrm>
            <a:off x="429768" y="64008"/>
            <a:ext cx="11018520" cy="521208"/>
          </a:xfrm>
        </p:spPr>
        <p:txBody>
          <a:bodyPr/>
          <a:lstStyle/>
          <a:p>
            <a:r>
              <a:rPr lang="en-US" dirty="0"/>
              <a:t>Logging Out</a:t>
            </a:r>
          </a:p>
        </p:txBody>
      </p:sp>
      <p:sp>
        <p:nvSpPr>
          <p:cNvPr id="2" name="Arrow: Right 1">
            <a:extLst>
              <a:ext uri="{FF2B5EF4-FFF2-40B4-BE49-F238E27FC236}">
                <a16:creationId xmlns:a16="http://schemas.microsoft.com/office/drawing/2014/main" id="{A310B052-8A89-4BAB-8031-9B56CE78C0A2}"/>
              </a:ext>
            </a:extLst>
          </p:cNvPr>
          <p:cNvSpPr/>
          <p:nvPr/>
        </p:nvSpPr>
        <p:spPr>
          <a:xfrm>
            <a:off x="4165264" y="5266591"/>
            <a:ext cx="750627" cy="4913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EEB14C3D-6C55-457A-8CD7-9172ECDC9139}"/>
              </a:ext>
            </a:extLst>
          </p:cNvPr>
          <p:cNvSpPr>
            <a:spLocks noGrp="1"/>
          </p:cNvSpPr>
          <p:nvPr>
            <p:ph type="sldNum" sz="quarter" idx="10"/>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91656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688054"/>
            <a:ext cx="10546569" cy="4266083"/>
          </a:xfrm>
        </p:spPr>
        <p:txBody>
          <a:bodyPr rtlCol="0">
            <a:noAutofit/>
          </a:bodyPr>
          <a:lstStyle/>
          <a:p>
            <a:pPr marL="0" indent="0">
              <a:buNone/>
              <a:defRPr/>
            </a:pPr>
            <a:r>
              <a:rPr lang="en-US" sz="4000" b="1" dirty="0">
                <a:solidFill>
                  <a:srgbClr val="53565A"/>
                </a:solidFill>
              </a:rPr>
              <a:t>Further Information</a:t>
            </a:r>
          </a:p>
          <a:p>
            <a:pPr>
              <a:defRPr/>
            </a:pPr>
            <a:r>
              <a:rPr lang="en-US" sz="2000" dirty="0">
                <a:hlinkClick r:id="rId3"/>
              </a:rPr>
              <a:t>https://de.portal.cambiumast.com/</a:t>
            </a:r>
            <a:endParaRPr lang="en-US" sz="2000" b="1" dirty="0">
              <a:solidFill>
                <a:srgbClr val="53565A"/>
              </a:solidFill>
            </a:endParaRPr>
          </a:p>
          <a:p>
            <a:pPr marL="0" indent="0">
              <a:buNone/>
              <a:defRPr/>
            </a:pPr>
            <a:r>
              <a:rPr lang="en-US" sz="2000" b="1" dirty="0" err="1"/>
              <a:t>DeSSA</a:t>
            </a:r>
            <a:r>
              <a:rPr lang="en-US" sz="2000" b="1" dirty="0"/>
              <a:t> Help Desk:</a:t>
            </a:r>
            <a:endParaRPr lang="en-US" sz="2000" dirty="0"/>
          </a:p>
          <a:p>
            <a:r>
              <a:rPr lang="en-US" sz="1800" b="1" dirty="0"/>
              <a:t>E-mail Support:</a:t>
            </a:r>
            <a:r>
              <a:rPr lang="en-US" sz="1800" dirty="0"/>
              <a:t> </a:t>
            </a:r>
            <a:r>
              <a:rPr lang="en-US" sz="1800" dirty="0">
                <a:hlinkClick r:id="rId4"/>
              </a:rPr>
              <a:t>DeSSAHelpDesk@cambiumassessment.com</a:t>
            </a:r>
            <a:endParaRPr lang="en-US" sz="1800" dirty="0"/>
          </a:p>
          <a:p>
            <a:r>
              <a:rPr lang="en-US" sz="1800" b="1" dirty="0"/>
              <a:t>Support Toll-Free Number:</a:t>
            </a:r>
            <a:r>
              <a:rPr lang="en-US" sz="1800" dirty="0"/>
              <a:t> 877.560.8331</a:t>
            </a:r>
          </a:p>
          <a:p>
            <a:r>
              <a:rPr lang="en-US" sz="1800" dirty="0"/>
              <a:t>Hours: 6:30 a.m. to 6:30 p.m. ET- Mondays–Fridays (except holidays)</a:t>
            </a:r>
          </a:p>
          <a:p>
            <a:pPr marL="0" indent="0">
              <a:buNone/>
            </a:pPr>
            <a:r>
              <a:rPr lang="en-US" sz="2000" b="1" dirty="0"/>
              <a:t>DOE Contact: </a:t>
            </a:r>
          </a:p>
          <a:p>
            <a:r>
              <a:rPr lang="en-US" sz="1800" b="1" dirty="0"/>
              <a:t>Phone</a:t>
            </a:r>
            <a:r>
              <a:rPr lang="en-US" sz="1800" dirty="0"/>
              <a:t> </a:t>
            </a:r>
            <a:r>
              <a:rPr lang="en-US" sz="1800" b="1" dirty="0"/>
              <a:t>number</a:t>
            </a:r>
            <a:r>
              <a:rPr lang="en-US" sz="1800" dirty="0"/>
              <a:t>: (302) 857-3391</a:t>
            </a:r>
          </a:p>
          <a:p>
            <a:r>
              <a:rPr lang="en-US" sz="1800" dirty="0">
                <a:hlinkClick r:id="rId5"/>
              </a:rPr>
              <a:t>https://helpdesk.doe.k12.de.us/</a:t>
            </a:r>
            <a:endParaRPr lang="en-US" sz="1800" dirty="0">
              <a:solidFill>
                <a:srgbClr val="FF0000"/>
              </a:solidFill>
            </a:endParaRPr>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DBEC3116-CF31-4060-9338-293F1B16FDE1}"/>
              </a:ext>
            </a:extLst>
          </p:cNvPr>
          <p:cNvSpPr>
            <a:spLocks noGrp="1"/>
          </p:cNvSpPr>
          <p:nvPr>
            <p:ph type="sldNum" sz="quarter" idx="10"/>
          </p:nvPr>
        </p:nvSpPr>
        <p:spPr/>
        <p:txBody>
          <a:bodyPr/>
          <a:lstStyle/>
          <a:p>
            <a:pPr algn="r"/>
            <a:fld id="{F3477EC8-074D-41C4-94AE-E9EA7CEEA348}" type="slidenum">
              <a:rPr lang="en-US" smtClean="0"/>
              <a:pPr algn="r"/>
              <a:t>13</a:t>
            </a:fld>
            <a:endParaRPr lang="en-US" dirty="0"/>
          </a:p>
        </p:txBody>
      </p:sp>
    </p:spTree>
    <p:extLst>
      <p:ext uri="{BB962C8B-B14F-4D97-AF65-F5344CB8AC3E}">
        <p14:creationId xmlns:p14="http://schemas.microsoft.com/office/powerpoint/2010/main" val="23244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Objectives</a:t>
            </a:r>
          </a:p>
        </p:txBody>
      </p:sp>
      <p:sp>
        <p:nvSpPr>
          <p:cNvPr id="9" name="Content Placeholder 1"/>
          <p:cNvSpPr>
            <a:spLocks noGrp="1"/>
          </p:cNvSpPr>
          <p:nvPr>
            <p:ph idx="1"/>
          </p:nvPr>
        </p:nvSpPr>
        <p:spPr>
          <a:xfrm>
            <a:off x="426231" y="1088551"/>
            <a:ext cx="10752317" cy="3732737"/>
          </a:xfrm>
        </p:spPr>
        <p:txBody>
          <a:bodyPr>
            <a:normAutofit/>
          </a:bodyPr>
          <a:lstStyle/>
          <a:p>
            <a:r>
              <a:rPr lang="en-US" sz="3200" b="1" dirty="0">
                <a:solidFill>
                  <a:srgbClr val="53565A"/>
                </a:solidFill>
              </a:rPr>
              <a:t>After viewing this presentation, you should understand how to </a:t>
            </a:r>
          </a:p>
          <a:p>
            <a:pPr marL="573088" lvl="1" indent="-342900"/>
            <a:r>
              <a:rPr lang="en-US" sz="2800" dirty="0">
                <a:solidFill>
                  <a:srgbClr val="53565A"/>
                </a:solidFill>
              </a:rPr>
              <a:t>Log in to AVA;</a:t>
            </a:r>
          </a:p>
          <a:p>
            <a:pPr marL="573088" lvl="1" indent="-342900"/>
            <a:r>
              <a:rPr lang="en-US" sz="2800" dirty="0">
                <a:solidFill>
                  <a:srgbClr val="53565A"/>
                </a:solidFill>
              </a:rPr>
              <a:t>Access the assessments; and</a:t>
            </a:r>
          </a:p>
          <a:p>
            <a:pPr marL="573088" lvl="1" indent="-342900"/>
            <a:r>
              <a:rPr lang="en-US" sz="2800" dirty="0">
                <a:solidFill>
                  <a:srgbClr val="53565A"/>
                </a:solidFill>
              </a:rPr>
              <a:t>Navigate through the test.</a:t>
            </a:r>
          </a:p>
          <a:p>
            <a:pPr eaLnBrk="1" fontAlgn="auto" hangingPunct="1">
              <a:buFont typeface="Arial" pitchFamily="34" charset="0"/>
              <a:buChar char="•"/>
              <a:defRPr/>
            </a:pPr>
            <a:endParaRPr lang="en-US" dirty="0"/>
          </a:p>
          <a:p>
            <a:endParaRPr lang="en-US" dirty="0"/>
          </a:p>
        </p:txBody>
      </p:sp>
      <p:sp>
        <p:nvSpPr>
          <p:cNvPr id="4" name="Slide Number Placeholder 3">
            <a:extLst>
              <a:ext uri="{FF2B5EF4-FFF2-40B4-BE49-F238E27FC236}">
                <a16:creationId xmlns:a16="http://schemas.microsoft.com/office/drawing/2014/main" id="{64F7D955-BA24-454C-BD6A-E22FDA4B3BF9}"/>
              </a:ext>
            </a:extLst>
          </p:cNvPr>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61768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Logging into AVA</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3</a:t>
            </a:fld>
            <a:endParaRPr lang="en-US" dirty="0">
              <a:latin typeface="Arial"/>
              <a:ea typeface="ＭＳ Ｐゴシック" charset="-128"/>
            </a:endParaRPr>
          </a:p>
        </p:txBody>
      </p:sp>
      <p:sp>
        <p:nvSpPr>
          <p:cNvPr id="4" name="TextBox 3"/>
          <p:cNvSpPr txBox="1"/>
          <p:nvPr/>
        </p:nvSpPr>
        <p:spPr>
          <a:xfrm>
            <a:off x="95534" y="900751"/>
            <a:ext cx="12405441" cy="1041439"/>
          </a:xfrm>
          <a:prstGeom prst="rect">
            <a:avLst/>
          </a:prstGeom>
          <a:noFill/>
        </p:spPr>
        <p:txBody>
          <a:bodyPr wrap="square" rtlCol="0">
            <a:spAutoFit/>
          </a:bodyPr>
          <a:lstStyle/>
          <a:p>
            <a:r>
              <a:rPr lang="en-US" sz="2056" b="1" dirty="0"/>
              <a:t>AVA is accessed through the Delaware Department of Education’s (DDOE’s) </a:t>
            </a:r>
            <a:r>
              <a:rPr lang="en-US" sz="2056" b="1" dirty="0" err="1"/>
              <a:t>EdAccess</a:t>
            </a:r>
            <a:r>
              <a:rPr lang="en-US" sz="2056" b="1" dirty="0"/>
              <a:t> or LEA </a:t>
            </a:r>
            <a:r>
              <a:rPr lang="en-US" sz="2056" b="1" dirty="0" err="1"/>
              <a:t>Classlink</a:t>
            </a:r>
            <a:r>
              <a:rPr lang="en-US" sz="2056" b="1" dirty="0"/>
              <a:t> application.</a:t>
            </a:r>
          </a:p>
          <a:p>
            <a:endParaRPr lang="en-US" sz="2056" b="1" dirty="0"/>
          </a:p>
        </p:txBody>
      </p:sp>
      <p:sp>
        <p:nvSpPr>
          <p:cNvPr id="8" name="TextBox 7"/>
          <p:cNvSpPr txBox="1"/>
          <p:nvPr/>
        </p:nvSpPr>
        <p:spPr>
          <a:xfrm>
            <a:off x="429768" y="1464274"/>
            <a:ext cx="4797325" cy="1077218"/>
          </a:xfrm>
          <a:prstGeom prst="rect">
            <a:avLst/>
          </a:prstGeom>
          <a:noFill/>
        </p:spPr>
        <p:txBody>
          <a:bodyPr wrap="square" rtlCol="0">
            <a:spAutoFit/>
          </a:bodyPr>
          <a:lstStyle/>
          <a:p>
            <a:pPr>
              <a:spcAft>
                <a:spcPts val="1200"/>
              </a:spcAft>
            </a:pPr>
            <a:r>
              <a:rPr lang="en-US" sz="1600" dirty="0">
                <a:ea typeface="Times New Roman" panose="02020603050405020304" pitchFamily="18" charset="0"/>
                <a:cs typeface="Calibri" panose="020F0502020204030204" pitchFamily="34" charset="0"/>
              </a:rPr>
              <a:t>1. Access the DDOE </a:t>
            </a:r>
            <a:r>
              <a:rPr lang="en-US" sz="1600" dirty="0" err="1"/>
              <a:t>EdAccess</a:t>
            </a:r>
            <a:r>
              <a:rPr lang="en-US" sz="1600" dirty="0"/>
              <a:t> or LEA </a:t>
            </a:r>
            <a:r>
              <a:rPr lang="en-US" sz="1600" dirty="0" err="1"/>
              <a:t>Classlink</a:t>
            </a:r>
            <a:r>
              <a:rPr lang="en-US" sz="1600" dirty="0"/>
              <a:t> application Single Sign-On login page at </a:t>
            </a:r>
            <a:r>
              <a:rPr lang="en-US" sz="1600" dirty="0">
                <a:hlinkClick r:id="rId3"/>
              </a:rPr>
              <a:t>https://launchpad.classlink.com/ddoe</a:t>
            </a:r>
            <a:r>
              <a:rPr lang="en-US" sz="1600" dirty="0">
                <a:ea typeface="Times New Roman" panose="02020603050405020304" pitchFamily="18" charset="0"/>
                <a:cs typeface="Calibri" panose="020F0502020204030204" pitchFamily="34" charset="0"/>
              </a:rPr>
              <a:t>. Use your regular </a:t>
            </a:r>
            <a:r>
              <a:rPr lang="en-US" sz="1600" dirty="0" err="1">
                <a:ea typeface="Times New Roman" panose="02020603050405020304" pitchFamily="18" charset="0"/>
                <a:cs typeface="Calibri" panose="020F0502020204030204" pitchFamily="34" charset="0"/>
              </a:rPr>
              <a:t>EdAccess</a:t>
            </a:r>
            <a:r>
              <a:rPr lang="en-US" sz="1600" dirty="0">
                <a:ea typeface="Times New Roman" panose="02020603050405020304" pitchFamily="18" charset="0"/>
                <a:cs typeface="Calibri" panose="020F0502020204030204" pitchFamily="34" charset="0"/>
              </a:rPr>
              <a:t> ID and password to log in.</a:t>
            </a:r>
          </a:p>
        </p:txBody>
      </p:sp>
      <p:sp>
        <p:nvSpPr>
          <p:cNvPr id="12" name="TextBox 11"/>
          <p:cNvSpPr txBox="1"/>
          <p:nvPr/>
        </p:nvSpPr>
        <p:spPr>
          <a:xfrm>
            <a:off x="6693398" y="1464274"/>
            <a:ext cx="5485813" cy="1077218"/>
          </a:xfrm>
          <a:prstGeom prst="rect">
            <a:avLst/>
          </a:prstGeom>
          <a:noFill/>
        </p:spPr>
        <p:txBody>
          <a:bodyPr wrap="square" rtlCol="0">
            <a:spAutoFit/>
          </a:bodyPr>
          <a:lstStyle/>
          <a:p>
            <a:pPr lvl="0"/>
            <a:r>
              <a:rPr lang="en-US" sz="1600" dirty="0"/>
              <a:t>2. After you have successfully logged, you will see a list of authorized applications, including </a:t>
            </a:r>
            <a:r>
              <a:rPr lang="en-US" sz="1600" dirty="0" err="1"/>
              <a:t>DeSSA</a:t>
            </a:r>
            <a:r>
              <a:rPr lang="en-US" sz="1600" dirty="0"/>
              <a:t> Math &amp; ELA. </a:t>
            </a:r>
          </a:p>
          <a:p>
            <a:pPr lvl="0"/>
            <a:r>
              <a:rPr lang="en-US" sz="1600" dirty="0"/>
              <a:t>Click the [</a:t>
            </a:r>
            <a:r>
              <a:rPr lang="en-US" sz="1600" b="1" dirty="0" err="1"/>
              <a:t>DeSSA</a:t>
            </a:r>
            <a:r>
              <a:rPr lang="en-US" sz="1600" b="1" dirty="0"/>
              <a:t> Math &amp; ELA</a:t>
            </a:r>
            <a:r>
              <a:rPr lang="en-US" sz="1600" dirty="0"/>
              <a:t>] button from your menu. You will be directed to the </a:t>
            </a:r>
            <a:r>
              <a:rPr lang="en-US" sz="1600" dirty="0" err="1"/>
              <a:t>DeSSA</a:t>
            </a:r>
            <a:r>
              <a:rPr lang="en-US" sz="1600" dirty="0"/>
              <a:t> portal.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3683" y="2870791"/>
            <a:ext cx="5455454" cy="3116004"/>
          </a:xfrm>
          <a:prstGeom prst="rect">
            <a:avLst/>
          </a:prstGeom>
          <a:ln>
            <a:solidFill>
              <a:schemeClr val="accent1"/>
            </a:solidFill>
          </a:ln>
        </p:spPr>
      </p:pic>
      <p:pic>
        <p:nvPicPr>
          <p:cNvPr id="9" name="Picture 8" descr="cid:image002.png@01D66734.0489D33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202546" y="3297372"/>
            <a:ext cx="2084454" cy="2237154"/>
          </a:xfrm>
          <a:prstGeom prst="rect">
            <a:avLst/>
          </a:prstGeom>
          <a:noFill/>
          <a:ln>
            <a:solidFill>
              <a:schemeClr val="accent1"/>
            </a:solidFill>
          </a:ln>
        </p:spPr>
      </p:pic>
    </p:spTree>
    <p:extLst>
      <p:ext uri="{BB962C8B-B14F-4D97-AF65-F5344CB8AC3E}">
        <p14:creationId xmlns:p14="http://schemas.microsoft.com/office/powerpoint/2010/main" val="38961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Logging in to the AVA (continued)</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4</a:t>
            </a:fld>
            <a:endParaRPr lang="en-US" dirty="0">
              <a:latin typeface="Arial"/>
              <a:ea typeface="ＭＳ Ｐゴシック" charset="-128"/>
            </a:endParaRPr>
          </a:p>
        </p:txBody>
      </p:sp>
      <p:sp>
        <p:nvSpPr>
          <p:cNvPr id="4" name="TextBox 3"/>
          <p:cNvSpPr txBox="1"/>
          <p:nvPr/>
        </p:nvSpPr>
        <p:spPr>
          <a:xfrm>
            <a:off x="75904" y="746350"/>
            <a:ext cx="12493124" cy="1041439"/>
          </a:xfrm>
          <a:prstGeom prst="rect">
            <a:avLst/>
          </a:prstGeom>
          <a:noFill/>
        </p:spPr>
        <p:txBody>
          <a:bodyPr wrap="square" rtlCol="0">
            <a:spAutoFit/>
          </a:bodyPr>
          <a:lstStyle/>
          <a:p>
            <a:r>
              <a:rPr lang="en-US" sz="2056" dirty="0"/>
              <a:t>AVA is accessed through the Delaware Department of Education’s (DDOE’s) </a:t>
            </a:r>
            <a:r>
              <a:rPr lang="en-US" sz="2056" dirty="0" err="1"/>
              <a:t>EdAccess</a:t>
            </a:r>
            <a:r>
              <a:rPr lang="en-US" sz="2056" dirty="0"/>
              <a:t> or LEA </a:t>
            </a:r>
            <a:r>
              <a:rPr lang="en-US" sz="2056" dirty="0" err="1"/>
              <a:t>Classlink</a:t>
            </a:r>
            <a:r>
              <a:rPr lang="en-US" sz="2056" dirty="0"/>
              <a:t> application.</a:t>
            </a:r>
          </a:p>
          <a:p>
            <a:endParaRPr lang="en-US" sz="2056" dirty="0"/>
          </a:p>
        </p:txBody>
      </p:sp>
      <p:sp>
        <p:nvSpPr>
          <p:cNvPr id="8" name="TextBox 7"/>
          <p:cNvSpPr txBox="1"/>
          <p:nvPr/>
        </p:nvSpPr>
        <p:spPr>
          <a:xfrm>
            <a:off x="429767" y="1464274"/>
            <a:ext cx="5370532" cy="725070"/>
          </a:xfrm>
          <a:prstGeom prst="rect">
            <a:avLst/>
          </a:prstGeom>
          <a:noFill/>
        </p:spPr>
        <p:txBody>
          <a:bodyPr wrap="square" rtlCol="0">
            <a:spAutoFit/>
          </a:bodyPr>
          <a:lstStyle/>
          <a:p>
            <a:pPr>
              <a:spcAft>
                <a:spcPts val="1200"/>
              </a:spcAft>
            </a:pPr>
            <a:r>
              <a:rPr lang="en-US" sz="2056" dirty="0"/>
              <a:t>3. Click the [</a:t>
            </a:r>
            <a:r>
              <a:rPr lang="en-US" sz="2056" b="1" dirty="0"/>
              <a:t>ELA &amp; Mathematics</a:t>
            </a:r>
            <a:r>
              <a:rPr lang="en-US" sz="2056" dirty="0"/>
              <a:t>] user card to access </a:t>
            </a:r>
            <a:r>
              <a:rPr lang="en-US" sz="2056" dirty="0" err="1"/>
              <a:t>DeSSA</a:t>
            </a:r>
            <a:r>
              <a:rPr lang="en-US" sz="2056" dirty="0"/>
              <a:t> applications.</a:t>
            </a:r>
          </a:p>
        </p:txBody>
      </p:sp>
      <p:sp>
        <p:nvSpPr>
          <p:cNvPr id="12" name="TextBox 11"/>
          <p:cNvSpPr txBox="1"/>
          <p:nvPr/>
        </p:nvSpPr>
        <p:spPr>
          <a:xfrm>
            <a:off x="6706188" y="1494741"/>
            <a:ext cx="5485813" cy="1357808"/>
          </a:xfrm>
          <a:prstGeom prst="rect">
            <a:avLst/>
          </a:prstGeom>
          <a:noFill/>
        </p:spPr>
        <p:txBody>
          <a:bodyPr wrap="square" rtlCol="0">
            <a:spAutoFit/>
          </a:bodyPr>
          <a:lstStyle/>
          <a:p>
            <a:pPr lvl="0"/>
            <a:r>
              <a:rPr lang="en-US" sz="2056" dirty="0"/>
              <a:t>4. Click the [</a:t>
            </a:r>
            <a:r>
              <a:rPr lang="en-US" sz="2056" b="1" dirty="0"/>
              <a:t>Assessment Viewing Application</a:t>
            </a:r>
            <a:r>
              <a:rPr lang="en-US" sz="2056" dirty="0"/>
              <a:t>]</a:t>
            </a:r>
            <a:r>
              <a:rPr lang="en-US" sz="2056" b="1" dirty="0"/>
              <a:t> </a:t>
            </a:r>
            <a:r>
              <a:rPr lang="en-US" sz="2056" dirty="0"/>
              <a:t>card. If you are authorized to access this application, you will be automatically directed to AVA. You will not have to log in again.</a:t>
            </a:r>
          </a:p>
        </p:txBody>
      </p:sp>
      <p:pic>
        <p:nvPicPr>
          <p:cNvPr id="13" name="Picture 12">
            <a:extLst>
              <a:ext uri="{FF2B5EF4-FFF2-40B4-BE49-F238E27FC236}">
                <a16:creationId xmlns:a16="http://schemas.microsoft.com/office/drawing/2014/main" id="{E24CF22B-E32A-4481-8964-2603BFBD68C0}"/>
              </a:ext>
            </a:extLst>
          </p:cNvPr>
          <p:cNvPicPr/>
          <p:nvPr/>
        </p:nvPicPr>
        <p:blipFill>
          <a:blip r:embed="rId3"/>
          <a:stretch>
            <a:fillRect/>
          </a:stretch>
        </p:blipFill>
        <p:spPr>
          <a:xfrm>
            <a:off x="1114291" y="2752867"/>
            <a:ext cx="3182137" cy="3212269"/>
          </a:xfrm>
          <a:prstGeom prst="rect">
            <a:avLst/>
          </a:prstGeom>
          <a:ln>
            <a:solidFill>
              <a:schemeClr val="accent1"/>
            </a:solidFill>
          </a:ln>
        </p:spPr>
      </p:pic>
      <p:pic>
        <p:nvPicPr>
          <p:cNvPr id="14" name="Picture 13">
            <a:extLst>
              <a:ext uri="{FF2B5EF4-FFF2-40B4-BE49-F238E27FC236}">
                <a16:creationId xmlns:a16="http://schemas.microsoft.com/office/drawing/2014/main" id="{0D4A0C88-B4E0-43F0-88E4-B060EEC4EAD4}"/>
              </a:ext>
            </a:extLst>
          </p:cNvPr>
          <p:cNvPicPr/>
          <p:nvPr/>
        </p:nvPicPr>
        <p:blipFill>
          <a:blip r:embed="rId4"/>
          <a:stretch>
            <a:fillRect/>
          </a:stretch>
        </p:blipFill>
        <p:spPr>
          <a:xfrm>
            <a:off x="7895573" y="3121912"/>
            <a:ext cx="2726497" cy="2843224"/>
          </a:xfrm>
          <a:prstGeom prst="rect">
            <a:avLst/>
          </a:prstGeom>
          <a:ln>
            <a:solidFill>
              <a:schemeClr val="accent1"/>
            </a:solidFill>
          </a:ln>
        </p:spPr>
      </p:pic>
    </p:spTree>
    <p:extLst>
      <p:ext uri="{BB962C8B-B14F-4D97-AF65-F5344CB8AC3E}">
        <p14:creationId xmlns:p14="http://schemas.microsoft.com/office/powerpoint/2010/main" val="394226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Choosing a Test and Grade</a:t>
            </a:r>
          </a:p>
        </p:txBody>
      </p:sp>
      <p:grpSp>
        <p:nvGrpSpPr>
          <p:cNvPr id="9" name="Group 8">
            <a:extLst>
              <a:ext uri="{FF2B5EF4-FFF2-40B4-BE49-F238E27FC236}">
                <a16:creationId xmlns:a16="http://schemas.microsoft.com/office/drawing/2014/main" id="{A5B9ADB3-7F09-4250-9BE4-07179857A12D}"/>
              </a:ext>
            </a:extLst>
          </p:cNvPr>
          <p:cNvGrpSpPr/>
          <p:nvPr/>
        </p:nvGrpSpPr>
        <p:grpSpPr>
          <a:xfrm>
            <a:off x="2615911" y="781878"/>
            <a:ext cx="7177445" cy="5181600"/>
            <a:chOff x="2615912" y="1455576"/>
            <a:chExt cx="6121421" cy="3979882"/>
          </a:xfrm>
        </p:grpSpPr>
        <p:pic>
          <p:nvPicPr>
            <p:cNvPr id="8" name="Picture 7">
              <a:extLst>
                <a:ext uri="{FF2B5EF4-FFF2-40B4-BE49-F238E27FC236}">
                  <a16:creationId xmlns:a16="http://schemas.microsoft.com/office/drawing/2014/main" id="{1D6F22FE-7D7B-4255-99C7-481BCFAC5385}"/>
                </a:ext>
              </a:extLst>
            </p:cNvPr>
            <p:cNvPicPr/>
            <p:nvPr/>
          </p:nvPicPr>
          <p:blipFill>
            <a:blip r:embed="rId3">
              <a:extLst>
                <a:ext uri="{28A0092B-C50C-407E-A947-70E740481C1C}">
                  <a14:useLocalDpi xmlns:a14="http://schemas.microsoft.com/office/drawing/2010/main" val="0"/>
                </a:ext>
              </a:extLst>
            </a:blip>
            <a:srcRect/>
            <a:stretch/>
          </p:blipFill>
          <p:spPr>
            <a:xfrm>
              <a:off x="2929812" y="1455576"/>
              <a:ext cx="5807521" cy="397988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Arrow: Right 5">
              <a:extLst>
                <a:ext uri="{FF2B5EF4-FFF2-40B4-BE49-F238E27FC236}">
                  <a16:creationId xmlns:a16="http://schemas.microsoft.com/office/drawing/2014/main" id="{5157C909-5A10-4642-9FBF-2A19EA8BC541}"/>
                </a:ext>
              </a:extLst>
            </p:cNvPr>
            <p:cNvSpPr/>
            <p:nvPr/>
          </p:nvSpPr>
          <p:spPr>
            <a:xfrm>
              <a:off x="2615913" y="2206184"/>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AA649B6F-11BC-4F0B-86D3-6E197D45AEE9}"/>
                </a:ext>
              </a:extLst>
            </p:cNvPr>
            <p:cNvSpPr/>
            <p:nvPr/>
          </p:nvSpPr>
          <p:spPr>
            <a:xfrm>
              <a:off x="2615912" y="3922020"/>
              <a:ext cx="627797" cy="4094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Slide Number Placeholder 1">
            <a:extLst>
              <a:ext uri="{FF2B5EF4-FFF2-40B4-BE49-F238E27FC236}">
                <a16:creationId xmlns:a16="http://schemas.microsoft.com/office/drawing/2014/main" id="{FB762C95-3CC0-4D85-B209-A81CDAE7016D}"/>
              </a:ext>
            </a:extLst>
          </p:cNvPr>
          <p:cNvSpPr>
            <a:spLocks noGrp="1"/>
          </p:cNvSpPr>
          <p:nvPr>
            <p:ph type="sldNum" sz="quarter" idx="10"/>
          </p:nvPr>
        </p:nvSpPr>
        <p:spPr/>
        <p:txBody>
          <a:bodyPr/>
          <a:lstStyle/>
          <a:p>
            <a:pPr algn="r"/>
            <a:fld id="{F3477EC8-074D-41C4-94AE-E9EA7CEEA348}" type="slidenum">
              <a:rPr lang="en-US" smtClean="0"/>
              <a:pPr algn="r"/>
              <a:t>5</a:t>
            </a:fld>
            <a:endParaRPr lang="en-US" dirty="0"/>
          </a:p>
        </p:txBody>
      </p:sp>
    </p:spTree>
    <p:extLst>
      <p:ext uri="{BB962C8B-B14F-4D97-AF65-F5344CB8AC3E}">
        <p14:creationId xmlns:p14="http://schemas.microsoft.com/office/powerpoint/2010/main" val="365398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7ED31C-4079-4D6A-9D9C-4CF78A7590E3}"/>
              </a:ext>
            </a:extLst>
          </p:cNvPr>
          <p:cNvPicPr>
            <a:picLocks noChangeAspect="1"/>
          </p:cNvPicPr>
          <p:nvPr/>
        </p:nvPicPr>
        <p:blipFill>
          <a:blip r:embed="rId3"/>
          <a:stretch>
            <a:fillRect/>
          </a:stretch>
        </p:blipFill>
        <p:spPr>
          <a:xfrm>
            <a:off x="2146495" y="874643"/>
            <a:ext cx="7912931" cy="481543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Sound and Video Playback Check</a:t>
            </a:r>
          </a:p>
        </p:txBody>
      </p:sp>
      <p:sp>
        <p:nvSpPr>
          <p:cNvPr id="10" name="Right Arrow 9"/>
          <p:cNvSpPr/>
          <p:nvPr/>
        </p:nvSpPr>
        <p:spPr>
          <a:xfrm rot="10800000" flipH="1">
            <a:off x="3129283" y="436215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Slide Number Placeholder 3">
            <a:extLst>
              <a:ext uri="{FF2B5EF4-FFF2-40B4-BE49-F238E27FC236}">
                <a16:creationId xmlns:a16="http://schemas.microsoft.com/office/drawing/2014/main" id="{6334AB97-B474-4131-8238-72F69C9F2BB6}"/>
              </a:ext>
            </a:extLst>
          </p:cNvPr>
          <p:cNvSpPr>
            <a:spLocks noGrp="1"/>
          </p:cNvSpPr>
          <p:nvPr>
            <p:ph type="sldNum" sz="quarter" idx="10"/>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1663149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F75FC76-BDFC-42D2-BD55-466B8F4B9D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18842" y="1115966"/>
            <a:ext cx="6554316" cy="466284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Understanding the Test Page</a:t>
            </a:r>
          </a:p>
        </p:txBody>
      </p:sp>
      <p:grpSp>
        <p:nvGrpSpPr>
          <p:cNvPr id="16" name="Group 15">
            <a:extLst>
              <a:ext uri="{FF2B5EF4-FFF2-40B4-BE49-F238E27FC236}">
                <a16:creationId xmlns:a16="http://schemas.microsoft.com/office/drawing/2014/main" id="{460464D1-5F0C-4CF5-A87F-D6E99D08D26C}"/>
              </a:ext>
            </a:extLst>
          </p:cNvPr>
          <p:cNvGrpSpPr/>
          <p:nvPr/>
        </p:nvGrpSpPr>
        <p:grpSpPr>
          <a:xfrm>
            <a:off x="1614490" y="964720"/>
            <a:ext cx="7779030" cy="741811"/>
            <a:chOff x="1547777" y="878369"/>
            <a:chExt cx="7779030" cy="627797"/>
          </a:xfrm>
        </p:grpSpPr>
        <p:sp>
          <p:nvSpPr>
            <p:cNvPr id="6" name="Rectangle 5"/>
            <p:cNvSpPr/>
            <p:nvPr/>
          </p:nvSpPr>
          <p:spPr>
            <a:xfrm>
              <a:off x="2752129" y="1006369"/>
              <a:ext cx="6574678" cy="309467"/>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0F67C8E9-91F9-4D94-AA98-ED251010A614}"/>
                </a:ext>
              </a:extLst>
            </p:cNvPr>
            <p:cNvSpPr/>
            <p:nvPr/>
          </p:nvSpPr>
          <p:spPr>
            <a:xfrm>
              <a:off x="1547777" y="878369"/>
              <a:ext cx="968991" cy="6277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Global Menu</a:t>
              </a:r>
            </a:p>
          </p:txBody>
        </p:sp>
      </p:grpSp>
      <p:sp>
        <p:nvSpPr>
          <p:cNvPr id="12" name="Rectangle 11">
            <a:extLst>
              <a:ext uri="{FF2B5EF4-FFF2-40B4-BE49-F238E27FC236}">
                <a16:creationId xmlns:a16="http://schemas.microsoft.com/office/drawing/2014/main" id="{AC3EFD88-9033-4D57-B13B-6D6E3D21164F}"/>
              </a:ext>
            </a:extLst>
          </p:cNvPr>
          <p:cNvSpPr/>
          <p:nvPr/>
        </p:nvSpPr>
        <p:spPr>
          <a:xfrm>
            <a:off x="8884816" y="2116850"/>
            <a:ext cx="508704" cy="365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F71E6A80-99E9-45E3-B480-34B09E84E302}"/>
              </a:ext>
            </a:extLst>
          </p:cNvPr>
          <p:cNvSpPr/>
          <p:nvPr/>
        </p:nvSpPr>
        <p:spPr>
          <a:xfrm>
            <a:off x="7866801" y="2019830"/>
            <a:ext cx="968991" cy="63326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Context Menu</a:t>
            </a:r>
          </a:p>
        </p:txBody>
      </p:sp>
      <p:sp>
        <p:nvSpPr>
          <p:cNvPr id="2" name="Slide Number Placeholder 1">
            <a:extLst>
              <a:ext uri="{FF2B5EF4-FFF2-40B4-BE49-F238E27FC236}">
                <a16:creationId xmlns:a16="http://schemas.microsoft.com/office/drawing/2014/main" id="{543B1E90-2437-44A9-BFF8-D7001006CECA}"/>
              </a:ext>
            </a:extLst>
          </p:cNvPr>
          <p:cNvSpPr>
            <a:spLocks noGrp="1"/>
          </p:cNvSpPr>
          <p:nvPr>
            <p:ph type="sldNum" sz="quarter" idx="10"/>
          </p:nvPr>
        </p:nvSpPr>
        <p:spPr/>
        <p:txBody>
          <a:bodyPr/>
          <a:lstStyle/>
          <a:p>
            <a:pPr algn="r"/>
            <a:fld id="{F3477EC8-074D-41C4-94AE-E9EA7CEEA348}" type="slidenum">
              <a:rPr lang="en-US" smtClean="0"/>
              <a:pPr algn="r"/>
              <a:t>7</a:t>
            </a:fld>
            <a:endParaRPr lang="en-US" dirty="0"/>
          </a:p>
        </p:txBody>
      </p:sp>
      <p:sp>
        <p:nvSpPr>
          <p:cNvPr id="4" name="Arrow: Left 3">
            <a:extLst>
              <a:ext uri="{FF2B5EF4-FFF2-40B4-BE49-F238E27FC236}">
                <a16:creationId xmlns:a16="http://schemas.microsoft.com/office/drawing/2014/main" id="{CE0A57E5-5863-70D4-9714-F0985992984F}"/>
              </a:ext>
            </a:extLst>
          </p:cNvPr>
          <p:cNvSpPr/>
          <p:nvPr/>
        </p:nvSpPr>
        <p:spPr>
          <a:xfrm>
            <a:off x="9599102" y="997003"/>
            <a:ext cx="978408" cy="70952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Zoom In/Out</a:t>
            </a:r>
          </a:p>
        </p:txBody>
      </p:sp>
    </p:spTree>
    <p:extLst>
      <p:ext uri="{BB962C8B-B14F-4D97-AF65-F5344CB8AC3E}">
        <p14:creationId xmlns:p14="http://schemas.microsoft.com/office/powerpoint/2010/main" val="2291626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2B19CD-D4F1-7B4D-A9DC-A141C275D4F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57173" y="1097575"/>
            <a:ext cx="6554316" cy="466284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t>Responding to Items</a:t>
            </a:r>
          </a:p>
        </p:txBody>
      </p:sp>
      <p:sp>
        <p:nvSpPr>
          <p:cNvPr id="2" name="Slide Number Placeholder 1">
            <a:extLst>
              <a:ext uri="{FF2B5EF4-FFF2-40B4-BE49-F238E27FC236}">
                <a16:creationId xmlns:a16="http://schemas.microsoft.com/office/drawing/2014/main" id="{0B273881-231B-4C71-9060-53F1FDDCA6FE}"/>
              </a:ext>
            </a:extLst>
          </p:cNvPr>
          <p:cNvSpPr>
            <a:spLocks noGrp="1"/>
          </p:cNvSpPr>
          <p:nvPr>
            <p:ph type="sldNum" sz="quarter" idx="10"/>
          </p:nvPr>
        </p:nvSpPr>
        <p:spPr/>
        <p:txBody>
          <a:bodyPr/>
          <a:lstStyle/>
          <a:p>
            <a:pPr algn="r"/>
            <a:fld id="{F3477EC8-074D-41C4-94AE-E9EA7CEEA348}" type="slidenum">
              <a:rPr lang="en-US" smtClean="0"/>
              <a:pPr algn="r"/>
              <a:t>8</a:t>
            </a:fld>
            <a:endParaRPr lang="en-US" dirty="0"/>
          </a:p>
        </p:txBody>
      </p:sp>
      <p:sp>
        <p:nvSpPr>
          <p:cNvPr id="4" name="Rectangle 3">
            <a:extLst>
              <a:ext uri="{FF2B5EF4-FFF2-40B4-BE49-F238E27FC236}">
                <a16:creationId xmlns:a16="http://schemas.microsoft.com/office/drawing/2014/main" id="{3842D9D9-3D2B-4AA9-8DCD-97D4086C18CD}"/>
              </a:ext>
            </a:extLst>
          </p:cNvPr>
          <p:cNvSpPr/>
          <p:nvPr/>
        </p:nvSpPr>
        <p:spPr>
          <a:xfrm>
            <a:off x="2980511" y="1105530"/>
            <a:ext cx="435549" cy="3782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13476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Pausing Tests</a:t>
            </a:r>
          </a:p>
        </p:txBody>
      </p:sp>
      <p:grpSp>
        <p:nvGrpSpPr>
          <p:cNvPr id="2" name="Group 1">
            <a:extLst>
              <a:ext uri="{FF2B5EF4-FFF2-40B4-BE49-F238E27FC236}">
                <a16:creationId xmlns:a16="http://schemas.microsoft.com/office/drawing/2014/main" id="{2FE92CDA-0418-427D-BFD1-F365DDDB811C}"/>
              </a:ext>
            </a:extLst>
          </p:cNvPr>
          <p:cNvGrpSpPr/>
          <p:nvPr/>
        </p:nvGrpSpPr>
        <p:grpSpPr>
          <a:xfrm>
            <a:off x="2563875" y="767611"/>
            <a:ext cx="8683396" cy="4669216"/>
            <a:chOff x="2411359" y="817182"/>
            <a:chExt cx="9807417" cy="4836681"/>
          </a:xfrm>
        </p:grpSpPr>
        <p:pic>
          <p:nvPicPr>
            <p:cNvPr id="14" name="Picture 13">
              <a:extLst>
                <a:ext uri="{FF2B5EF4-FFF2-40B4-BE49-F238E27FC236}">
                  <a16:creationId xmlns:a16="http://schemas.microsoft.com/office/drawing/2014/main" id="{856FBE86-3FAC-4FF2-88E8-3B9579C230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359" y="817182"/>
              <a:ext cx="6798662" cy="483668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3" name="Group 12">
              <a:extLst>
                <a:ext uri="{FF2B5EF4-FFF2-40B4-BE49-F238E27FC236}">
                  <a16:creationId xmlns:a16="http://schemas.microsoft.com/office/drawing/2014/main" id="{7F695E72-4A4D-4665-A1E6-B00DC7BC261D}"/>
                </a:ext>
              </a:extLst>
            </p:cNvPr>
            <p:cNvGrpSpPr/>
            <p:nvPr/>
          </p:nvGrpSpPr>
          <p:grpSpPr>
            <a:xfrm>
              <a:off x="2696665" y="971634"/>
              <a:ext cx="9522111" cy="3801723"/>
              <a:chOff x="2696665" y="971634"/>
              <a:chExt cx="9522111" cy="3801723"/>
            </a:xfrm>
          </p:grpSpPr>
          <p:sp>
            <p:nvSpPr>
              <p:cNvPr id="7" name="Right Arrow 6"/>
              <p:cNvSpPr/>
              <p:nvPr/>
            </p:nvSpPr>
            <p:spPr>
              <a:xfrm flipH="1">
                <a:off x="9706591" y="971634"/>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2696665" y="2872104"/>
                <a:ext cx="9522111" cy="1901253"/>
              </a:xfrm>
              <a:prstGeom prst="rect">
                <a:avLst/>
              </a:prstGeom>
              <a:effectLst>
                <a:outerShdw blurRad="63500" sx="102000" sy="102000" algn="ctr" rotWithShape="0">
                  <a:prstClr val="black">
                    <a:alpha val="40000"/>
                  </a:prstClr>
                </a:outerShdw>
              </a:effectLst>
            </p:spPr>
          </p:pic>
          <p:sp>
            <p:nvSpPr>
              <p:cNvPr id="12" name="Right Arrow 6">
                <a:extLst>
                  <a:ext uri="{FF2B5EF4-FFF2-40B4-BE49-F238E27FC236}">
                    <a16:creationId xmlns:a16="http://schemas.microsoft.com/office/drawing/2014/main" id="{F2B030E6-B9D3-48CD-983E-504CE96EBB65}"/>
                  </a:ext>
                </a:extLst>
              </p:cNvPr>
              <p:cNvSpPr/>
              <p:nvPr/>
            </p:nvSpPr>
            <p:spPr>
              <a:xfrm flipH="1">
                <a:off x="4599465" y="4206034"/>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
        <p:nvSpPr>
          <p:cNvPr id="6" name="Slide Number Placeholder 5">
            <a:extLst>
              <a:ext uri="{FF2B5EF4-FFF2-40B4-BE49-F238E27FC236}">
                <a16:creationId xmlns:a16="http://schemas.microsoft.com/office/drawing/2014/main" id="{23EFC749-7176-4E2F-993F-A0D2E8EB0790}"/>
              </a:ext>
            </a:extLst>
          </p:cNvPr>
          <p:cNvSpPr>
            <a:spLocks noGrp="1"/>
          </p:cNvSpPr>
          <p:nvPr>
            <p:ph type="sldNum" sz="quarter" idx="10"/>
          </p:nvPr>
        </p:nvSpPr>
        <p:spPr/>
        <p:txBody>
          <a:bodyPr/>
          <a:lstStyle/>
          <a:p>
            <a:pPr algn="r"/>
            <a:fld id="{F3477EC8-074D-41C4-94AE-E9EA7CEEA348}" type="slidenum">
              <a:rPr lang="en-US" smtClean="0"/>
              <a:pPr algn="r"/>
              <a:t>9</a:t>
            </a:fld>
            <a:endParaRPr lang="en-US" dirty="0"/>
          </a:p>
        </p:txBody>
      </p:sp>
      <p:sp>
        <p:nvSpPr>
          <p:cNvPr id="4" name="TextBox 3"/>
          <p:cNvSpPr txBox="1"/>
          <p:nvPr/>
        </p:nvSpPr>
        <p:spPr>
          <a:xfrm>
            <a:off x="1545965" y="5708591"/>
            <a:ext cx="10971822" cy="461665"/>
          </a:xfrm>
          <a:prstGeom prst="rect">
            <a:avLst/>
          </a:prstGeom>
          <a:noFill/>
        </p:spPr>
        <p:txBody>
          <a:bodyPr wrap="square" rtlCol="0">
            <a:spAutoFit/>
          </a:bodyPr>
          <a:lstStyle/>
          <a:p>
            <a:r>
              <a:rPr lang="en-US" sz="2400" dirty="0"/>
              <a:t>Please note that pausing the test will automatically log you out of AVA. </a:t>
            </a:r>
          </a:p>
        </p:txBody>
      </p:sp>
    </p:spTree>
    <p:extLst>
      <p:ext uri="{BB962C8B-B14F-4D97-AF65-F5344CB8AC3E}">
        <p14:creationId xmlns:p14="http://schemas.microsoft.com/office/powerpoint/2010/main" val="4175999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3c8d6406-deae-4a0d-a95e-fe53ed4a1ac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 AIR PPT</Template>
  <TotalTime>6271</TotalTime>
  <Words>1292</Words>
  <Application>Microsoft Office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Online Testing System Assessment Viewing Application (AVA)</vt:lpstr>
      <vt:lpstr>Objectives</vt:lpstr>
      <vt:lpstr>Logging into AVA</vt:lpstr>
      <vt:lpstr>Logging in to the AVA (continued)</vt:lpstr>
      <vt:lpstr>Choosing a Test and Grade</vt:lpstr>
      <vt:lpstr>Sound and Video Playback Check</vt:lpstr>
      <vt:lpstr>Understanding the Test Page</vt:lpstr>
      <vt:lpstr>Responding to Items</vt:lpstr>
      <vt:lpstr>Pausing Tests</vt:lpstr>
      <vt:lpstr>Reviewing Marked Items</vt:lpstr>
      <vt:lpstr>Completing the Review</vt:lpstr>
      <vt:lpstr>Logging Out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Effie Pearson</cp:lastModifiedBy>
  <cp:revision>124</cp:revision>
  <cp:lastPrinted>2017-10-19T00:36:21Z</cp:lastPrinted>
  <dcterms:created xsi:type="dcterms:W3CDTF">2020-02-03T21:37:34Z</dcterms:created>
  <dcterms:modified xsi:type="dcterms:W3CDTF">2023-08-28T22:37:07Z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