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tags/tag29.xml" ContentType="application/vnd.openxmlformats-officedocument.presentationml.tags+xml"/>
  <Override PartName="/ppt/notesSlides/notesSlide41.xml" ContentType="application/vnd.openxmlformats-officedocument.presentationml.notesSlide+xml"/>
  <Override PartName="/ppt/tags/tag3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tags/tag34.xml" ContentType="application/vnd.openxmlformats-officedocument.presentationml.tags+xml"/>
  <Override PartName="/ppt/notesSlides/notesSlide47.xml" ContentType="application/vnd.openxmlformats-officedocument.presentationml.notesSlide+xml"/>
  <Override PartName="/ppt/tags/tag35.xml" ContentType="application/vnd.openxmlformats-officedocument.presentationml.tags+xml"/>
  <Override PartName="/ppt/notesSlides/notesSlide48.xml" ContentType="application/vnd.openxmlformats-officedocument.presentationml.notesSlide+xml"/>
  <Override PartName="/ppt/tags/tag36.xml" ContentType="application/vnd.openxmlformats-officedocument.presentationml.tags+xml"/>
  <Override PartName="/ppt/notesSlides/notesSlide49.xml" ContentType="application/vnd.openxmlformats-officedocument.presentationml.notesSlide+xml"/>
  <Override PartName="/ppt/tags/tag3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 id="2147483834" r:id="rId6"/>
  </p:sldMasterIdLst>
  <p:notesMasterIdLst>
    <p:notesMasterId r:id="rId59"/>
  </p:notesMasterIdLst>
  <p:handoutMasterIdLst>
    <p:handoutMasterId r:id="rId60"/>
  </p:handoutMasterIdLst>
  <p:sldIdLst>
    <p:sldId id="765" r:id="rId7"/>
    <p:sldId id="411" r:id="rId8"/>
    <p:sldId id="802" r:id="rId9"/>
    <p:sldId id="407" r:id="rId10"/>
    <p:sldId id="718" r:id="rId11"/>
    <p:sldId id="787" r:id="rId12"/>
    <p:sldId id="408" r:id="rId13"/>
    <p:sldId id="794" r:id="rId14"/>
    <p:sldId id="730" r:id="rId15"/>
    <p:sldId id="795" r:id="rId16"/>
    <p:sldId id="732" r:id="rId17"/>
    <p:sldId id="796" r:id="rId18"/>
    <p:sldId id="734" r:id="rId19"/>
    <p:sldId id="797" r:id="rId20"/>
    <p:sldId id="798" r:id="rId21"/>
    <p:sldId id="417" r:id="rId22"/>
    <p:sldId id="419" r:id="rId23"/>
    <p:sldId id="420" r:id="rId24"/>
    <p:sldId id="421" r:id="rId25"/>
    <p:sldId id="422" r:id="rId26"/>
    <p:sldId id="766" r:id="rId27"/>
    <p:sldId id="768" r:id="rId28"/>
    <p:sldId id="424" r:id="rId29"/>
    <p:sldId id="770" r:id="rId30"/>
    <p:sldId id="425" r:id="rId31"/>
    <p:sldId id="747" r:id="rId32"/>
    <p:sldId id="720" r:id="rId33"/>
    <p:sldId id="688" r:id="rId34"/>
    <p:sldId id="772" r:id="rId35"/>
    <p:sldId id="690" r:id="rId36"/>
    <p:sldId id="774" r:id="rId37"/>
    <p:sldId id="776" r:id="rId38"/>
    <p:sldId id="691" r:id="rId39"/>
    <p:sldId id="799" r:id="rId40"/>
    <p:sldId id="687" r:id="rId41"/>
    <p:sldId id="800" r:id="rId42"/>
    <p:sldId id="801" r:id="rId43"/>
    <p:sldId id="778" r:id="rId44"/>
    <p:sldId id="780" r:id="rId45"/>
    <p:sldId id="700" r:id="rId46"/>
    <p:sldId id="722" r:id="rId47"/>
    <p:sldId id="430" r:id="rId48"/>
    <p:sldId id="803" r:id="rId49"/>
    <p:sldId id="710" r:id="rId50"/>
    <p:sldId id="698" r:id="rId51"/>
    <p:sldId id="574" r:id="rId52"/>
    <p:sldId id="789" r:id="rId53"/>
    <p:sldId id="791" r:id="rId54"/>
    <p:sldId id="793" r:id="rId55"/>
    <p:sldId id="784" r:id="rId56"/>
    <p:sldId id="481" r:id="rId57"/>
    <p:sldId id="751" r:id="rId5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E656EF5-2AA3-4E8C-BFC8-E5EFC40F812F}">
          <p14:sldIdLst>
            <p14:sldId id="765"/>
          </p14:sldIdLst>
        </p14:section>
        <p14:section name="Objectives" id="{11BF57CF-07BA-49E0-A07E-B64B4331C318}">
          <p14:sldIdLst>
            <p14:sldId id="411"/>
            <p14:sldId id="802"/>
          </p14:sldIdLst>
        </p14:section>
        <p14:section name="Log In and Understand User Roles" id="{7E3AF137-57AB-47AB-968A-49DE33EFA739}">
          <p14:sldIdLst>
            <p14:sldId id="407"/>
            <p14:sldId id="718"/>
          </p14:sldIdLst>
        </p14:section>
        <p14:section name="Dashboard Generator, Features &amp; Tools, Dashboard" id="{5178CB33-BEDE-431E-8A1E-B88365156B35}">
          <p14:sldIdLst>
            <p14:sldId id="787"/>
            <p14:sldId id="408"/>
            <p14:sldId id="794"/>
          </p14:sldIdLst>
        </p14:section>
        <p14:section name="Performance on Test Report" id="{7A058544-503E-4929-80B4-4673CFAAAACE}">
          <p14:sldIdLst>
            <p14:sldId id="730"/>
            <p14:sldId id="795"/>
            <p14:sldId id="732"/>
            <p14:sldId id="796"/>
            <p14:sldId id="734"/>
          </p14:sldIdLst>
        </p14:section>
        <p14:section name="District, School, Teacher &amp; Student Reports" id="{E9C5B205-8636-4C23-84FE-217F0ECC7D2B}">
          <p14:sldIdLst>
            <p14:sldId id="797"/>
            <p14:sldId id="798"/>
            <p14:sldId id="417"/>
            <p14:sldId id="419"/>
            <p14:sldId id="420"/>
          </p14:sldIdLst>
        </p14:section>
        <p14:section name="Teacher Reports" id="{F4C3BAA8-B853-4943-A284-4F4262E7FE94}">
          <p14:sldIdLst>
            <p14:sldId id="421"/>
            <p14:sldId id="422"/>
            <p14:sldId id="766"/>
            <p14:sldId id="768"/>
            <p14:sldId id="424"/>
            <p14:sldId id="770"/>
          </p14:sldIdLst>
        </p14:section>
        <p14:section name="Print &amp; Export Data" id="{2AF12F53-3F77-4525-98CE-F08460E509C3}">
          <p14:sldIdLst>
            <p14:sldId id="425"/>
            <p14:sldId id="747"/>
            <p14:sldId id="720"/>
          </p14:sldIdLst>
        </p14:section>
        <p14:section name="Generate ISRs &amp; Student Data Files" id="{A85D6D2D-8FC1-46B7-956E-3A680C07ED68}">
          <p14:sldIdLst>
            <p14:sldId id="688"/>
            <p14:sldId id="772"/>
            <p14:sldId id="690"/>
            <p14:sldId id="774"/>
            <p14:sldId id="776"/>
            <p14:sldId id="691"/>
            <p14:sldId id="799"/>
            <p14:sldId id="687"/>
            <p14:sldId id="800"/>
            <p14:sldId id="801"/>
            <p14:sldId id="778"/>
            <p14:sldId id="780"/>
          </p14:sldIdLst>
        </p14:section>
        <p14:section name="Longitudinal Report" id="{1EFADFE4-3182-4215-90A5-A9EFCFBE87AF}">
          <p14:sldIdLst>
            <p14:sldId id="700"/>
            <p14:sldId id="722"/>
            <p14:sldId id="430"/>
            <p14:sldId id="803"/>
            <p14:sldId id="710"/>
            <p14:sldId id="698"/>
            <p14:sldId id="574"/>
          </p14:sldIdLst>
        </p14:section>
        <p14:section name="Demographic Breakdown Report" id="{0D141021-51DD-40E7-A78E-657D09BD9709}">
          <p14:sldIdLst>
            <p14:sldId id="789"/>
            <p14:sldId id="791"/>
            <p14:sldId id="793"/>
          </p14:sldIdLst>
        </p14:section>
        <p14:section name="Change Reporting Time Period" id="{253F252D-25D9-4E6F-9B07-331CF4942D34}">
          <p14:sldIdLst>
            <p14:sldId id="784"/>
          </p14:sldIdLst>
        </p14:section>
        <p14:section name="More Information" id="{6957DF16-C31F-4DCE-9883-6A2E426C7DFA}">
          <p14:sldIdLst>
            <p14:sldId id="481"/>
            <p14:sldId id="75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3C73E-0F2A-03E7-939A-5B2C4F75E154}" name="Foret Katia" initials="FK" userId="Foret Katia" providerId="None"/>
  <p188:author id="{EEFD755E-3C7E-07E1-ED85-BF596FCB43F2}" name="Foret Katia" initials="FK" userId="S::katia.foret@doe.k12.de.us::92d5ab63-85ad-4f9d-917d-8634455e4bda" providerId="AD"/>
  <p188:author id="{33AAC69A-B74B-B64D-958D-769621046364}" name="Tracie Morris" initials="TM" userId="S::tracie.morris@cambiumassessment.com::18968c65-de5c-47db-8d1d-d050367b8ecb" providerId="AD"/>
  <p188:author id="{658BFBA5-2FB7-38DB-4298-B10C0E865D74}" name="Khan Abid (Contractor)" initials="KA(" userId="S::Abid.Khan@doe.k12.de.us::8ed16210-fddd-4efb-a22f-059f2e1bb92a"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Hannah Hattamer" initials="HH" lastIdx="1" clrIdx="8">
    <p:extLst>
      <p:ext uri="{19B8F6BF-5375-455C-9EA6-DF929625EA0E}">
        <p15:presenceInfo xmlns:p15="http://schemas.microsoft.com/office/powerpoint/2012/main" userId="S::hannah.hattamer@cambiumassessment.com::081f2ea5-9ee1-4d65-901b-dad6708754cd" providerId="AD"/>
      </p:ext>
    </p:extLst>
  </p:cmAuthor>
  <p:cmAuthor id="10" name="Monica Mills" initials="MM" lastIdx="14" clrIdx="9">
    <p:extLst>
      <p:ext uri="{19B8F6BF-5375-455C-9EA6-DF929625EA0E}">
        <p15:presenceInfo xmlns:p15="http://schemas.microsoft.com/office/powerpoint/2012/main" userId="S::monica.mills@cambiumassessment.com::23239697-e21f-4bcd-a872-d364e6b1047e" providerId="AD"/>
      </p:ext>
    </p:extLst>
  </p:cmAuthor>
  <p:cmAuthor id="11" name="Black, Jenny" initials="BJ" lastIdx="2" clrIdx="10">
    <p:extLst>
      <p:ext uri="{19B8F6BF-5375-455C-9EA6-DF929625EA0E}">
        <p15:presenceInfo xmlns:p15="http://schemas.microsoft.com/office/powerpoint/2012/main" userId="S-1-5-21-2011038089-1331910415-1862565094-16709" providerId="AD"/>
      </p:ext>
    </p:extLst>
  </p:cmAuthor>
  <p:cmAuthor id="12" name="Mills, Monica" initials="MM" lastIdx="6" clrIdx="11">
    <p:extLst>
      <p:ext uri="{19B8F6BF-5375-455C-9EA6-DF929625EA0E}">
        <p15:presenceInfo xmlns:p15="http://schemas.microsoft.com/office/powerpoint/2012/main" userId="S::mmills@air.org::c45eef33-598a-4d4e-81ae-afc889ac12d7" providerId="AD"/>
      </p:ext>
    </p:extLst>
  </p:cmAuthor>
  <p:cmAuthor id="13" name="Rima Assaker" initials="RA" lastIdx="38" clrIdx="12">
    <p:extLst>
      <p:ext uri="{19B8F6BF-5375-455C-9EA6-DF929625EA0E}">
        <p15:presenceInfo xmlns:p15="http://schemas.microsoft.com/office/powerpoint/2012/main" userId="S::rima.assaker@cambiumassessment.com::01f103e2-03f8-4a38-af4a-d787248b40ee" providerId="AD"/>
      </p:ext>
    </p:extLst>
  </p:cmAuthor>
  <p:cmAuthor id="14" name="Effie Pearson" initials="EP" lastIdx="1" clrIdx="13">
    <p:extLst>
      <p:ext uri="{19B8F6BF-5375-455C-9EA6-DF929625EA0E}">
        <p15:presenceInfo xmlns:p15="http://schemas.microsoft.com/office/powerpoint/2012/main" userId="S::efterpi.pearson@cambiumassessment.com::cdfd84c6-2ed3-4db2-acd1-5192d45ac6d8" providerId="AD"/>
      </p:ext>
    </p:extLst>
  </p:cmAuthor>
  <p:cmAuthor id="15" name="Tracie Morris" initials="TM" lastIdx="9" clrIdx="14">
    <p:extLst>
      <p:ext uri="{19B8F6BF-5375-455C-9EA6-DF929625EA0E}">
        <p15:presenceInfo xmlns:p15="http://schemas.microsoft.com/office/powerpoint/2012/main" userId="S::tracie.morris@cambiumassessment.com::18968c65-de5c-47db-8d1d-d050367b8ecb" providerId="AD"/>
      </p:ext>
    </p:extLst>
  </p:cmAuthor>
  <p:cmAuthor id="16" name="Effie Pearson" initials="EP [2]" lastIdx="1" clrIdx="15">
    <p:extLst>
      <p:ext uri="{19B8F6BF-5375-455C-9EA6-DF929625EA0E}">
        <p15:presenceInfo xmlns:p15="http://schemas.microsoft.com/office/powerpoint/2012/main" userId="S::effie.pearson@cambiumassessment.com::cdfd84c6-2ed3-4db2-acd1-5192d45ac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B"/>
    <a:srgbClr val="35A0CE"/>
    <a:srgbClr val="BFBFBF"/>
    <a:srgbClr val="46798B"/>
    <a:srgbClr val="477A8C"/>
    <a:srgbClr val="F2F2F2"/>
    <a:srgbClr val="CAC8C3"/>
    <a:srgbClr val="A9A9A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261" autoAdjust="0"/>
  </p:normalViewPr>
  <p:slideViewPr>
    <p:cSldViewPr snapToGrid="0">
      <p:cViewPr varScale="1">
        <p:scale>
          <a:sx n="89" d="100"/>
          <a:sy n="89" d="100"/>
        </p:scale>
        <p:origin x="1374" y="84"/>
      </p:cViewPr>
      <p:guideLst>
        <p:guide orient="horz" pos="3840"/>
        <p:guide pos="3840"/>
      </p:guideLst>
    </p:cSldViewPr>
  </p:slideViewPr>
  <p:outlineViewPr>
    <p:cViewPr>
      <p:scale>
        <a:sx n="33" d="100"/>
        <a:sy n="33" d="100"/>
      </p:scale>
      <p:origin x="0" y="-4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Centralized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Reporting System for Summative and Interim Assessments.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a:t>
            </a:r>
            <a:r>
              <a:rPr lang="en-US" b="0"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Centralized Reporting System User Guide for Summative and Interim Assessments, 2023–2024</a:t>
            </a:r>
            <a:r>
              <a:rPr lang="en-US" dirty="0">
                <a:latin typeface="Arial" panose="020B0604020202020204" pitchFamily="34" charset="0"/>
                <a:cs typeface="Arial" panose="020B0604020202020204" pitchFamily="34" charset="0"/>
              </a:rPr>
              <a:t>, which is available on the DeSSA portal.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compare your results to aggregate state, district, and school data directly from the </a:t>
            </a:r>
            <a:r>
              <a:rPr lang="en-US" sz="1200" b="1" kern="1200" dirty="0">
                <a:solidFill>
                  <a:schemeClr val="tx1"/>
                </a:solidFill>
                <a:effectLst/>
                <a:latin typeface="Calibri"/>
                <a:ea typeface="+mn-ea"/>
                <a:cs typeface="+mn-cs"/>
              </a:rPr>
              <a:t>Performance on Tests </a:t>
            </a:r>
            <a:r>
              <a:rPr lang="en-US" sz="1200" kern="1200" dirty="0">
                <a:solidFill>
                  <a:schemeClr val="tx1"/>
                </a:solidFill>
                <a:effectLst/>
                <a:latin typeface="Calibri"/>
                <a:ea typeface="+mn-ea"/>
                <a:cs typeface="+mn-cs"/>
              </a:rPr>
              <a:t>report, depending on your user role. Simply click the expansion arrow to the right of the assessment name to display them. Shown here are the comparison rows a teacher will see. The aggregates are highlighted in yellow below the Assessment Name. Notice that an export button is included for each test in the table. Use it to generate a PDF, Microsoft Excel, or CSV file of the results for that test.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Notice the path in the navigation trail at the top of the report page. Since this teacher has a single role, the </a:t>
            </a:r>
            <a:r>
              <a:rPr lang="en-US" sz="1200" b="1" kern="1200" dirty="0">
                <a:solidFill>
                  <a:schemeClr val="tx1"/>
                </a:solidFill>
                <a:effectLst/>
                <a:latin typeface="Calibri"/>
                <a:ea typeface="+mn-ea"/>
                <a:cs typeface="+mn-cs"/>
              </a:rPr>
              <a:t>Select Role </a:t>
            </a:r>
            <a:r>
              <a:rPr lang="en-US" sz="1200" kern="1200" dirty="0">
                <a:solidFill>
                  <a:schemeClr val="tx1"/>
                </a:solidFill>
                <a:effectLst/>
                <a:latin typeface="Calibri"/>
                <a:ea typeface="+mn-ea"/>
                <a:cs typeface="+mn-cs"/>
              </a:rPr>
              <a:t>breadcrumb does not display. The teacher has navigated from the </a:t>
            </a:r>
            <a:r>
              <a:rPr lang="en-US" sz="1200" b="1" kern="1200" dirty="0">
                <a:solidFill>
                  <a:schemeClr val="tx1"/>
                </a:solidFill>
                <a:effectLst/>
                <a:latin typeface="Calibri"/>
                <a:ea typeface="+mn-ea"/>
                <a:cs typeface="+mn-cs"/>
              </a:rPr>
              <a:t>Dashboard Generator </a:t>
            </a:r>
            <a:r>
              <a:rPr lang="en-US" sz="1200" kern="1200" dirty="0">
                <a:solidFill>
                  <a:schemeClr val="tx1"/>
                </a:solidFill>
                <a:effectLst/>
                <a:latin typeface="Calibri"/>
                <a:ea typeface="+mn-ea"/>
                <a:cs typeface="+mn-cs"/>
              </a:rPr>
              <a:t>to the </a:t>
            </a:r>
            <a:r>
              <a:rPr lang="en-US" sz="1200" b="1" kern="1200" dirty="0">
                <a:solidFill>
                  <a:schemeClr val="tx1"/>
                </a:solidFill>
                <a:effectLst/>
                <a:latin typeface="Calibri"/>
                <a:ea typeface="+mn-ea"/>
                <a:cs typeface="+mn-cs"/>
              </a:rPr>
              <a:t>Dashboard </a:t>
            </a:r>
            <a:r>
              <a:rPr lang="en-US" sz="1200" b="0" kern="1200" dirty="0">
                <a:solidFill>
                  <a:schemeClr val="tx1"/>
                </a:solidFill>
                <a:effectLst/>
                <a:latin typeface="Calibri"/>
                <a:ea typeface="+mn-ea"/>
                <a:cs typeface="+mn-cs"/>
              </a:rPr>
              <a:t>to the </a:t>
            </a:r>
            <a:r>
              <a:rPr lang="en-US" sz="1200" b="1" kern="1200" dirty="0">
                <a:solidFill>
                  <a:schemeClr val="tx1"/>
                </a:solidFill>
                <a:effectLst/>
                <a:latin typeface="Calibri"/>
                <a:ea typeface="+mn-ea"/>
                <a:cs typeface="+mn-cs"/>
              </a:rPr>
              <a:t>Performance on Tests </a:t>
            </a:r>
            <a:r>
              <a:rPr lang="en-US" sz="1200" kern="1200" dirty="0">
                <a:solidFill>
                  <a:schemeClr val="tx1"/>
                </a:solidFill>
                <a:effectLst/>
                <a:latin typeface="Calibri"/>
                <a:ea typeface="+mn-ea"/>
                <a:cs typeface="+mn-cs"/>
              </a:rPr>
              <a:t>report. You can use this trail to return to any previous page in Centralized Reporting.</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underlined name of the report to drill down further into test data. </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8743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
            </a:r>
            <a:r>
              <a:rPr lang="en-US" b="1" dirty="0"/>
              <a:t>the Performance on Tests </a:t>
            </a:r>
            <a:r>
              <a:rPr lang="en-US" dirty="0"/>
              <a:t>report for a school-level user who selected the mathematics test group card from the </a:t>
            </a:r>
            <a:r>
              <a:rPr lang="en-US" b="1" dirty="0"/>
              <a:t>Dashboard</a:t>
            </a:r>
            <a:r>
              <a:rPr lang="en-US" dirty="0"/>
              <a:t>. It lists all the mathematics tests the students in the school have taken. Notice there is a </a:t>
            </a:r>
            <a:r>
              <a:rPr lang="en-US" b="1" dirty="0"/>
              <a:t>Rosters </a:t>
            </a:r>
            <a:r>
              <a:rPr lang="en-US" dirty="0"/>
              <a:t>option included in the </a:t>
            </a:r>
            <a:r>
              <a:rPr lang="en-US" b="1" dirty="0"/>
              <a:t>Filters </a:t>
            </a:r>
            <a:r>
              <a:rPr lang="en-US" dirty="0"/>
              <a:t>panel.</a:t>
            </a:r>
            <a:r>
              <a:rPr lang="en-US" sz="1200" kern="1200" dirty="0">
                <a:solidFill>
                  <a:schemeClr val="tx1"/>
                </a:solidFill>
                <a:effectLst/>
                <a:latin typeface="Calibri"/>
                <a:ea typeface="+mn-ea"/>
                <a:cs typeface="+mn-cs"/>
              </a:rPr>
              <a:t> Principals and other school-level users can select a teacher then select one of their rosters to narrow down the results in the report. The school user will see </a:t>
            </a:r>
            <a:r>
              <a:rPr lang="en-US" sz="1200" b="1" kern="1200" dirty="0">
                <a:solidFill>
                  <a:schemeClr val="tx1"/>
                </a:solidFill>
                <a:effectLst/>
                <a:latin typeface="Calibri"/>
                <a:ea typeface="+mn-ea"/>
                <a:cs typeface="+mn-cs"/>
              </a:rPr>
              <a:t>State and District aggregates </a:t>
            </a:r>
            <a:r>
              <a:rPr lang="en-US" sz="1200" kern="1200" dirty="0">
                <a:solidFill>
                  <a:schemeClr val="tx1"/>
                </a:solidFill>
                <a:effectLst/>
                <a:latin typeface="Calibri"/>
                <a:ea typeface="+mn-ea"/>
                <a:cs typeface="+mn-cs"/>
              </a:rPr>
              <a:t>in the yellow comparison rows.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6911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a:t>
            </a:r>
            <a:r>
              <a:rPr lang="en-US" b="1" dirty="0"/>
              <a:t>Performance on Tests </a:t>
            </a:r>
            <a:r>
              <a:rPr lang="en-US" dirty="0"/>
              <a:t>report as it displays for a district-level user who clicked the </a:t>
            </a:r>
            <a:r>
              <a:rPr lang="en-US" b="1" dirty="0"/>
              <a:t>Classroom Tests </a:t>
            </a:r>
            <a:r>
              <a:rPr lang="en-US" dirty="0"/>
              <a:t>card on the Dashboard. The </a:t>
            </a:r>
            <a:r>
              <a:rPr lang="en-US" b="1" dirty="0"/>
              <a:t>Filters</a:t>
            </a:r>
            <a:r>
              <a:rPr lang="en-US" dirty="0"/>
              <a:t> panel now includes a </a:t>
            </a:r>
            <a:r>
              <a:rPr lang="en-US" b="1" dirty="0"/>
              <a:t>Schools</a:t>
            </a:r>
            <a:r>
              <a:rPr lang="en-US" b="0" dirty="0"/>
              <a:t> </a:t>
            </a:r>
            <a:r>
              <a:rPr lang="en-US" dirty="0"/>
              <a:t>drop-down menu so that users can filter for one specific school. Select an </a:t>
            </a:r>
            <a:r>
              <a:rPr lang="en-US" b="1" dirty="0"/>
              <a:t>Assessment Name </a:t>
            </a:r>
            <a:r>
              <a:rPr lang="en-US" dirty="0"/>
              <a:t>from that column to see the </a:t>
            </a:r>
            <a:r>
              <a:rPr lang="en-US" b="1" dirty="0"/>
              <a:t>District Performance on Test </a:t>
            </a:r>
            <a:r>
              <a:rPr lang="en-US" dirty="0"/>
              <a:t>report for that test.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730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review the sequence of navigation: Reporting opens with the </a:t>
            </a:r>
            <a:r>
              <a:rPr lang="en-US" b="1" dirty="0"/>
              <a:t>Dashboard Generator</a:t>
            </a:r>
            <a:r>
              <a:rPr lang="en-US" dirty="0"/>
              <a:t>, followed by the customized </a:t>
            </a:r>
            <a:r>
              <a:rPr lang="en-US" b="1" dirty="0"/>
              <a:t>Dashboard</a:t>
            </a:r>
            <a:r>
              <a:rPr lang="en-US" dirty="0"/>
              <a:t>, then the </a:t>
            </a:r>
            <a:r>
              <a:rPr lang="en-US" b="1" dirty="0"/>
              <a:t>Performance on Tests </a:t>
            </a:r>
            <a:r>
              <a:rPr lang="en-US" dirty="0"/>
              <a:t>report. From there, you drill down into more specific test data. District users navigate to district reports, school-level users navigate to school reports, and teachers navigate to “</a:t>
            </a:r>
            <a:r>
              <a:rPr lang="en-US" b="1" dirty="0"/>
              <a:t>My Students</a:t>
            </a:r>
            <a:r>
              <a:rPr lang="en-US" dirty="0"/>
              <a:t>’” reports.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6384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district-level users select a test from the </a:t>
            </a:r>
            <a:r>
              <a:rPr lang="en-US" b="1" dirty="0"/>
              <a:t>Performance on Tests report</a:t>
            </a:r>
            <a:r>
              <a:rPr lang="en-US" dirty="0"/>
              <a:t>, the </a:t>
            </a:r>
            <a:r>
              <a:rPr lang="en-US" b="1" dirty="0"/>
              <a:t>District Performance on Test report opens with a display of the schools in the district and the aggregate data for each school for the test group you selected. </a:t>
            </a:r>
            <a:r>
              <a:rPr lang="en-US" dirty="0"/>
              <a:t>The State and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Calibri"/>
                <a:ea typeface="+mn-ea"/>
                <a:cs typeface="+mn-cs"/>
              </a:rPr>
              <a:t>The performance measures used in a report depend on your state or district and the type of assessments administered. Two typical measures are scale score, or Average Scale Score and Performance Distribution as shown on this report for this summative Grade 5 Mathematics test. Interim tests typically report average scale scores while shorter benchmark tests report raw scores. Interim tests are covered in a separate section of this module.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reporting categories, displayed in different-colored columns, are explained in the More Advanced portion of this module.</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navigate to school-level results, click the name of a school.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6383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district-level users select a test from the </a:t>
            </a:r>
            <a:r>
              <a:rPr lang="en-US" b="1" dirty="0"/>
              <a:t>Performance on Tests report</a:t>
            </a:r>
            <a:r>
              <a:rPr lang="en-US" dirty="0"/>
              <a:t>, the </a:t>
            </a:r>
            <a:r>
              <a:rPr lang="en-US" b="1" dirty="0"/>
              <a:t>District Performance on Test report </a:t>
            </a:r>
            <a:r>
              <a:rPr lang="en-US" b="0" dirty="0"/>
              <a:t>opens with a display of the schools in the district and the aggregate data for each school for the test group you selected. </a:t>
            </a:r>
            <a:r>
              <a:rPr lang="en-US" dirty="0"/>
              <a:t>The State and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Calibri"/>
                <a:ea typeface="+mn-ea"/>
                <a:cs typeface="+mn-cs"/>
              </a:rPr>
              <a:t>The performance measures will include scale score, or Average Scale Score and Performance Distribution as shown on this report for this interim Grade 5 Mathematics test. Interim tests typically report average scale scores while shorter benchmark tests report raw scores. Interim tests are covered in a separate section of this module.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reporting categories, displayed in different-colored columns, are explained in the More Advanced portion of this module.</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5666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School Performance on Test report</a:t>
            </a:r>
            <a:r>
              <a:rPr lang="en-US" dirty="0"/>
              <a:t>, results are organized by Roster, by default. Two tabs, </a:t>
            </a:r>
            <a:r>
              <a:rPr lang="en-US" b="0" dirty="0"/>
              <a:t>Performance by </a:t>
            </a:r>
            <a:r>
              <a:rPr lang="en-US" b="1" dirty="0"/>
              <a:t>Roster and Performance by Student</a:t>
            </a:r>
            <a:r>
              <a:rPr lang="en-US" dirty="0"/>
              <a:t>, appear at the top of the results table, allowing the school-level user to toggle between roster results or student results.</a:t>
            </a:r>
          </a:p>
          <a:p>
            <a:endParaRPr lang="en-US" dirty="0"/>
          </a:p>
          <a:p>
            <a:r>
              <a:rPr lang="en-US" dirty="0"/>
              <a:t>You may be able to check </a:t>
            </a:r>
            <a:r>
              <a:rPr lang="en-US" b="1" dirty="0"/>
              <a:t>the Test Completion Rate </a:t>
            </a:r>
            <a:r>
              <a:rPr lang="en-US" dirty="0"/>
              <a:t>for each roster in the school using this report, as well as </a:t>
            </a:r>
            <a:r>
              <a:rPr lang="en-US" b="1" dirty="0"/>
              <a:t>Average Scale Score, Performance Distribution</a:t>
            </a:r>
            <a:r>
              <a:rPr lang="en-US" dirty="0"/>
              <a:t>, and any other performance measures in use.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479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same </a:t>
            </a:r>
            <a:r>
              <a:rPr lang="en-US" b="1" dirty="0"/>
              <a:t>School Performance on Test report </a:t>
            </a:r>
            <a:r>
              <a:rPr lang="en-US" dirty="0"/>
              <a:t>showing </a:t>
            </a:r>
            <a:r>
              <a:rPr lang="en-US" b="1" dirty="0"/>
              <a:t>Performance by Student</a:t>
            </a:r>
            <a:r>
              <a:rPr lang="en-US" b="0" dirty="0"/>
              <a:t>. </a:t>
            </a:r>
            <a:r>
              <a:rPr lang="en-US" dirty="0"/>
              <a:t>There is one more drill-down option at this point—to isolate a student’s test results, click the underlined Student name.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06533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a:t>
            </a:r>
            <a:r>
              <a:rPr lang="en-US" b="1" dirty="0"/>
              <a:t>Student Performance on Test report </a:t>
            </a:r>
            <a:r>
              <a:rPr lang="en-US" dirty="0"/>
              <a:t>showing a single student’s performance. Note that the student’s name is no longer underlined. This is the end of the navigation trail.</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191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This is a </a:t>
            </a:r>
            <a:r>
              <a:rPr lang="en-US" sz="1200" b="1" kern="1200" dirty="0">
                <a:solidFill>
                  <a:schemeClr val="tx1"/>
                </a:solidFill>
                <a:effectLst/>
                <a:latin typeface="Calibri"/>
                <a:ea typeface="+mn-ea"/>
                <a:cs typeface="+mn-cs"/>
              </a:rPr>
              <a:t>My Students’ Performance on Test report </a:t>
            </a:r>
            <a:r>
              <a:rPr lang="en-US" sz="1200" kern="1200" dirty="0">
                <a:solidFill>
                  <a:schemeClr val="tx1"/>
                </a:solidFill>
                <a:effectLst/>
                <a:latin typeface="Calibri"/>
                <a:ea typeface="+mn-ea"/>
                <a:cs typeface="+mn-cs"/>
              </a:rPr>
              <a:t>for a teacher who clicked the grade 3 mathematics assessment from his or her </a:t>
            </a:r>
            <a:r>
              <a:rPr lang="en-US" sz="1200" b="1" kern="1200" dirty="0">
                <a:solidFill>
                  <a:schemeClr val="tx1"/>
                </a:solidFill>
                <a:effectLst/>
                <a:latin typeface="Calibri"/>
                <a:ea typeface="+mn-ea"/>
                <a:cs typeface="+mn-cs"/>
              </a:rPr>
              <a:t>Performance on Tests report</a:t>
            </a:r>
            <a:r>
              <a:rPr lang="en-US" sz="1200" kern="1200" dirty="0">
                <a:solidFill>
                  <a:schemeClr val="tx1"/>
                </a:solidFill>
                <a:effectLst/>
                <a:latin typeface="Calibri"/>
                <a:ea typeface="+mn-ea"/>
                <a:cs typeface="+mn-cs"/>
              </a:rPr>
              <a:t>. The </a:t>
            </a:r>
            <a:r>
              <a:rPr lang="en-US" sz="1200" b="1" kern="1200" dirty="0">
                <a:solidFill>
                  <a:schemeClr val="tx1"/>
                </a:solidFill>
                <a:effectLst/>
                <a:latin typeface="Calibri"/>
                <a:ea typeface="+mn-ea"/>
                <a:cs typeface="+mn-cs"/>
              </a:rPr>
              <a:t>My Students’ Performance on Test table </a:t>
            </a:r>
            <a:r>
              <a:rPr lang="en-US" sz="1200" kern="1200" dirty="0">
                <a:solidFill>
                  <a:schemeClr val="tx1"/>
                </a:solidFill>
                <a:effectLst/>
                <a:latin typeface="Calibri"/>
                <a:ea typeface="+mn-ea"/>
                <a:cs typeface="+mn-cs"/>
              </a:rPr>
              <a:t>lists the class rosters in the left column with the </a:t>
            </a:r>
            <a:r>
              <a:rPr lang="en-US" sz="1200" b="1" kern="1200" dirty="0">
                <a:solidFill>
                  <a:schemeClr val="tx1"/>
                </a:solidFill>
                <a:effectLst/>
                <a:latin typeface="Calibri"/>
                <a:ea typeface="+mn-ea"/>
                <a:cs typeface="+mn-cs"/>
              </a:rPr>
              <a:t>State, District, School, </a:t>
            </a:r>
            <a:r>
              <a:rPr lang="en-US" sz="1200" kern="1200" dirty="0">
                <a:solidFill>
                  <a:schemeClr val="tx1"/>
                </a:solidFill>
                <a:effectLst/>
                <a:latin typeface="Calibri"/>
                <a:ea typeface="+mn-ea"/>
                <a:cs typeface="+mn-cs"/>
              </a:rPr>
              <a:t>and </a:t>
            </a:r>
            <a:r>
              <a:rPr lang="en-US" sz="1200" b="1" kern="1200" dirty="0">
                <a:solidFill>
                  <a:schemeClr val="tx1"/>
                </a:solidFill>
                <a:effectLst/>
                <a:latin typeface="Calibri"/>
                <a:ea typeface="+mn-ea"/>
                <a:cs typeface="+mn-cs"/>
              </a:rPr>
              <a:t>My Students </a:t>
            </a:r>
            <a:r>
              <a:rPr lang="en-US" sz="1200" kern="1200" dirty="0">
                <a:solidFill>
                  <a:schemeClr val="tx1"/>
                </a:solidFill>
                <a:effectLst/>
                <a:latin typeface="Calibri"/>
                <a:ea typeface="+mn-ea"/>
                <a:cs typeface="+mn-cs"/>
              </a:rPr>
              <a:t>comparison rows above. You can toggle to </a:t>
            </a:r>
            <a:r>
              <a:rPr lang="en-US" sz="1200" b="1" kern="1200" dirty="0">
                <a:solidFill>
                  <a:schemeClr val="tx1"/>
                </a:solidFill>
                <a:effectLst/>
                <a:latin typeface="Calibri"/>
                <a:ea typeface="+mn-ea"/>
                <a:cs typeface="+mn-cs"/>
              </a:rPr>
              <a:t>Performance by Student </a:t>
            </a:r>
            <a:r>
              <a:rPr lang="en-US" sz="1200" kern="1200" dirty="0">
                <a:solidFill>
                  <a:schemeClr val="tx1"/>
                </a:solidFill>
                <a:effectLst/>
                <a:latin typeface="Calibri"/>
                <a:ea typeface="+mn-ea"/>
                <a:cs typeface="+mn-cs"/>
              </a:rPr>
              <a:t>to see all the students in all the rosters listed.</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4750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module consists of two parts.  </a:t>
            </a:r>
            <a:r>
              <a:rPr lang="en-US" b="1" dirty="0">
                <a:latin typeface="Arial" panose="020B0604020202020204" pitchFamily="34" charset="0"/>
                <a:cs typeface="Arial" panose="020B0604020202020204" pitchFamily="34" charset="0"/>
              </a:rPr>
              <a:t>NOTE: The features and functionality operate the same for both interim and summative tests, except for the reporting categories as noted. </a:t>
            </a:r>
            <a:r>
              <a:rPr lang="en-US" dirty="0">
                <a:latin typeface="Arial" panose="020B0604020202020204" pitchFamily="34" charset="0"/>
                <a:cs typeface="Arial" panose="020B0604020202020204" pitchFamily="34" charset="0"/>
              </a:rPr>
              <a:t>The first part, The Basics, slides 3–50, covers general tasks like logging in and navigating from the dashboard generator through the subsequent reports for district and school users and teachers. Topics then include printing and exporting data and generating ISRs and student data files. The section finishes with two unique reports, the Longitudinal Report and the Demographic Breakdown Report.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Here is the same </a:t>
            </a:r>
            <a:r>
              <a:rPr lang="en-US" sz="1200" b="1" kern="1200" dirty="0">
                <a:solidFill>
                  <a:schemeClr val="tx1"/>
                </a:solidFill>
                <a:effectLst/>
                <a:latin typeface="Calibri"/>
                <a:ea typeface="+mn-ea"/>
                <a:cs typeface="+mn-cs"/>
              </a:rPr>
              <a:t>My Students’ Performance on Test report</a:t>
            </a:r>
            <a:r>
              <a:rPr lang="en-US" sz="1200" kern="1200" dirty="0">
                <a:solidFill>
                  <a:schemeClr val="tx1"/>
                </a:solidFill>
                <a:effectLst/>
                <a:latin typeface="Calibri"/>
                <a:ea typeface="+mn-ea"/>
                <a:cs typeface="+mn-cs"/>
              </a:rPr>
              <a:t>, organized by student. Click a Student name to display the </a:t>
            </a:r>
            <a:r>
              <a:rPr lang="en-US" sz="1200" b="1" kern="1200" dirty="0">
                <a:solidFill>
                  <a:schemeClr val="tx1"/>
                </a:solidFill>
                <a:effectLst/>
                <a:latin typeface="Calibri"/>
                <a:ea typeface="+mn-ea"/>
                <a:cs typeface="+mn-cs"/>
              </a:rPr>
              <a:t>Student Performance on Test report</a:t>
            </a:r>
            <a:r>
              <a:rPr lang="en-US" sz="1200" kern="1200" dirty="0">
                <a:solidFill>
                  <a:schemeClr val="tx1"/>
                </a:solidFill>
                <a:effectLst/>
                <a:latin typeface="Calibri"/>
                <a:ea typeface="+mn-ea"/>
                <a:cs typeface="+mn-cs"/>
              </a:rPr>
              <a:t>.</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05823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This </a:t>
            </a:r>
            <a:r>
              <a:rPr lang="en-US" sz="1200" b="1" kern="1200" dirty="0">
                <a:solidFill>
                  <a:schemeClr val="tx1"/>
                </a:solidFill>
                <a:effectLst/>
                <a:latin typeface="Calibri"/>
                <a:ea typeface="+mn-ea"/>
                <a:cs typeface="+mn-cs"/>
              </a:rPr>
              <a:t>Student Performance on Test report </a:t>
            </a:r>
            <a:r>
              <a:rPr lang="en-US" sz="1200" kern="1200" dirty="0">
                <a:solidFill>
                  <a:schemeClr val="tx1"/>
                </a:solidFill>
                <a:effectLst/>
                <a:latin typeface="Calibri"/>
                <a:ea typeface="+mn-ea"/>
                <a:cs typeface="+mn-cs"/>
              </a:rPr>
              <a:t>is the end of the navigation trail for a teacher. The Student name is no longer underlined.</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64484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tests with reporting category sections, you can compare the performance of your district and schools in each area of the test. Click each vertical section bar to expand or collapse it. In this example, you can view the performance level for each school under the reporting categories for this grade 5 mathematics test. </a:t>
            </a:r>
          </a:p>
          <a:p>
            <a:endParaRPr lang="en-US" dirty="0"/>
          </a:p>
          <a:p>
            <a:r>
              <a:rPr lang="en-US" b="1" dirty="0"/>
              <a:t>NOTE:</a:t>
            </a:r>
            <a:r>
              <a:rPr lang="en-US" dirty="0"/>
              <a:t> Claim and Target level data at the student level for summative assessments is available for 2018-2019 and prior and will be again for 2023-2024. Claim and Target level data is only available at the aggregate (state, district, school) level for 2020-2021, 2021-2022, 2022-2023.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1947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standalone Student Portfolio report from any test report page. Copy and paste the student ID number into the search box and then click the search button, as shown in the upper-left image.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Teachers have a fast pass to this report from their My </a:t>
            </a:r>
            <a:r>
              <a:rPr lang="en-US" sz="1200" b="1" kern="1200" dirty="0">
                <a:solidFill>
                  <a:schemeClr val="tx1"/>
                </a:solidFill>
                <a:effectLst/>
                <a:latin typeface="Calibri"/>
                <a:ea typeface="+mn-ea"/>
                <a:cs typeface="+mn-cs"/>
              </a:rPr>
              <a:t>Students table on their Performance on Tests </a:t>
            </a:r>
            <a:r>
              <a:rPr lang="en-US" sz="1200" kern="1200" dirty="0">
                <a:solidFill>
                  <a:schemeClr val="tx1"/>
                </a:solidFill>
                <a:effectLst/>
                <a:latin typeface="Calibri"/>
                <a:ea typeface="+mn-ea"/>
                <a:cs typeface="+mn-cs"/>
              </a:rPr>
              <a:t>report page. Simply click the student’s name or the magnifying glass view button and the report displays.</a:t>
            </a:r>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030272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 </a:t>
            </a:r>
            <a:r>
              <a:rPr lang="en-US" sz="1200" b="1" kern="1200" dirty="0">
                <a:solidFill>
                  <a:schemeClr val="tx1"/>
                </a:solidFill>
                <a:effectLst/>
                <a:latin typeface="Arial" panose="020B0604020202020204" pitchFamily="34" charset="0"/>
                <a:ea typeface="+mn-ea"/>
                <a:cs typeface="Arial" panose="020B0604020202020204" pitchFamily="34" charset="0"/>
              </a:rPr>
              <a:t>Student Portfolio report </a:t>
            </a:r>
            <a:r>
              <a:rPr lang="en-US" sz="1200" b="0" kern="1200" dirty="0">
                <a:solidFill>
                  <a:schemeClr val="tx1"/>
                </a:solidFill>
                <a:effectLst/>
                <a:latin typeface="Arial" panose="020B0604020202020204" pitchFamily="34" charset="0"/>
                <a:ea typeface="+mn-ea"/>
                <a:cs typeface="Arial" panose="020B0604020202020204" pitchFamily="34" charset="0"/>
              </a:rPr>
              <a:t>lists all the tests the student has taken in the current school year. </a:t>
            </a:r>
          </a:p>
          <a:p>
            <a:r>
              <a:rPr lang="en-US" sz="1200" b="0" kern="1200" dirty="0">
                <a:solidFill>
                  <a:schemeClr val="tx1"/>
                </a:solidFill>
                <a:effectLst/>
                <a:latin typeface="Arial" panose="020B0604020202020204" pitchFamily="34" charset="0"/>
                <a:ea typeface="+mn-ea"/>
                <a:cs typeface="Arial" panose="020B0604020202020204" pitchFamily="34" charset="0"/>
              </a:rPr>
              <a:t>This report is designed so that users can quickly:</a:t>
            </a:r>
          </a:p>
          <a:p>
            <a:pPr marL="228600" lvl="0" indent="-228600">
              <a:buFontTx/>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Arial" panose="020B0604020202020204" pitchFamily="34" charset="0"/>
                <a:ea typeface="+mn-ea"/>
                <a:cs typeface="Arial" panose="020B0604020202020204" pitchFamily="34" charset="0"/>
              </a:rPr>
              <a:t>Filter by </a:t>
            </a:r>
            <a:r>
              <a:rPr lang="en-US" sz="1200" b="1" kern="1200" dirty="0">
                <a:solidFill>
                  <a:schemeClr val="tx1"/>
                </a:solidFill>
                <a:effectLst/>
                <a:latin typeface="Arial" panose="020B0604020202020204" pitchFamily="34" charset="0"/>
                <a:ea typeface="+mn-ea"/>
                <a:cs typeface="Arial" panose="020B0604020202020204" pitchFamily="34" charset="0"/>
              </a:rPr>
              <a:t>Test Group </a:t>
            </a:r>
            <a:r>
              <a:rPr lang="en-US" sz="1200" kern="1200" dirty="0">
                <a:solidFill>
                  <a:schemeClr val="tx1"/>
                </a:solidFill>
                <a:effectLst/>
                <a:latin typeface="Arial" panose="020B0604020202020204" pitchFamily="34" charset="0"/>
                <a:ea typeface="+mn-ea"/>
                <a:cs typeface="Arial" panose="020B0604020202020204" pitchFamily="34" charset="0"/>
              </a:rPr>
              <a:t>to eliminate test groups you do not need to see.</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Add tests from previous school years to get a complete list of all tests taken by the student.</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Compare a student’s results with state-, district-, school-, and/or teacher-level data using the expansion arrows to the right of each assessment name.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Sort results in any column with a set of sorting arrows in the header.</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5.   Generate and print an </a:t>
            </a:r>
            <a:r>
              <a:rPr lang="en-US" b="1" dirty="0"/>
              <a:t>Individual Student Report (</a:t>
            </a:r>
            <a:r>
              <a:rPr lang="en-US" sz="1200" b="1" kern="1200" dirty="0">
                <a:solidFill>
                  <a:schemeClr val="tx1"/>
                </a:solidFill>
                <a:effectLst/>
                <a:latin typeface="Arial" panose="020B0604020202020204" pitchFamily="34" charset="0"/>
                <a:ea typeface="+mn-ea"/>
                <a:cs typeface="Arial" panose="020B0604020202020204" pitchFamily="34" charset="0"/>
              </a:rPr>
              <a:t>ISR</a:t>
            </a:r>
            <a:r>
              <a:rPr lang="en-US" sz="1200" kern="1200" dirty="0">
                <a:solidFill>
                  <a:schemeClr val="tx1"/>
                </a:solidFill>
                <a:effectLst/>
                <a:latin typeface="Arial" panose="020B0604020202020204" pitchFamily="34" charset="0"/>
                <a:ea typeface="+mn-ea"/>
                <a:cs typeface="Arial" panose="020B0604020202020204" pitchFamily="34" charset="0"/>
              </a:rPr>
              <a:t>) or a </a:t>
            </a:r>
            <a:r>
              <a:rPr lang="en-US" sz="1200" b="1" kern="1200" dirty="0">
                <a:solidFill>
                  <a:schemeClr val="tx1"/>
                </a:solidFill>
                <a:effectLst/>
                <a:latin typeface="Arial" panose="020B0604020202020204" pitchFamily="34" charset="0"/>
                <a:ea typeface="+mn-ea"/>
                <a:cs typeface="Arial" panose="020B0604020202020204" pitchFamily="34" charset="0"/>
              </a:rPr>
              <a:t>Student Data File </a:t>
            </a:r>
            <a:r>
              <a:rPr lang="en-US" sz="1200" kern="1200" dirty="0">
                <a:solidFill>
                  <a:schemeClr val="tx1"/>
                </a:solidFill>
                <a:effectLst/>
                <a:latin typeface="Arial" panose="020B0604020202020204" pitchFamily="34" charset="0"/>
                <a:ea typeface="+mn-ea"/>
                <a:cs typeface="Arial" panose="020B0604020202020204" pitchFamily="34" charset="0"/>
              </a:rPr>
              <a:t>using the </a:t>
            </a:r>
            <a:r>
              <a:rPr lang="en-US" sz="1200" b="0" kern="1200" dirty="0">
                <a:solidFill>
                  <a:schemeClr val="tx1"/>
                </a:solidFill>
                <a:effectLst/>
                <a:latin typeface="Arial" panose="020B0604020202020204" pitchFamily="34" charset="0"/>
                <a:ea typeface="+mn-ea"/>
                <a:cs typeface="Arial" panose="020B0604020202020204" pitchFamily="34" charset="0"/>
              </a:rPr>
              <a:t>Features &amp; Tools </a:t>
            </a:r>
            <a:r>
              <a:rPr lang="en-US" sz="1200" kern="1200" dirty="0">
                <a:solidFill>
                  <a:schemeClr val="tx1"/>
                </a:solidFill>
                <a:effectLst/>
                <a:latin typeface="Arial" panose="020B0604020202020204" pitchFamily="34" charset="0"/>
                <a:ea typeface="+mn-ea"/>
                <a:cs typeface="Arial" panose="020B0604020202020204" pitchFamily="34" charset="0"/>
              </a:rPr>
              <a:t>button.</a:t>
            </a:r>
          </a:p>
          <a:p>
            <a:pPr marL="228600" lvl="0" indent="-228600">
              <a:buFontTx/>
              <a:buAutoNum type="arabicPeriod" startAt="6"/>
            </a:pPr>
            <a:r>
              <a:rPr lang="en-US" sz="1200" kern="1200" dirty="0">
                <a:solidFill>
                  <a:schemeClr val="tx1"/>
                </a:solidFill>
                <a:effectLst/>
                <a:latin typeface="Arial" panose="020B0604020202020204" pitchFamily="34" charset="0"/>
                <a:ea typeface="+mn-ea"/>
                <a:cs typeface="Arial" panose="020B0604020202020204" pitchFamily="34" charset="0"/>
              </a:rPr>
              <a:t>And access specific test data directly from the report by clicking the Assessment Name.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7290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Features &amp; Tools menu </a:t>
            </a:r>
            <a:r>
              <a:rPr lang="en-US" dirty="0"/>
              <a:t>is available at the upper-right corner of every page in Reporting. The actions displayed here vary, depending on the type of assessment and the user’s role. This section covers how to print reports and how to download student results in the form of </a:t>
            </a:r>
            <a:r>
              <a:rPr lang="en-US" b="1" dirty="0"/>
              <a:t>ISRs </a:t>
            </a:r>
            <a:r>
              <a:rPr lang="en-US" dirty="0"/>
              <a:t>and the </a:t>
            </a:r>
            <a:r>
              <a:rPr lang="en-US" b="1" dirty="0"/>
              <a:t>Student Data File</a:t>
            </a:r>
            <a:r>
              <a:rPr lang="en-US" dirty="0"/>
              <a: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75524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order a print file from any page in </a:t>
            </a:r>
            <a:r>
              <a:rPr lang="en-US" b="1" dirty="0"/>
              <a:t>Reporting</a:t>
            </a:r>
            <a:r>
              <a:rPr lang="en-US" dirty="0"/>
              <a:t> </a:t>
            </a:r>
            <a:r>
              <a:rPr lang="en-US" dirty="0">
                <a:solidFill>
                  <a:srgbClr val="FF0000"/>
                </a:solidFill>
              </a:rPr>
              <a:t>except</a:t>
            </a:r>
            <a:r>
              <a:rPr lang="en-US" dirty="0"/>
              <a:t> the </a:t>
            </a:r>
            <a:r>
              <a:rPr lang="en-US" b="1" dirty="0"/>
              <a:t>Dashboard Generator</a:t>
            </a:r>
            <a:r>
              <a:rPr lang="en-US" dirty="0"/>
              <a:t>. You are presented with Zoom Level and Print Options and a preview of what will print. Make your selections from the gray panel on the left side of the page and click </a:t>
            </a:r>
            <a:r>
              <a:rPr lang="en-US" b="0" i="0" dirty="0"/>
              <a:t>Confirm</a:t>
            </a:r>
            <a:r>
              <a:rPr lang="en-US" dirty="0"/>
              <a:t>. If you save to PDF, Microsoft Excel, or CSV, the file is stored in your </a:t>
            </a:r>
            <a:r>
              <a:rPr lang="en-US" b="1" dirty="0"/>
              <a:t>Secure File Center </a:t>
            </a:r>
            <a:r>
              <a:rPr lang="en-US" dirty="0"/>
              <a:t>for 29 days. Here, you see a print preview of the </a:t>
            </a:r>
            <a:r>
              <a:rPr lang="en-US" b="1" dirty="0"/>
              <a:t>District Performance </a:t>
            </a:r>
            <a:r>
              <a:rPr lang="en-US" dirty="0"/>
              <a:t>on Test report for a grade 7 mathematics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06714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export data from any report where you see the export icon located to the left of the Assessment Name. Your export options depend on the test report type. You may have the option of selecting summary reports including just the reporting category performance, or you may choose to export them with the item performance of all students included. Make your </a:t>
            </a:r>
            <a:r>
              <a:rPr lang="en-US" b="1" dirty="0"/>
              <a:t>Export File Type </a:t>
            </a:r>
            <a:r>
              <a:rPr lang="en-US" dirty="0"/>
              <a:t>selections and click </a:t>
            </a:r>
            <a:r>
              <a:rPr lang="en-US" b="1" dirty="0"/>
              <a:t>Export Assessment Data</a:t>
            </a:r>
            <a:r>
              <a:rPr lang="en-US" dirty="0"/>
              <a:t>. Retrieve the report from your </a:t>
            </a:r>
            <a:r>
              <a:rPr lang="en-US" b="1" dirty="0"/>
              <a:t>Secure File Center</a:t>
            </a:r>
            <a:r>
              <a:rPr lang="en-US" dirty="0"/>
              <a: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3727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Download Student Results button </a:t>
            </a:r>
            <a:r>
              <a:rPr lang="en-US" sz="1800" b="0" i="0" u="none" strike="noStrike" baseline="0" dirty="0">
                <a:solidFill>
                  <a:srgbClr val="000000"/>
                </a:solidFill>
                <a:latin typeface="Calibri" panose="020F0502020204030204" pitchFamily="34" charset="0"/>
              </a:rPr>
              <a:t>allows you to generate an</a:t>
            </a:r>
            <a:r>
              <a:rPr lang="en-US" sz="1800" b="1" i="0" u="none" strike="noStrike" baseline="0" dirty="0">
                <a:solidFill>
                  <a:srgbClr val="000000"/>
                </a:solidFill>
                <a:latin typeface="Calibri" panose="020F0502020204030204" pitchFamily="34" charset="0"/>
              </a:rPr>
              <a:t> ISR </a:t>
            </a:r>
            <a:r>
              <a:rPr lang="en-US" sz="1800" b="0" i="0" u="none" strike="noStrike" baseline="0" dirty="0">
                <a:solidFill>
                  <a:srgbClr val="000000"/>
                </a:solidFill>
                <a:latin typeface="Calibri" panose="020F0502020204030204" pitchFamily="34" charset="0"/>
              </a:rPr>
              <a:t>or a </a:t>
            </a:r>
            <a:r>
              <a:rPr lang="en-US" sz="1800" b="1" i="0" u="none" strike="noStrike" baseline="0" dirty="0">
                <a:solidFill>
                  <a:srgbClr val="000000"/>
                </a:solidFill>
                <a:latin typeface="Calibri" panose="020F0502020204030204" pitchFamily="34" charset="0"/>
              </a:rPr>
              <a:t>Student Data File</a:t>
            </a:r>
            <a:r>
              <a:rPr lang="en-US" sz="1800" b="0" i="0" u="none" strike="noStrike" baseline="0" dirty="0">
                <a:solidFill>
                  <a:srgbClr val="000000"/>
                </a:solidFill>
                <a:latin typeface="Calibri" panose="020F0502020204030204" pitchFamily="34" charset="0"/>
              </a:rPr>
              <a:t>. An ISR is a PDF that displays test results for a single test opportunity taken by a student. It may consist of a single page or multiple pages. ISRs are useful for sharing performance information with students and their parents and guardians. A Student Data File is a Microsoft Excel, CSV, or text file of the information used for analysis.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Student Results Generator button </a:t>
            </a:r>
            <a:r>
              <a:rPr lang="en-US" sz="1200" kern="1200" dirty="0">
                <a:solidFill>
                  <a:schemeClr val="tx1"/>
                </a:solidFill>
                <a:effectLst/>
                <a:latin typeface="+mn-lt"/>
                <a:ea typeface="+mn-ea"/>
                <a:cs typeface="+mn-cs"/>
              </a:rPr>
              <a:t>is the “head and shoulders” icon located in the </a:t>
            </a:r>
            <a:r>
              <a:rPr lang="en-US" sz="1200" b="1" kern="1200" dirty="0">
                <a:solidFill>
                  <a:schemeClr val="tx1"/>
                </a:solidFill>
                <a:effectLst/>
                <a:latin typeface="+mn-lt"/>
                <a:ea typeface="+mn-ea"/>
                <a:cs typeface="+mn-cs"/>
              </a:rPr>
              <a:t>Features &amp; Tools menu</a:t>
            </a:r>
            <a:r>
              <a:rPr lang="en-US" sz="1200" kern="1200" dirty="0">
                <a:solidFill>
                  <a:schemeClr val="tx1"/>
                </a:solidFill>
                <a:effectLst/>
                <a:latin typeface="+mn-lt"/>
                <a:ea typeface="+mn-ea"/>
                <a:cs typeface="+mn-cs"/>
              </a:rPr>
              <a:t>, under the </a:t>
            </a:r>
            <a:r>
              <a:rPr lang="en-US" sz="1200" b="1" kern="1200" dirty="0">
                <a:solidFill>
                  <a:schemeClr val="tx1"/>
                </a:solidFill>
                <a:effectLst/>
                <a:latin typeface="+mn-lt"/>
                <a:ea typeface="+mn-ea"/>
                <a:cs typeface="+mn-cs"/>
              </a:rPr>
              <a:t>Download &amp; Print options</a:t>
            </a:r>
            <a:r>
              <a:rPr lang="en-US" sz="1200" kern="1200" dirty="0">
                <a:solidFill>
                  <a:schemeClr val="tx1"/>
                </a:solidFill>
                <a:effectLst/>
                <a:latin typeface="+mn-lt"/>
                <a:ea typeface="+mn-ea"/>
                <a:cs typeface="+mn-cs"/>
              </a:rPr>
              <a:t>. When you click it, the </a:t>
            </a:r>
            <a:r>
              <a:rPr lang="en-US" sz="1200" b="1" i="0" kern="1200" dirty="0">
                <a:solidFill>
                  <a:schemeClr val="tx1"/>
                </a:solidFill>
                <a:effectLst/>
                <a:latin typeface="+mn-lt"/>
                <a:ea typeface="+mn-ea"/>
                <a:cs typeface="+mn-cs"/>
              </a:rPr>
              <a:t>Student Results Generator pop-up window </a:t>
            </a:r>
            <a:r>
              <a:rPr lang="en-US" sz="1200" kern="1200" dirty="0">
                <a:solidFill>
                  <a:schemeClr val="tx1"/>
                </a:solidFill>
                <a:effectLst/>
                <a:latin typeface="+mn-lt"/>
                <a:ea typeface="+mn-ea"/>
                <a:cs typeface="+mn-cs"/>
              </a:rPr>
              <a:t>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take you through the steps of generating an </a:t>
            </a:r>
            <a:r>
              <a:rPr lang="en-US" sz="1200" b="1" kern="1200" dirty="0">
                <a:solidFill>
                  <a:schemeClr val="tx1"/>
                </a:solidFill>
                <a:effectLst/>
                <a:latin typeface="+mn-lt"/>
                <a:ea typeface="+mn-ea"/>
                <a:cs typeface="+mn-cs"/>
              </a:rPr>
              <a:t>ISR</a:t>
            </a:r>
            <a:r>
              <a:rPr lang="en-US" sz="1200" kern="1200" dirty="0">
                <a:solidFill>
                  <a:schemeClr val="tx1"/>
                </a:solidFill>
                <a:effectLst/>
                <a:latin typeface="+mn-lt"/>
                <a:ea typeface="+mn-ea"/>
                <a:cs typeface="+mn-cs"/>
              </a:rPr>
              <a:t>. You construct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in the same way, but your report will be in the form of a Microsoft Excel, CSV, or text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a:t>
            </a:r>
            <a:r>
              <a:rPr lang="en-US" sz="1200" b="1" kern="1200" dirty="0">
                <a:solidFill>
                  <a:schemeClr val="tx1"/>
                </a:solidFill>
                <a:effectLst/>
                <a:latin typeface="+mn-lt"/>
                <a:ea typeface="+mn-ea"/>
                <a:cs typeface="+mn-cs"/>
              </a:rPr>
              <a:t>Student Results Generator window </a:t>
            </a:r>
            <a:r>
              <a:rPr lang="en-US" sz="1200" kern="1200" dirty="0">
                <a:solidFill>
                  <a:schemeClr val="tx1"/>
                </a:solidFill>
                <a:effectLst/>
                <a:latin typeface="+mn-lt"/>
                <a:ea typeface="+mn-ea"/>
                <a:cs typeface="+mn-cs"/>
              </a:rPr>
              <a:t>showing pre-populated or pre-selected options, although you can change those selections to match your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 Reasons are typically test administration windows. They can also be categories, like </a:t>
            </a:r>
            <a:r>
              <a:rPr lang="en-US" sz="1200" b="1" kern="1200" dirty="0">
                <a:solidFill>
                  <a:schemeClr val="tx1"/>
                </a:solidFill>
                <a:effectLst/>
                <a:latin typeface="+mn-lt"/>
                <a:ea typeface="+mn-ea"/>
                <a:cs typeface="+mn-cs"/>
              </a:rPr>
              <a:t>Pre-test</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Post-test</a:t>
            </a:r>
            <a:r>
              <a:rPr lang="en-US" sz="1200" kern="1200" dirty="0">
                <a:solidFill>
                  <a:schemeClr val="tx1"/>
                </a:solidFill>
                <a:effectLst/>
                <a:latin typeface="+mn-lt"/>
                <a:ea typeface="+mn-ea"/>
                <a:cs typeface="+mn-cs"/>
              </a:rPr>
              <a:t>, or a </a:t>
            </a:r>
            <a:r>
              <a:rPr lang="en-US" sz="1200" b="1" kern="1200" dirty="0">
                <a:solidFill>
                  <a:schemeClr val="tx1"/>
                </a:solidFill>
                <a:effectLst/>
                <a:latin typeface="+mn-lt"/>
                <a:ea typeface="+mn-ea"/>
                <a:cs typeface="+mn-cs"/>
              </a:rPr>
              <a:t>numbered</a:t>
            </a:r>
            <a:r>
              <a:rPr lang="en-US" sz="1200" kern="1200" dirty="0">
                <a:solidFill>
                  <a:schemeClr val="tx1"/>
                </a:solidFill>
                <a:effectLst/>
                <a:latin typeface="+mn-lt"/>
                <a:ea typeface="+mn-ea"/>
                <a:cs typeface="+mn-cs"/>
              </a:rPr>
              <a:t> opportunity. Select the test reason you need. You can only select one test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go to the other two sections and confirm or change the selections. You open and close each column by clicking the symbols at the top of the columns, or you can click the </a:t>
            </a:r>
            <a:r>
              <a:rPr lang="en-US" sz="1200" b="1" kern="1200" dirty="0">
                <a:solidFill>
                  <a:schemeClr val="tx1"/>
                </a:solidFill>
                <a:effectLst/>
                <a:latin typeface="+mn-lt"/>
                <a:ea typeface="+mn-ea"/>
                <a:cs typeface="+mn-cs"/>
              </a:rPr>
              <a:t>Previous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Next buttons </a:t>
            </a:r>
            <a:r>
              <a:rPr lang="en-US" sz="1200" kern="1200" dirty="0">
                <a:solidFill>
                  <a:schemeClr val="tx1"/>
                </a:solidFill>
                <a:effectLst/>
                <a:latin typeface="+mn-lt"/>
                <a:ea typeface="+mn-ea"/>
                <a:cs typeface="+mn-cs"/>
              </a:rPr>
              <a:t>at the top of each open column. </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Column 2 </a:t>
            </a:r>
            <a:r>
              <a:rPr lang="en-US" sz="1200" kern="1200" dirty="0">
                <a:solidFill>
                  <a:schemeClr val="tx1"/>
                </a:solidFill>
                <a:effectLst/>
                <a:latin typeface="+mn-lt"/>
                <a:ea typeface="+mn-ea"/>
                <a:cs typeface="+mn-cs"/>
              </a:rPr>
              <a:t>lists assessments by subject and grade. Select individual assessments or subjects. When you are generating</a:t>
            </a:r>
            <a:r>
              <a:rPr lang="en-US" sz="1200" b="1" kern="1200" dirty="0">
                <a:solidFill>
                  <a:schemeClr val="tx1"/>
                </a:solidFill>
                <a:effectLst/>
                <a:latin typeface="+mn-lt"/>
                <a:ea typeface="+mn-ea"/>
                <a:cs typeface="+mn-cs"/>
              </a:rPr>
              <a:t> ISRs</a:t>
            </a:r>
            <a:r>
              <a:rPr lang="en-US" sz="1200" kern="1200" dirty="0">
                <a:solidFill>
                  <a:schemeClr val="tx1"/>
                </a:solidFill>
                <a:effectLst/>
                <a:latin typeface="+mn-lt"/>
                <a:ea typeface="+mn-ea"/>
                <a:cs typeface="+mn-cs"/>
              </a:rPr>
              <a:t>, you can select multiple grades under ONE subject, but not multiple subjects.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Most features and functionality available in the </a:t>
            </a:r>
            <a:r>
              <a:rPr lang="en-US" i="1" dirty="0">
                <a:latin typeface="Arial" panose="020B0604020202020204" pitchFamily="34" charset="0"/>
                <a:cs typeface="Arial" panose="020B0604020202020204" pitchFamily="34" charset="0"/>
              </a:rPr>
              <a:t>Centralized Reporting System </a:t>
            </a:r>
            <a:r>
              <a:rPr lang="en-US" dirty="0">
                <a:latin typeface="Arial" panose="020B0604020202020204" pitchFamily="34" charset="0"/>
                <a:cs typeface="Arial" panose="020B0604020202020204" pitchFamily="34" charset="0"/>
              </a:rPr>
              <a:t>apply to both the interim and summative tests.  There are a few features that are unique to each category of tests. </a:t>
            </a:r>
          </a:p>
          <a:p>
            <a:endParaRPr lang="en-US" dirty="0">
              <a:latin typeface="Arial" panose="020B0604020202020204" pitchFamily="34" charset="0"/>
              <a:cs typeface="Arial" panose="020B0604020202020204" pitchFamily="34" charset="0"/>
            </a:endParaRPr>
          </a:p>
          <a:p>
            <a:pPr marL="228600" indent="-228600">
              <a:buAutoNum type="arabicPeriod"/>
            </a:pPr>
            <a:r>
              <a:rPr lang="en-US" dirty="0">
                <a:latin typeface="Arial" panose="020B0604020202020204" pitchFamily="34" charset="0"/>
                <a:cs typeface="Arial" panose="020B0604020202020204" pitchFamily="34" charset="0"/>
              </a:rPr>
              <a:t>Item level data outside of the ELA essay data is only available for the IAB and ICA tests. </a:t>
            </a:r>
          </a:p>
          <a:p>
            <a:pPr marL="228600" indent="-228600">
              <a:buAutoNum type="arabicPeriod"/>
            </a:pPr>
            <a:r>
              <a:rPr lang="en-US" dirty="0">
                <a:latin typeface="Arial" panose="020B0604020202020204" pitchFamily="34" charset="0"/>
                <a:cs typeface="Arial" panose="020B0604020202020204" pitchFamily="34" charset="0"/>
              </a:rPr>
              <a:t>Teacher handscoring is only conducted on the interim tests. For 2023-2024, teacher handscoring will only be required for designated items on the mathematics performance task tests. </a:t>
            </a:r>
          </a:p>
          <a:p>
            <a:pPr marL="228600" indent="-228600">
              <a:buAutoNum type="arabicPeriod"/>
            </a:pPr>
            <a:r>
              <a:rPr lang="en-US" dirty="0">
                <a:latin typeface="Arial" panose="020B0604020202020204" pitchFamily="34" charset="0"/>
                <a:cs typeface="Arial" panose="020B0604020202020204" pitchFamily="34" charset="0"/>
              </a:rPr>
              <a:t>Student level claim and target data has only been available for the interim tests since 2020-2021 due to the transition to the shorter summative blueprint. However, student level claim and target level data will once again be available with the 2023-2024 summative assessment. </a:t>
            </a:r>
          </a:p>
          <a:p>
            <a:pPr marL="228600" indent="-228600">
              <a:buAutoNum type="arabicPeriod"/>
            </a:pPr>
            <a:r>
              <a:rPr lang="en-US" dirty="0">
                <a:latin typeface="Arial" panose="020B0604020202020204" pitchFamily="34" charset="0"/>
                <a:cs typeface="Arial" panose="020B0604020202020204" pitchFamily="34" charset="0"/>
              </a:rPr>
              <a:t>New for 2023-2024 is the ability to compare data across school years using the cross-sectional reporting feature. This feature is covered in </a:t>
            </a:r>
            <a:r>
              <a:rPr lang="en-US" i="1" dirty="0">
                <a:latin typeface="Arial" panose="020B0604020202020204" pitchFamily="34" charset="0"/>
                <a:cs typeface="Arial" panose="020B0604020202020204" pitchFamily="34" charset="0"/>
              </a:rPr>
              <a:t>the Centralized Reporting User Guide </a:t>
            </a:r>
            <a:r>
              <a:rPr lang="en-US" dirty="0">
                <a:latin typeface="Arial" panose="020B0604020202020204" pitchFamily="34" charset="0"/>
                <a:cs typeface="Arial" panose="020B0604020202020204" pitchFamily="34" charset="0"/>
              </a:rPr>
              <a:t>and the </a:t>
            </a:r>
            <a:r>
              <a:rPr lang="en-US" i="1" dirty="0">
                <a:latin typeface="Arial" panose="020B0604020202020204" pitchFamily="34" charset="0"/>
                <a:cs typeface="Arial" panose="020B0604020202020204" pitchFamily="34" charset="0"/>
              </a:rPr>
              <a:t>Comprehensive Centralized Reporting Training Module, </a:t>
            </a:r>
            <a:r>
              <a:rPr lang="en-US" i="0" dirty="0">
                <a:latin typeface="Arial" panose="020B0604020202020204" pitchFamily="34" charset="0"/>
                <a:cs typeface="Arial" panose="020B0604020202020204" pitchFamily="34" charset="0"/>
              </a:rPr>
              <a:t>both of which are located on the DeSSA portal. </a:t>
            </a: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79220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Column 3 </a:t>
            </a:r>
            <a:r>
              <a:rPr lang="en-US" sz="1200" kern="1200" dirty="0">
                <a:solidFill>
                  <a:schemeClr val="tx1"/>
                </a:solidFill>
                <a:effectLst/>
                <a:latin typeface="+mn-lt"/>
                <a:ea typeface="+mn-ea"/>
                <a:cs typeface="+mn-cs"/>
              </a:rPr>
              <a:t>is labeled Select Students. The Select Students column displays the rosters in the Demo School. Each roster can be expanded to show the students on that roster by clicking on the arrow next to the roster name.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assessment coordinators are limited to selecting students from up to </a:t>
            </a:r>
            <a:r>
              <a:rPr lang="en-US" sz="1200" b="1"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schools only.</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customizing option is accessed via the </a:t>
            </a:r>
            <a:r>
              <a:rPr lang="en-US" sz="1200" b="1" kern="1200" dirty="0">
                <a:solidFill>
                  <a:schemeClr val="tx1"/>
                </a:solidFill>
                <a:effectLst/>
                <a:latin typeface="+mn-lt"/>
                <a:ea typeface="+mn-ea"/>
                <a:cs typeface="+mn-cs"/>
              </a:rPr>
              <a:t>Filters button</a:t>
            </a:r>
            <a:r>
              <a:rPr lang="en-US" sz="1200" kern="1200" dirty="0">
                <a:solidFill>
                  <a:schemeClr val="tx1"/>
                </a:solidFill>
                <a:effectLst/>
                <a:latin typeface="+mn-lt"/>
                <a:ea typeface="+mn-ea"/>
                <a:cs typeface="+mn-cs"/>
              </a:rPr>
              <a:t>, which is in the </a:t>
            </a:r>
            <a:r>
              <a:rPr lang="en-US" sz="1200" b="1" kern="1200" dirty="0">
                <a:solidFill>
                  <a:schemeClr val="tx1"/>
                </a:solidFill>
                <a:effectLst/>
                <a:latin typeface="+mn-lt"/>
                <a:ea typeface="+mn-ea"/>
                <a:cs typeface="+mn-cs"/>
              </a:rPr>
              <a:t>Select Students </a:t>
            </a:r>
            <a:r>
              <a:rPr lang="en-US" sz="1200" kern="1200" dirty="0">
                <a:solidFill>
                  <a:schemeClr val="tx1"/>
                </a:solidFill>
                <a:effectLst/>
                <a:latin typeface="+mn-lt"/>
                <a:ea typeface="+mn-ea"/>
                <a:cs typeface="+mn-cs"/>
              </a:rPr>
              <a:t>section to the left of the</a:t>
            </a:r>
            <a:r>
              <a:rPr lang="en-US" sz="1200" b="1" kern="1200" dirty="0">
                <a:solidFill>
                  <a:schemeClr val="tx1"/>
                </a:solidFill>
                <a:effectLst/>
                <a:latin typeface="+mn-lt"/>
                <a:ea typeface="+mn-ea"/>
                <a:cs typeface="+mn-cs"/>
              </a:rPr>
              <a:t> Previous button</a:t>
            </a:r>
            <a:r>
              <a:rPr lang="en-US" sz="1200" kern="1200" dirty="0">
                <a:solidFill>
                  <a:schemeClr val="tx1"/>
                </a:solidFill>
                <a:effectLst/>
                <a:latin typeface="+mn-lt"/>
                <a:ea typeface="+mn-ea"/>
                <a:cs typeface="+mn-cs"/>
              </a:rPr>
              <a:t>. You can select a range of dates to be included in the ISR by using the calendar to enter a start date and an end date. After making your customizations, click the </a:t>
            </a:r>
            <a:r>
              <a:rPr lang="en-US" sz="1200" b="1" i="0" kern="1200" dirty="0">
                <a:solidFill>
                  <a:schemeClr val="tx1"/>
                </a:solidFill>
                <a:effectLst/>
                <a:latin typeface="+mn-lt"/>
                <a:ea typeface="+mn-ea"/>
                <a:cs typeface="+mn-cs"/>
              </a:rPr>
              <a:t>Generate</a:t>
            </a:r>
            <a:r>
              <a:rPr lang="en-US" sz="1200" b="1" kern="1200" dirty="0">
                <a:solidFill>
                  <a:schemeClr val="tx1"/>
                </a:solidFill>
                <a:effectLst/>
                <a:latin typeface="+mn-lt"/>
                <a:ea typeface="+mn-ea"/>
                <a:cs typeface="+mn-cs"/>
              </a:rPr>
              <a:t> button </a:t>
            </a:r>
            <a:r>
              <a:rPr lang="en-US" sz="1200" kern="1200" dirty="0">
                <a:solidFill>
                  <a:schemeClr val="tx1"/>
                </a:solidFill>
                <a:effectLst/>
                <a:latin typeface="+mn-lt"/>
                <a:ea typeface="+mn-ea"/>
                <a:cs typeface="+mn-cs"/>
              </a:rPr>
              <a:t>and the ISR(s) will post to the </a:t>
            </a:r>
            <a:r>
              <a:rPr lang="en-US" sz="1200" b="1" kern="1200" dirty="0">
                <a:solidFill>
                  <a:schemeClr val="tx1"/>
                </a:solidFill>
                <a:effectLst/>
                <a:latin typeface="+mn-lt"/>
                <a:ea typeface="+mn-ea"/>
                <a:cs typeface="+mn-cs"/>
              </a:rPr>
              <a:t>Secure File Center</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a:t>
            </a:r>
            <a:r>
              <a:rPr lang="en-US" b="1" i="0" dirty="0"/>
              <a:t>Download Student Results </a:t>
            </a:r>
            <a:r>
              <a:rPr lang="en-US" b="1" dirty="0"/>
              <a:t>button </a:t>
            </a:r>
            <a:r>
              <a:rPr lang="en-US" dirty="0"/>
              <a:t>from the </a:t>
            </a:r>
            <a:r>
              <a:rPr lang="en-US" b="1" dirty="0"/>
              <a:t>Student Portfolio Report</a:t>
            </a:r>
            <a:r>
              <a:rPr lang="en-US" dirty="0"/>
              <a:t>, the data will load pre-populated, as shown here, without the three colored panels. You see the student’s name and ID number, the school, the test reasons which display as test administrations of the current school year, and the subjects. You can clear the Student Portfolio selection by clicking </a:t>
            </a:r>
            <a:r>
              <a:rPr lang="en-US" b="0" dirty="0"/>
              <a:t>Clear Search Results. </a:t>
            </a:r>
            <a:r>
              <a:rPr lang="en-US" dirty="0"/>
              <a:t>That removes the selected student and takes you to the three panels you can select from, with nothing pre-selected. </a:t>
            </a:r>
          </a:p>
          <a:p>
            <a:endParaRPr lang="en-US" dirty="0"/>
          </a:p>
          <a:p>
            <a:r>
              <a:rPr lang="en-US" dirty="0"/>
              <a:t>When you click the </a:t>
            </a:r>
            <a:r>
              <a:rPr lang="en-US" b="1" dirty="0"/>
              <a:t>Generate button</a:t>
            </a:r>
            <a:r>
              <a:rPr lang="en-US" dirty="0"/>
              <a:t>, the report will post to the </a:t>
            </a:r>
            <a:r>
              <a:rPr lang="en-US" b="1" dirty="0"/>
              <a:t>Secure File Center.</a:t>
            </a:r>
          </a:p>
          <a:p>
            <a:endParaRPr lang="en-US" dirty="0"/>
          </a:p>
          <a:p>
            <a:r>
              <a:rPr lang="en-US" dirty="0"/>
              <a:t>If you need to print just a few more students’ </a:t>
            </a:r>
            <a:r>
              <a:rPr lang="en-US" b="1" dirty="0"/>
              <a:t>ISRs</a:t>
            </a:r>
            <a:r>
              <a:rPr lang="en-US" dirty="0"/>
              <a:t>, you can enter up to five, comma-separated student IDs in the </a:t>
            </a:r>
            <a:r>
              <a:rPr lang="en-US" b="1" dirty="0"/>
              <a:t>Search by Student ID box, </a:t>
            </a:r>
            <a:r>
              <a:rPr lang="en-US" dirty="0"/>
              <a:t>and the same pre-populated template will display, allowing you to generate the</a:t>
            </a:r>
            <a:r>
              <a:rPr lang="en-US" b="1" dirty="0"/>
              <a:t> ISRs </a:t>
            </a:r>
            <a:r>
              <a:rPr lang="en-US" dirty="0"/>
              <a:t>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a:t>
            </a:r>
            <a:r>
              <a:rPr lang="en-US" b="1" dirty="0"/>
              <a:t>Secure File Center </a:t>
            </a:r>
            <a:r>
              <a:rPr lang="en-US" dirty="0"/>
              <a:t>showing multiple ISR postings. You can archive or delete a file at any time by using the buttons under the Actions column in the results table. Click the name of a file to download it to your computer.</a:t>
            </a:r>
          </a:p>
          <a:p>
            <a:endParaRPr lang="en-US" dirty="0"/>
          </a:p>
          <a:p>
            <a:r>
              <a:rPr lang="en-US" dirty="0"/>
              <a:t>Files are automatically deleted after 29 days in both the Recent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a:t>
            </a:r>
            <a:r>
              <a:rPr lang="en-US" b="1" dirty="0"/>
              <a:t>ISR</a:t>
            </a:r>
            <a:r>
              <a:rPr lang="en-US" b="0" dirty="0"/>
              <a:t> for an ICA</a:t>
            </a:r>
            <a:r>
              <a:rPr lang="en-US" dirty="0"/>
              <a:t>. You can generate a simple report or the more detailed report. The simple ICA ISR includes overall scale score and performance levels as well performance level for individual claims.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20772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Detailed </a:t>
            </a:r>
            <a:r>
              <a:rPr lang="en-US" b="1" dirty="0"/>
              <a:t>ISR</a:t>
            </a:r>
            <a:r>
              <a:rPr lang="en-US" dirty="0"/>
              <a:t>. The detailed ICA report includes the raw score for each item. The detailed report may also include a longitudinal trend chart section, like the one shown here. You can see the student’s progress over time as the two tests results display as performance level and scale score.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Summative </a:t>
            </a:r>
            <a:r>
              <a:rPr lang="en-US" b="1" dirty="0"/>
              <a:t>ISR</a:t>
            </a:r>
            <a:r>
              <a:rPr lang="en-US" dirty="0"/>
              <a:t>. The simple Summative ISR includes overall scale score and performance levels as well performance level for individual claims. The simple Summative ELA ISR also includes the raw score for the essay.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Claim and Target level data at the student level for summative assessments is available for 2018-2019 and prior and will be again for 2023-2024. Claim and Target level data is only available at the aggregate (state, district, school) level for 2020-2021, 2021-2022, 2022-2023.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987181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detailed summative </a:t>
            </a:r>
            <a:r>
              <a:rPr lang="en-US" b="1" dirty="0"/>
              <a:t>ISR</a:t>
            </a:r>
            <a:r>
              <a:rPr lang="en-US" dirty="0"/>
              <a:t>. The detailed Summative report may also include a longitudinal trend chart section, like the one shown here. You can see the student’s progress over time as the two tests results display as performance level and scale score. The detailed Summative ELA report also includes the raw score for the essay.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Claim and Target level data at the student level for summative assessments is available for 2018-2019 and prior and will be again for 2023-2024. Claim and Target level data is only available at the aggregate (state, district, school) level for 2020-2021, 2021-2022, 2022-2023.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28765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is a user report of performance data in Microsoft Excel, CSV, or text format. Files of this nature allow the user to employ the workbook features of a spreadsheet application to organize and sort the data. The process to generate a Student Data File is the same one used for the ISR with different print options and fewer restrictions. You can select tests in as many subjects as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Customize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using the same three selection columns and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Filters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 Choose your desired export format and click the </a:t>
            </a:r>
            <a:r>
              <a:rPr lang="en-US" sz="1200" b="0"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The </a:t>
            </a:r>
            <a:r>
              <a:rPr lang="en-US" sz="1200" b="1" kern="1200" dirty="0">
                <a:solidFill>
                  <a:schemeClr val="tx1"/>
                </a:solidFill>
                <a:effectLst/>
                <a:latin typeface="+mn-lt"/>
                <a:ea typeface="+mn-ea"/>
                <a:cs typeface="+mn-cs"/>
              </a:rPr>
              <a:t>Student Data File </a:t>
            </a:r>
            <a:r>
              <a:rPr lang="en-US" sz="1200" kern="1200" dirty="0">
                <a:solidFill>
                  <a:schemeClr val="tx1"/>
                </a:solidFill>
                <a:effectLst/>
                <a:latin typeface="+mn-lt"/>
                <a:ea typeface="+mn-ea"/>
                <a:cs typeface="+mn-cs"/>
              </a:rPr>
              <a:t>displays in the </a:t>
            </a:r>
            <a:r>
              <a:rPr lang="en-US" sz="1200" b="1" kern="1200" dirty="0">
                <a:solidFill>
                  <a:schemeClr val="tx1"/>
                </a:solidFill>
                <a:effectLst/>
                <a:latin typeface="+mn-lt"/>
                <a:ea typeface="+mn-ea"/>
                <a:cs typeface="+mn-cs"/>
              </a:rPr>
              <a:t>Secure File Center</a:t>
            </a:r>
            <a:r>
              <a:rPr lang="en-US" sz="1200" kern="1200" dirty="0">
                <a:solidFill>
                  <a:schemeClr val="tx1"/>
                </a:solidFill>
                <a:effectLst/>
                <a:latin typeface="+mn-lt"/>
                <a:ea typeface="+mn-ea"/>
                <a:cs typeface="+mn-cs"/>
              </a:rPr>
              <a:t>. A sample downloaded file is shown here.</a:t>
            </a:r>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parameters of the options for each type of file:</a:t>
            </a:r>
            <a:r>
              <a:rPr lang="en-US" b="1" dirty="0"/>
              <a:t> ISRs </a:t>
            </a:r>
            <a:r>
              <a:rPr lang="en-US" dirty="0"/>
              <a:t>and </a:t>
            </a:r>
            <a:r>
              <a:rPr lang="en-US" b="1" dirty="0"/>
              <a:t>Student Data Files.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0926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Centralized Reporting System, log into ClassLink and then select DeSSA ELA and Math. </a:t>
            </a:r>
          </a:p>
          <a:p>
            <a:endParaRPr lang="en-US" dirty="0"/>
          </a:p>
          <a:p>
            <a:r>
              <a:rPr lang="en-US" dirty="0"/>
              <a:t>From the DeSSA portal homepage, select the ELA &amp; Mathematics portal card and then select the Reporting System card. </a:t>
            </a:r>
          </a:p>
          <a:p>
            <a:endParaRPr lang="en-US" dirty="0"/>
          </a:p>
          <a:p>
            <a:r>
              <a:rPr lang="en-US" dirty="0"/>
              <a:t>You will automatically be connected to the Dashboard Generator page unless you are TA associated with multiple schools. In that case, you are prompted to select a role from the drop-down menu. Select the role associated with the school you want to view and then click</a:t>
            </a:r>
            <a:r>
              <a:rPr lang="en-US" b="1" dirty="0"/>
              <a:t> Continue </a:t>
            </a:r>
            <a:r>
              <a:rPr lang="en-US" dirty="0"/>
              <a:t>to display the Dashboard Generator.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35344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When multiple tests are related and have been linked in the system, a </a:t>
            </a:r>
            <a:r>
              <a:rPr lang="en-US" sz="1200" b="1" kern="1200" dirty="0">
                <a:solidFill>
                  <a:schemeClr val="tx1"/>
                </a:solidFill>
                <a:effectLst/>
                <a:latin typeface="Calibri"/>
                <a:ea typeface="+mn-ea"/>
                <a:cs typeface="+mn-cs"/>
              </a:rPr>
              <a:t>Build Longitudinal Report button </a:t>
            </a:r>
            <a:r>
              <a:rPr lang="en-US" sz="1200" b="0" kern="1200" dirty="0">
                <a:solidFill>
                  <a:schemeClr val="tx1"/>
                </a:solidFill>
                <a:effectLst/>
                <a:latin typeface="Calibri"/>
                <a:ea typeface="+mn-ea"/>
                <a:cs typeface="+mn-cs"/>
              </a:rPr>
              <a:t>will display in the </a:t>
            </a:r>
            <a:r>
              <a:rPr lang="en-US" sz="1200" b="1" kern="1200" dirty="0">
                <a:solidFill>
                  <a:schemeClr val="tx1"/>
                </a:solidFill>
                <a:effectLst/>
                <a:latin typeface="Calibri"/>
                <a:ea typeface="+mn-ea"/>
                <a:cs typeface="+mn-cs"/>
              </a:rPr>
              <a:t>Features &amp; Tools menu</a:t>
            </a:r>
            <a:r>
              <a:rPr lang="en-US" sz="1200" b="0" kern="1200" dirty="0">
                <a:solidFill>
                  <a:schemeClr val="tx1"/>
                </a:solidFill>
                <a:effectLst/>
                <a:latin typeface="Calibri"/>
                <a:ea typeface="+mn-ea"/>
                <a:cs typeface="+mn-cs"/>
              </a:rPr>
              <a:t>. He</a:t>
            </a:r>
            <a:r>
              <a:rPr lang="en-US" dirty="0"/>
              <a:t>re is a sample </a:t>
            </a:r>
            <a:r>
              <a:rPr lang="en-US" b="1" dirty="0"/>
              <a:t>Longitudinal Report </a:t>
            </a:r>
            <a:r>
              <a:rPr lang="en-US" dirty="0"/>
              <a:t>for a student who took the grades 3 and 4 mathematics tests in two school years.</a:t>
            </a:r>
          </a:p>
          <a:p>
            <a:endParaRPr lang="en-US" dirty="0"/>
          </a:p>
          <a:p>
            <a:r>
              <a:rPr lang="en-US" dirty="0"/>
              <a:t>The graph in the upper-left corner of the report shows the scores for both test administrations. If you hover over the point, you can see the score displayed for each administration of the test. The first score was 3104 and the second score was 3199. The information in the graph is mirrored in the table below.</a:t>
            </a:r>
          </a:p>
          <a:p>
            <a:endParaRPr lang="en-US" dirty="0"/>
          </a:p>
          <a:p>
            <a:r>
              <a:rPr lang="en-US" dirty="0"/>
              <a:t>Toggle the switch at the top of the graph to see the results by Performance level. You can see that the student stayed at the same level of performance across the two years.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12563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test has reporting categories, they display as separate graphs in the </a:t>
            </a:r>
            <a:r>
              <a:rPr lang="en-US" b="1" dirty="0"/>
              <a:t>Longitudinal Report</a:t>
            </a:r>
            <a:r>
              <a:rPr lang="en-US" dirty="0"/>
              <a:t>, as shown here on these grades 5 and 8 ELA test scores for an individual student.</a:t>
            </a:r>
          </a:p>
        </p:txBody>
      </p:sp>
      <p:sp>
        <p:nvSpPr>
          <p:cNvPr id="4" name="Slide Number Placeholder 3"/>
          <p:cNvSpPr>
            <a:spLocks noGrp="1"/>
          </p:cNvSpPr>
          <p:nvPr>
            <p:ph type="sldNum" sz="quarter" idx="5"/>
          </p:nvPr>
        </p:nvSpPr>
        <p:spPr/>
        <p:txBody>
          <a:bodyPr/>
          <a:lstStyle/>
          <a:p>
            <a:fld id="{15263724-5165-4E4A-8E82-4CCF2D0E01C5}" type="slidenum">
              <a:rPr lang="en-US" smtClean="0"/>
              <a:t>41</a:t>
            </a:fld>
            <a:endParaRPr lang="en-US" dirty="0"/>
          </a:p>
        </p:txBody>
      </p:sp>
    </p:spTree>
    <p:extLst>
      <p:ext uri="{BB962C8B-B14F-4D97-AF65-F5344CB8AC3E}">
        <p14:creationId xmlns:p14="http://schemas.microsoft.com/office/powerpoint/2010/main" val="3583637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Depending on your role, the test types, and the number of students in the report, the system may display a report options page rather than the </a:t>
            </a:r>
            <a:r>
              <a:rPr lang="en-US" sz="1800" b="1" dirty="0">
                <a:effectLst/>
                <a:latin typeface="Calibri" panose="020F0502020204030204" pitchFamily="34" charset="0"/>
                <a:ea typeface="Times New Roman" panose="02020603050405020304" pitchFamily="18" charset="0"/>
              </a:rPr>
              <a:t>Longitudinal Report </a:t>
            </a:r>
            <a:r>
              <a:rPr lang="en-US" sz="1800" dirty="0">
                <a:effectLst/>
                <a:latin typeface="Calibri" panose="020F0502020204030204" pitchFamily="34" charset="0"/>
                <a:ea typeface="Times New Roman" panose="02020603050405020304" pitchFamily="18" charset="0"/>
              </a:rPr>
              <a:t>itself. If you are viewing a </a:t>
            </a:r>
            <a:r>
              <a:rPr lang="en-US" sz="1800" b="1" dirty="0">
                <a:effectLst/>
                <a:latin typeface="Calibri" panose="020F0502020204030204" pitchFamily="34" charset="0"/>
                <a:ea typeface="Times New Roman" panose="02020603050405020304" pitchFamily="18" charset="0"/>
              </a:rPr>
              <a:t>Longitudinal Report </a:t>
            </a:r>
            <a:r>
              <a:rPr lang="en-US" sz="1800" dirty="0">
                <a:effectLst/>
                <a:latin typeface="Calibri" panose="020F0502020204030204" pitchFamily="34" charset="0"/>
                <a:ea typeface="Times New Roman" panose="02020603050405020304" pitchFamily="18" charset="0"/>
              </a:rPr>
              <a:t>for which both interims and summatives are available, the </a:t>
            </a:r>
            <a:r>
              <a:rPr lang="en-US" sz="1800" b="0" dirty="0">
                <a:effectLst/>
                <a:latin typeface="Calibri" panose="020F0502020204030204" pitchFamily="34" charset="0"/>
                <a:ea typeface="Times New Roman" panose="02020603050405020304" pitchFamily="18" charset="0"/>
              </a:rPr>
              <a:t>Progression</a:t>
            </a:r>
            <a:r>
              <a:rPr lang="en-US" sz="1800" dirty="0">
                <a:effectLst/>
                <a:latin typeface="Calibri" panose="020F0502020204030204" pitchFamily="34" charset="0"/>
                <a:ea typeface="Times New Roman" panose="02020603050405020304" pitchFamily="18" charset="0"/>
              </a:rPr>
              <a:t> drop-down list appears, allowing you to select Summatives only, Interims only, or a combination of both test types.</a:t>
            </a:r>
          </a:p>
          <a:p>
            <a:endParaRPr lang="en-US" sz="1800" dirty="0">
              <a:effectLst/>
              <a:latin typeface="Calibri" panose="020F0502020204030204" pitchFamily="34" charset="0"/>
              <a:ea typeface="Times New Roman" panose="02020603050405020304" pitchFamily="18" charset="0"/>
            </a:endParaRPr>
          </a:p>
          <a:p>
            <a:r>
              <a:rPr lang="en-US" sz="1200" b="0" kern="1200" dirty="0">
                <a:solidFill>
                  <a:schemeClr val="tx1"/>
                </a:solidFill>
                <a:effectLst/>
                <a:latin typeface="Calibri"/>
                <a:ea typeface="+mn-ea"/>
                <a:cs typeface="+mn-cs"/>
              </a:rPr>
              <a:t>Click the drop-down arrow to select summative tests only, interim tests only, or a combination of both. Then click the </a:t>
            </a:r>
            <a:r>
              <a:rPr lang="en-US" sz="1200" b="1" i="0" kern="1200" dirty="0">
                <a:solidFill>
                  <a:schemeClr val="tx1"/>
                </a:solidFill>
                <a:effectLst/>
                <a:latin typeface="Calibri"/>
                <a:ea typeface="+mn-ea"/>
                <a:cs typeface="+mn-cs"/>
              </a:rPr>
              <a:t>Generate Report </a:t>
            </a:r>
            <a:r>
              <a:rPr lang="en-US" sz="1200" b="1" kern="1200" dirty="0">
                <a:solidFill>
                  <a:schemeClr val="tx1"/>
                </a:solidFill>
                <a:effectLst/>
                <a:latin typeface="Calibri"/>
                <a:ea typeface="+mn-ea"/>
                <a:cs typeface="+mn-cs"/>
              </a:rPr>
              <a:t>button.</a:t>
            </a:r>
          </a:p>
          <a:p>
            <a:r>
              <a:rPr lang="en-US" sz="1200" b="0" kern="1200" dirty="0">
                <a:solidFill>
                  <a:schemeClr val="tx1"/>
                </a:solidFill>
                <a:effectLst/>
                <a:latin typeface="Calibri"/>
                <a:ea typeface="+mn-ea"/>
                <a:cs typeface="+mn-cs"/>
              </a:rPr>
              <a:t> </a:t>
            </a:r>
          </a:p>
          <a:p>
            <a:r>
              <a:rPr lang="en-US" sz="1200" b="0" kern="1200" dirty="0">
                <a:solidFill>
                  <a:schemeClr val="tx1"/>
                </a:solidFill>
                <a:effectLst/>
                <a:latin typeface="Calibri"/>
                <a:ea typeface="+mn-ea"/>
                <a:cs typeface="+mn-cs"/>
              </a:rPr>
              <a:t>Teachers viewing a </a:t>
            </a:r>
            <a:r>
              <a:rPr lang="en-US" sz="1200" b="1" kern="1200" dirty="0">
                <a:solidFill>
                  <a:schemeClr val="tx1"/>
                </a:solidFill>
                <a:effectLst/>
                <a:latin typeface="Calibri"/>
                <a:ea typeface="+mn-ea"/>
                <a:cs typeface="+mn-cs"/>
              </a:rPr>
              <a:t>Longitudinal Report </a:t>
            </a:r>
            <a:r>
              <a:rPr lang="en-US" sz="1200" b="0" kern="1200" dirty="0">
                <a:solidFill>
                  <a:schemeClr val="tx1"/>
                </a:solidFill>
                <a:effectLst/>
                <a:latin typeface="Calibri"/>
                <a:ea typeface="+mn-ea"/>
                <a:cs typeface="+mn-cs"/>
              </a:rPr>
              <a:t>for multiple students are presented with a </a:t>
            </a:r>
            <a:r>
              <a:rPr lang="en-US" sz="1200" b="1" kern="1200" dirty="0">
                <a:solidFill>
                  <a:schemeClr val="tx1"/>
                </a:solidFill>
                <a:effectLst/>
                <a:latin typeface="Calibri"/>
                <a:ea typeface="+mn-ea"/>
                <a:cs typeface="+mn-cs"/>
              </a:rPr>
              <a:t>Longitudinal Report with Progressions window</a:t>
            </a:r>
            <a:r>
              <a:rPr lang="en-US" sz="1200" b="0" kern="1200" dirty="0">
                <a:solidFill>
                  <a:schemeClr val="tx1"/>
                </a:solidFill>
                <a:effectLst/>
                <a:latin typeface="Calibri"/>
                <a:ea typeface="+mn-ea"/>
                <a:cs typeface="+mn-cs"/>
              </a:rPr>
              <a:t>. The Progression drop-down menu is located at the top of the window followed by a table of their students and the related tests. Each test appears in its own column, with sub-columns below for each test reason (categories of tests, or for a summative, a testing window).</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the related tests and will appear on the </a:t>
            </a:r>
            <a:r>
              <a:rPr lang="en-US" sz="1200" b="1" kern="1200" dirty="0">
                <a:solidFill>
                  <a:schemeClr val="tx1"/>
                </a:solidFill>
                <a:effectLst/>
                <a:latin typeface="Calibri"/>
                <a:ea typeface="+mn-ea"/>
                <a:cs typeface="+mn-cs"/>
              </a:rPr>
              <a:t>Longitudinal report </a:t>
            </a:r>
            <a:r>
              <a:rPr lang="en-US" sz="1200" b="0" kern="1200" dirty="0">
                <a:solidFill>
                  <a:schemeClr val="tx1"/>
                </a:solidFill>
                <a:effectLst/>
                <a:latin typeface="Calibri"/>
                <a:ea typeface="+mn-ea"/>
                <a:cs typeface="+mn-cs"/>
              </a:rPr>
              <a:t>unless you change the tests you want included in the report.</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Mark the checkbox for each test/test reason combination you wish to include in the report. </a:t>
            </a:r>
            <a:r>
              <a:rPr lang="en-US" sz="1200" b="1" kern="1200" dirty="0">
                <a:solidFill>
                  <a:schemeClr val="tx1"/>
                </a:solidFill>
                <a:effectLst/>
                <a:latin typeface="Calibri"/>
                <a:ea typeface="+mn-ea"/>
                <a:cs typeface="+mn-cs"/>
              </a:rPr>
              <a:t>Mark the Test Reason checkbox </a:t>
            </a:r>
            <a:r>
              <a:rPr lang="en-US" sz="1200" b="0" kern="1200" dirty="0">
                <a:solidFill>
                  <a:schemeClr val="tx1"/>
                </a:solidFill>
                <a:effectLst/>
                <a:latin typeface="Calibri"/>
                <a:ea typeface="+mn-ea"/>
                <a:cs typeface="+mn-cs"/>
              </a:rPr>
              <a:t>on the left to include all test reasons or clear it to remove all. Click the </a:t>
            </a:r>
            <a:r>
              <a:rPr lang="en-US" sz="1200" b="1" i="0" kern="1200" dirty="0">
                <a:solidFill>
                  <a:schemeClr val="tx1"/>
                </a:solidFill>
                <a:effectLst/>
                <a:latin typeface="Calibri"/>
                <a:ea typeface="+mn-ea"/>
                <a:cs typeface="+mn-cs"/>
              </a:rPr>
              <a:t>Generate Report </a:t>
            </a:r>
            <a:r>
              <a:rPr lang="en-US" sz="1200" b="1" kern="1200" dirty="0">
                <a:solidFill>
                  <a:schemeClr val="tx1"/>
                </a:solidFill>
                <a:effectLst/>
                <a:latin typeface="Calibri"/>
                <a:ea typeface="+mn-ea"/>
                <a:cs typeface="+mn-cs"/>
              </a:rPr>
              <a:t>button </a:t>
            </a:r>
            <a:r>
              <a:rPr lang="en-US" sz="1200" b="0" kern="1200" dirty="0">
                <a:solidFill>
                  <a:schemeClr val="tx1"/>
                </a:solidFill>
                <a:effectLst/>
                <a:latin typeface="Calibri"/>
                <a:ea typeface="+mn-ea"/>
                <a:cs typeface="+mn-cs"/>
              </a:rPr>
              <a:t>at the top of the window to view the </a:t>
            </a:r>
            <a:r>
              <a:rPr lang="en-US" sz="1200" b="1" kern="1200" dirty="0">
                <a:solidFill>
                  <a:schemeClr val="tx1"/>
                </a:solidFill>
                <a:effectLst/>
                <a:latin typeface="Calibri"/>
                <a:ea typeface="+mn-ea"/>
                <a:cs typeface="+mn-cs"/>
              </a:rPr>
              <a:t>Longitudinal Report</a:t>
            </a:r>
            <a:r>
              <a:rPr lang="en-US" sz="1200" b="0" kern="1200" dirty="0">
                <a:solidFill>
                  <a:schemeClr val="tx1"/>
                </a:solidFill>
                <a:effectLst/>
                <a:latin typeface="Calibri"/>
                <a:ea typeface="+mn-ea"/>
                <a:cs typeface="+mn-cs"/>
              </a:rPr>
              <a: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27407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may want to filter a Longitudinal Report in order to focus on some test opportunities and not others. Note that filtering tests may affect the set of students whose data are included in the report.</a:t>
            </a:r>
          </a:p>
          <a:p>
            <a:endParaRPr lang="en-US" dirty="0"/>
          </a:p>
          <a:p>
            <a:pPr lvl="0"/>
            <a:r>
              <a:rPr lang="en-US" dirty="0"/>
              <a:t>Open the filter menu at the upper-right corner and select the filter options you prefer from the drop-down lists. You may want to filter by a particular school year or years. </a:t>
            </a:r>
          </a:p>
          <a:p>
            <a:pPr lvl="0"/>
            <a:endParaRPr lang="en-US" dirty="0"/>
          </a:p>
          <a:p>
            <a:pPr lvl="0"/>
            <a:r>
              <a:rPr lang="en-US" dirty="0"/>
              <a:t>Note that years are not calendar years. “2020” refers to the 2020–2021 school year. By default, Longitudinal Reports show data for all years. </a:t>
            </a:r>
          </a:p>
          <a:p>
            <a:pPr lvl="0"/>
            <a:endParaRPr lang="en-US" dirty="0"/>
          </a:p>
          <a:p>
            <a:pPr lvl="0"/>
            <a:r>
              <a:rPr lang="en-US" dirty="0"/>
              <a:t>Longitudinal Reports can show student performance from a time when the students were not yet associated with you. For example, if you are a fourth-grade teacher, you can use these reports to view your current students’ performance on last year’s third-grade tests.</a:t>
            </a:r>
          </a:p>
          <a:p>
            <a:pPr lvl="0"/>
            <a:endParaRPr lang="en-US" dirty="0"/>
          </a:p>
          <a:p>
            <a:pPr lvl="0"/>
            <a:r>
              <a:rPr lang="en-US" dirty="0"/>
              <a:t>If the report includes interim assessments, you may wish to filter by a test reason (a category of test), which means excluding all other test reasons from the data. For example, you may want to narrow the report down to show only tests taken in the spring. </a:t>
            </a:r>
          </a:p>
          <a:p>
            <a:pPr lvl="0"/>
            <a:endParaRPr lang="en-US" dirty="0"/>
          </a:p>
          <a:p>
            <a:pPr lvl="0"/>
            <a:r>
              <a:rPr lang="en-US" dirty="0"/>
              <a:t>For summative assessments, test reasons are the same as test windows and are not useful.</a:t>
            </a:r>
          </a:p>
          <a:p>
            <a:pPr lvl="0"/>
            <a:endParaRPr lang="en-US" dirty="0"/>
          </a:p>
          <a:p>
            <a:pPr lvl="0"/>
            <a:r>
              <a:rPr lang="en-US" dirty="0"/>
              <a:t>Finally, you may find that certain individual tests are less relevant than others. In that case, you can use the Test Label options to deselect the names of the tests you don’t want to see.</a:t>
            </a:r>
          </a:p>
          <a:p>
            <a:pPr lvl="0"/>
            <a:r>
              <a:rPr lang="en-US" dirty="0"/>
              <a:t>Click Apply.</a:t>
            </a:r>
          </a:p>
          <a:p>
            <a:pPr lvl="0"/>
            <a:endParaRPr lang="en-US" dirty="0"/>
          </a:p>
          <a:p>
            <a:pPr lvl="0"/>
            <a:r>
              <a:rPr lang="en-US" dirty="0"/>
              <a:t>Optional: To revert all filters to their defaults, open the filter menu  again and click Clear Filters. Click Apply. A row of filter details appears below the report header, showing the test reasons and school years included in the report.</a:t>
            </a:r>
          </a:p>
          <a:p>
            <a:endParaRPr lang="en-US" dirty="0"/>
          </a:p>
        </p:txBody>
      </p:sp>
      <p:sp>
        <p:nvSpPr>
          <p:cNvPr id="6" name="Slide Number Placeholder 5"/>
          <p:cNvSpPr>
            <a:spLocks noGrp="1"/>
          </p:cNvSpPr>
          <p:nvPr>
            <p:ph type="sldNum" sz="quarter" idx="5"/>
          </p:nvPr>
        </p:nvSpPr>
        <p:spPr>
          <a:xfrm>
            <a:off x="3465998" y="9024214"/>
            <a:ext cx="78405" cy="23146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1" name="Slide Image Placeholder 10">
            <a:extLst>
              <a:ext uri="{FF2B5EF4-FFF2-40B4-BE49-F238E27FC236}">
                <a16:creationId xmlns:a16="http://schemas.microsoft.com/office/drawing/2014/main" id="{800BE605-8EC4-4743-BB04-098D66A8AC4F}"/>
              </a:ext>
            </a:extLst>
          </p:cNvPr>
          <p:cNvSpPr>
            <a:spLocks noGrp="1" noRot="1" noChangeAspect="1"/>
          </p:cNvSpPr>
          <p:nvPr>
            <p:ph type="sldImg"/>
          </p:nvPr>
        </p:nvSpPr>
        <p:spPr/>
      </p:sp>
    </p:spTree>
    <p:extLst>
      <p:ext uri="{BB962C8B-B14F-4D97-AF65-F5344CB8AC3E}">
        <p14:creationId xmlns:p14="http://schemas.microsoft.com/office/powerpoint/2010/main" val="2272557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generated the report using the report options page, a </a:t>
            </a:r>
            <a:r>
              <a:rPr lang="en-US" b="1" dirty="0"/>
              <a:t>Change Selections button </a:t>
            </a:r>
            <a:r>
              <a:rPr lang="en-US" dirty="0"/>
              <a:t>displays in the upper-right corner of the report window. You can use it to change your selection of test types and, if you are a teacher viewing multiple students, your selection of tests and test reasons, as well.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36722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may want to filter a </a:t>
            </a:r>
            <a:r>
              <a:rPr lang="en-US" sz="1200" b="1" kern="1200" dirty="0">
                <a:solidFill>
                  <a:schemeClr val="tx1"/>
                </a:solidFill>
                <a:effectLst/>
                <a:latin typeface="Calibri"/>
                <a:ea typeface="+mn-ea"/>
                <a:cs typeface="+mn-cs"/>
              </a:rPr>
              <a:t>Longitudinal Report </a:t>
            </a:r>
            <a:r>
              <a:rPr lang="en-US" sz="1200" kern="1200" dirty="0">
                <a:solidFill>
                  <a:schemeClr val="tx1"/>
                </a:solidFill>
                <a:effectLst/>
                <a:latin typeface="Calibri"/>
                <a:ea typeface="+mn-ea"/>
                <a:cs typeface="+mn-cs"/>
              </a:rPr>
              <a:t>in order to focus on some test opportunities and not others.</a:t>
            </a:r>
          </a:p>
          <a:p>
            <a:r>
              <a:rPr lang="en-US" sz="1200" kern="1200" dirty="0">
                <a:solidFill>
                  <a:schemeClr val="tx1"/>
                </a:solidFill>
                <a:effectLst/>
                <a:latin typeface="Calibri"/>
                <a:ea typeface="+mn-ea"/>
                <a:cs typeface="+mn-cs"/>
              </a:rPr>
              <a:t>Note that filtering tests may affect the set of students whose data are included in the report.</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Open the Filters menu at the upper-right corner and select the filter options you prefer from the drop-down lists.</a:t>
            </a:r>
          </a:p>
          <a:p>
            <a:pPr lvl="0"/>
            <a:r>
              <a:rPr lang="en-US" sz="1200" kern="1200" dirty="0">
                <a:solidFill>
                  <a:schemeClr val="tx1"/>
                </a:solidFill>
                <a:effectLst/>
                <a:latin typeface="Calibri"/>
                <a:ea typeface="+mn-ea"/>
                <a:cs typeface="+mn-cs"/>
              </a:rPr>
              <a:t>You may want to filter by a particular school year or years. By default, </a:t>
            </a:r>
            <a:r>
              <a:rPr lang="en-US" sz="1200" b="1" kern="1200" dirty="0">
                <a:solidFill>
                  <a:schemeClr val="tx1"/>
                </a:solidFill>
                <a:effectLst/>
                <a:latin typeface="Calibri"/>
                <a:ea typeface="+mn-ea"/>
                <a:cs typeface="+mn-cs"/>
              </a:rPr>
              <a:t>Longitudinal Reports </a:t>
            </a:r>
            <a:r>
              <a:rPr lang="en-US" sz="1200" kern="1200" dirty="0">
                <a:solidFill>
                  <a:schemeClr val="tx1"/>
                </a:solidFill>
                <a:effectLst/>
                <a:latin typeface="Calibri"/>
                <a:ea typeface="+mn-ea"/>
                <a:cs typeface="+mn-cs"/>
              </a:rPr>
              <a:t>show data for all years. Longitudinal Reports can show student performance from a time when the students were not yet associated with you. For example, if you are a seventh-grade teacher, you can use these reports to view your current students’ performance on last year’s sixth-grade tests.</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If the report includes interim assessments, you may wish to filter by a test reason (a category of test), which means excluding all other test reasons from the data. For example, you may want to narrow the report down to show only tests taken in the spring. For summative assessments, test reasons are the same as testing windows and are not useful.</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Finally, you may find that certain individual tests are less relevant than others. In that case, you can use </a:t>
            </a:r>
            <a:r>
              <a:rPr lang="en-US" sz="1200" b="0" kern="1200" dirty="0">
                <a:solidFill>
                  <a:schemeClr val="tx1"/>
                </a:solidFill>
                <a:effectLst/>
                <a:latin typeface="Calibri"/>
                <a:ea typeface="+mn-ea"/>
                <a:cs typeface="+mn-cs"/>
              </a:rPr>
              <a:t>the </a:t>
            </a:r>
            <a:r>
              <a:rPr lang="en-US" sz="1200" b="1" kern="1200" dirty="0">
                <a:solidFill>
                  <a:schemeClr val="tx1"/>
                </a:solidFill>
                <a:effectLst/>
                <a:latin typeface="Calibri"/>
                <a:ea typeface="+mn-ea"/>
                <a:cs typeface="+mn-cs"/>
              </a:rPr>
              <a:t>Test Label option </a:t>
            </a:r>
            <a:r>
              <a:rPr lang="en-US" sz="1200" b="0" kern="1200" dirty="0">
                <a:solidFill>
                  <a:schemeClr val="tx1"/>
                </a:solidFill>
                <a:effectLst/>
                <a:latin typeface="Calibri"/>
                <a:ea typeface="+mn-ea"/>
                <a:cs typeface="+mn-cs"/>
              </a:rPr>
              <a:t>to deselect the names of the tests you do not want to see.</a:t>
            </a:r>
          </a:p>
          <a:p>
            <a:pPr lvl="0"/>
            <a:endParaRPr lang="en-US" sz="1200" b="0" kern="1200" dirty="0">
              <a:solidFill>
                <a:schemeClr val="tx1"/>
              </a:solidFill>
              <a:effectLst/>
              <a:latin typeface="Calibri"/>
              <a:ea typeface="+mn-ea"/>
              <a:cs typeface="+mn-cs"/>
            </a:endParaRPr>
          </a:p>
          <a:p>
            <a:pPr lvl="0"/>
            <a:r>
              <a:rPr lang="en-US" sz="1200" b="0" kern="1200" dirty="0">
                <a:solidFill>
                  <a:schemeClr val="tx1"/>
                </a:solidFill>
                <a:effectLst/>
                <a:latin typeface="Calibri"/>
                <a:ea typeface="+mn-ea"/>
                <a:cs typeface="+mn-cs"/>
              </a:rPr>
              <a:t>Click </a:t>
            </a:r>
            <a:r>
              <a:rPr lang="en-US" sz="1200" b="1" kern="1200" dirty="0">
                <a:solidFill>
                  <a:schemeClr val="tx1"/>
                </a:solidFill>
                <a:effectLst/>
                <a:latin typeface="Calibri"/>
                <a:ea typeface="+mn-ea"/>
                <a:cs typeface="+mn-cs"/>
              </a:rPr>
              <a:t>Apply</a:t>
            </a:r>
            <a:r>
              <a:rPr lang="en-US" sz="1200" b="0" kern="1200" dirty="0">
                <a:solidFill>
                  <a:schemeClr val="tx1"/>
                </a:solidFill>
                <a:effectLst/>
                <a:latin typeface="Calibri"/>
                <a:ea typeface="+mn-ea"/>
                <a:cs typeface="+mn-cs"/>
              </a:rPr>
              <a: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3130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review, you can set up your </a:t>
            </a:r>
            <a:r>
              <a:rPr lang="en-US" b="1" dirty="0"/>
              <a:t>Longitudinal Reports </a:t>
            </a:r>
            <a:r>
              <a:rPr lang="en-US" dirty="0"/>
              <a:t>using results from current and previous school years, including data for your current and former students. </a:t>
            </a:r>
            <a:r>
              <a:rPr lang="en-US" b="1" dirty="0"/>
              <a:t>Longitudinal Reports</a:t>
            </a:r>
            <a:r>
              <a:rPr lang="en-US" dirty="0"/>
              <a:t> can be generated for individual students or for a group of students as outlined. Three filter options (school year, test reason, and test label) allow you to drill down into a </a:t>
            </a:r>
            <a:r>
              <a:rPr lang="en-US" b="1" dirty="0"/>
              <a:t>Longitudinal Report </a:t>
            </a:r>
            <a:r>
              <a:rPr lang="en-US" dirty="0"/>
              <a:t>to access specific data relevant to your needs. </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17D149-8510-4555-904B-0D6DB2F90E2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12099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There is a tool that allows users to break down data by demographic subgroup. </a:t>
            </a:r>
            <a:r>
              <a:rPr lang="en-US" sz="1200" kern="1200" dirty="0">
                <a:solidFill>
                  <a:schemeClr val="tx1"/>
                </a:solidFill>
                <a:effectLst/>
                <a:latin typeface="Calibri"/>
                <a:ea typeface="+mn-ea"/>
                <a:cs typeface="+mn-cs"/>
              </a:rPr>
              <a:t>You can create a Breakdown report from any page in Reporting that displays data for multiple students. Open the </a:t>
            </a:r>
            <a:r>
              <a:rPr lang="en-US" sz="1200" b="1" kern="1200" dirty="0">
                <a:solidFill>
                  <a:schemeClr val="tx1"/>
                </a:solidFill>
                <a:effectLst/>
                <a:latin typeface="Calibri"/>
                <a:ea typeface="+mn-ea"/>
                <a:cs typeface="+mn-cs"/>
              </a:rPr>
              <a:t>Features &amp; Tools menu</a:t>
            </a:r>
            <a:r>
              <a:rPr lang="en-US" sz="1200" kern="1200" dirty="0">
                <a:solidFill>
                  <a:schemeClr val="tx1"/>
                </a:solidFill>
                <a:effectLst/>
                <a:latin typeface="Calibri"/>
                <a:ea typeface="+mn-ea"/>
                <a:cs typeface="+mn-cs"/>
              </a:rPr>
              <a:t> and click the </a:t>
            </a:r>
            <a:r>
              <a:rPr lang="en-US" sz="1200" b="1" kern="1200" dirty="0">
                <a:solidFill>
                  <a:schemeClr val="tx1"/>
                </a:solidFill>
                <a:effectLst/>
                <a:latin typeface="Calibri"/>
                <a:ea typeface="+mn-ea"/>
                <a:cs typeface="+mn-cs"/>
              </a:rPr>
              <a:t>Breakdown by button</a:t>
            </a:r>
            <a:r>
              <a:rPr lang="en-US" sz="1200" kern="1200" dirty="0">
                <a:solidFill>
                  <a:schemeClr val="tx1"/>
                </a:solidFill>
                <a:effectLst/>
                <a:latin typeface="Calibri"/>
                <a:ea typeface="+mn-ea"/>
                <a:cs typeface="+mn-cs"/>
              </a:rPr>
              <a:t>. A </a:t>
            </a:r>
            <a:r>
              <a:rPr lang="en-US" sz="1200" b="1" kern="1200" dirty="0">
                <a:solidFill>
                  <a:schemeClr val="tx1"/>
                </a:solidFill>
                <a:effectLst/>
                <a:latin typeface="Calibri"/>
                <a:ea typeface="+mn-ea"/>
                <a:cs typeface="+mn-cs"/>
              </a:rPr>
              <a:t>Breakdown Attributes </a:t>
            </a:r>
            <a:r>
              <a:rPr lang="en-US" sz="1200" kern="1200" dirty="0">
                <a:solidFill>
                  <a:schemeClr val="tx1"/>
                </a:solidFill>
                <a:effectLst/>
                <a:latin typeface="Calibri"/>
                <a:ea typeface="+mn-ea"/>
                <a:cs typeface="+mn-cs"/>
              </a:rPr>
              <a:t>window opens, displaying the options available to you.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a:t>
            </a:r>
            <a:r>
              <a:rPr lang="en-US" sz="1200" b="1" kern="1200" dirty="0">
                <a:solidFill>
                  <a:schemeClr val="tx1"/>
                </a:solidFill>
                <a:effectLst/>
                <a:latin typeface="Calibri"/>
                <a:ea typeface="+mn-ea"/>
                <a:cs typeface="+mn-cs"/>
              </a:rPr>
              <a:t>My Students’ Performance on Test report </a:t>
            </a:r>
            <a:r>
              <a:rPr lang="en-US" sz="1200" kern="1200" dirty="0">
                <a:solidFill>
                  <a:schemeClr val="tx1"/>
                </a:solidFill>
                <a:effectLst/>
                <a:latin typeface="Calibri"/>
                <a:ea typeface="+mn-ea"/>
                <a:cs typeface="+mn-cs"/>
              </a:rPr>
              <a:t>for the Grade 3 Math-Summative. You can build a report for a specific group of students based on any three attributes listed in the </a:t>
            </a:r>
            <a:r>
              <a:rPr lang="en-US" sz="1200" b="1" kern="1200" dirty="0">
                <a:solidFill>
                  <a:schemeClr val="tx1"/>
                </a:solidFill>
                <a:effectLst/>
                <a:latin typeface="Calibri"/>
                <a:ea typeface="+mn-ea"/>
                <a:cs typeface="+mn-cs"/>
              </a:rPr>
              <a:t>Breakdown Attributes </a:t>
            </a:r>
            <a:r>
              <a:rPr lang="en-US" sz="1200" kern="1200" dirty="0">
                <a:solidFill>
                  <a:schemeClr val="tx1"/>
                </a:solidFill>
                <a:effectLst/>
                <a:latin typeface="Calibri"/>
                <a:ea typeface="+mn-ea"/>
                <a:cs typeface="+mn-cs"/>
              </a:rPr>
              <a:t>window.</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the English Learner Status, Enrolled Grade, and Gender options have been selected. A checkbox is displayed next to the term, “Include unspecified values.” This option, when selected, will include any of the user’s students with no demographic information assigned to them in </a:t>
            </a:r>
            <a:r>
              <a:rPr lang="en-US" sz="1200" b="1" kern="1200" dirty="0">
                <a:solidFill>
                  <a:schemeClr val="tx1"/>
                </a:solidFill>
                <a:effectLst/>
                <a:latin typeface="Calibri"/>
                <a:ea typeface="+mn-ea"/>
                <a:cs typeface="+mn-cs"/>
              </a:rPr>
              <a:t>TIDE</a:t>
            </a:r>
            <a:r>
              <a:rPr lang="en-US" sz="1200" kern="1200" dirty="0">
                <a:solidFill>
                  <a:schemeClr val="tx1"/>
                </a:solidFill>
                <a:effectLst/>
                <a:latin typeface="Calibri"/>
                <a:ea typeface="+mn-ea"/>
                <a:cs typeface="+mn-cs"/>
              </a:rPr>
              <a:t>. </a:t>
            </a:r>
            <a:r>
              <a:rPr lang="en-US" sz="1200" b="0" kern="1200" dirty="0">
                <a:solidFill>
                  <a:schemeClr val="tx1"/>
                </a:solidFill>
                <a:effectLst/>
                <a:latin typeface="Calibri"/>
                <a:ea typeface="+mn-ea"/>
                <a:cs typeface="+mn-cs"/>
              </a:rPr>
              <a:t>Click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customized report displays, as shown on the next slide.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541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a:t>
            </a:r>
            <a:r>
              <a:rPr lang="en-US" sz="1200" b="1" i="1" kern="1200" dirty="0">
                <a:solidFill>
                  <a:schemeClr val="tx1"/>
                </a:solidFill>
                <a:effectLst/>
                <a:latin typeface="Calibri"/>
                <a:ea typeface="+mn-ea"/>
                <a:cs typeface="+mn-cs"/>
              </a:rPr>
              <a:t> </a:t>
            </a:r>
            <a:r>
              <a:rPr lang="en-US" sz="1200" b="0" i="0" kern="1200" dirty="0">
                <a:solidFill>
                  <a:schemeClr val="tx1"/>
                </a:solidFill>
                <a:effectLst/>
                <a:latin typeface="Calibri"/>
                <a:ea typeface="+mn-ea"/>
                <a:cs typeface="+mn-cs"/>
              </a:rPr>
              <a:t>Breakdown</a:t>
            </a:r>
            <a:r>
              <a:rPr lang="en-US" sz="1200" b="1" i="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page is organized according to the combinations selected. A row appears for each possible subgroup combination. The number of rows in the table will depend on how the students fall into the demographic categories.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row for ALL the students, followed by some possible combinations. If a combination does not appear in the table, it means none of the students fall into that subgroup. Notice that the table header has updated to reflect the chosen attributes. You see from this Breakdown report that there are 12 students who are divided into four subgroups. You can sort the subgroups in a few different ways: by English Learner Status, Enrolled Grade, and Gender. To look closer into a specific subgroup, click the </a:t>
            </a:r>
            <a:r>
              <a:rPr lang="en-US" sz="1200" b="1" kern="1200" dirty="0">
                <a:solidFill>
                  <a:schemeClr val="tx1"/>
                </a:solidFill>
                <a:effectLst/>
                <a:latin typeface="Calibri"/>
                <a:ea typeface="+mn-ea"/>
                <a:cs typeface="+mn-cs"/>
              </a:rPr>
              <a:t>View Details button </a:t>
            </a:r>
            <a:r>
              <a:rPr lang="en-US" sz="1200" kern="1200" dirty="0">
                <a:solidFill>
                  <a:schemeClr val="tx1"/>
                </a:solidFill>
                <a:effectLst/>
                <a:latin typeface="Calibri"/>
                <a:ea typeface="+mn-ea"/>
                <a:cs typeface="+mn-cs"/>
              </a:rPr>
              <a:t>in that row.</a:t>
            </a:r>
          </a:p>
          <a:p>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50224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for the same test, you can apply the breakdown menu options that display above the table of results. Select an attribute you want from the drop-down menus and click </a:t>
            </a:r>
            <a:r>
              <a:rPr lang="en-US" sz="1200" b="0"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new subgroup will display.</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6066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school-level users, and district-level users have access to different features and data in the Centralized Reporting System. This chart summarizes which students will appear in your reports, the filter options, and the aggregate comparisons available for each of the three roles. </a:t>
            </a:r>
          </a:p>
          <a:p>
            <a:endParaRPr lang="en-US" dirty="0"/>
          </a:p>
          <a:p>
            <a:r>
              <a:rPr lang="en-US" b="1" dirty="0"/>
              <a:t>NOTE: These features are available for both summative and interim assessments and operate the same for both.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908031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b="1" kern="1200" dirty="0">
                <a:solidFill>
                  <a:schemeClr val="tx1"/>
                </a:solidFill>
                <a:effectLst/>
                <a:latin typeface="Arial" panose="020B0604020202020204" pitchFamily="34" charset="0"/>
                <a:ea typeface="+mn-ea"/>
                <a:cs typeface="Arial" panose="020B0604020202020204" pitchFamily="34" charset="0"/>
              </a:rPr>
              <a:t>Change Reporting Time Period </a:t>
            </a:r>
            <a:r>
              <a:rPr lang="en-US" sz="1200" b="0" kern="1200" dirty="0">
                <a:solidFill>
                  <a:schemeClr val="tx1"/>
                </a:solidFill>
                <a:effectLst/>
                <a:latin typeface="Arial" panose="020B0604020202020204" pitchFamily="34" charset="0"/>
                <a:ea typeface="+mn-ea"/>
                <a:cs typeface="Arial" panose="020B0604020202020204" pitchFamily="34" charset="0"/>
              </a:rPr>
              <a:t>option under </a:t>
            </a:r>
            <a:r>
              <a:rPr lang="en-US" sz="1200" b="1" kern="1200" dirty="0">
                <a:solidFill>
                  <a:schemeClr val="tx1"/>
                </a:solidFill>
                <a:effectLst/>
                <a:latin typeface="Arial" panose="020B0604020202020204" pitchFamily="34" charset="0"/>
                <a:ea typeface="+mn-ea"/>
                <a:cs typeface="Arial" panose="020B0604020202020204" pitchFamily="34" charset="0"/>
              </a:rPr>
              <a:t>Features &amp; Tools </a:t>
            </a:r>
            <a:r>
              <a:rPr lang="en-US" sz="1200" b="0" kern="1200" dirty="0">
                <a:solidFill>
                  <a:schemeClr val="tx1"/>
                </a:solidFill>
                <a:effectLst/>
                <a:latin typeface="Arial" panose="020B0604020202020204" pitchFamily="34" charset="0"/>
                <a:ea typeface="+mn-ea"/>
                <a:cs typeface="Arial" panose="020B0604020202020204" pitchFamily="34" charset="0"/>
              </a:rPr>
              <a:t>allows you </a:t>
            </a:r>
            <a:r>
              <a:rPr lang="en-US" sz="1200" kern="1200" dirty="0">
                <a:solidFill>
                  <a:schemeClr val="tx1"/>
                </a:solidFill>
                <a:effectLst/>
                <a:latin typeface="Arial" panose="020B0604020202020204" pitchFamily="34" charset="0"/>
                <a:ea typeface="+mn-ea"/>
                <a:cs typeface="Arial" panose="020B0604020202020204" pitchFamily="34" charset="0"/>
              </a:rPr>
              <a:t>to view test results from a previous point in time for your current students and/or for your former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previous test results for your current students, select the school year from the drop-down menu in the school year field. Leave the calendar tool set to the current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test results from students you had in the past, select a school year from the menu in the school year field AND use the calendar tool to set a date on which you know these former students were assigned to you. For example, a day in the month of May of that school year, after testing has begun.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click </a:t>
            </a:r>
            <a:r>
              <a:rPr lang="en-US" sz="1200" b="0" kern="1200" dirty="0">
                <a:solidFill>
                  <a:schemeClr val="tx1"/>
                </a:solidFill>
                <a:effectLst/>
                <a:latin typeface="Arial" panose="020B0604020202020204" pitchFamily="34" charset="0"/>
                <a:ea typeface="+mn-ea"/>
                <a:cs typeface="Arial" panose="020B0604020202020204" pitchFamily="34" charset="0"/>
              </a:rPr>
              <a:t>Save</a:t>
            </a:r>
            <a:r>
              <a:rPr lang="en-US" sz="1200" kern="1200" dirty="0">
                <a:solidFill>
                  <a:schemeClr val="tx1"/>
                </a:solidFill>
                <a:effectLst/>
                <a:latin typeface="Arial" panose="020B0604020202020204" pitchFamily="34" charset="0"/>
                <a:ea typeface="+mn-ea"/>
                <a:cs typeface="Arial" panose="020B0604020202020204" pitchFamily="34" charset="0"/>
              </a:rPr>
              <a:t> for either of the two options, your reports will reflect data according to those settings. When you log out of the system, the reporting time period defaults back to the current school year.</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9047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basic understanding of the features and functions of the</a:t>
            </a:r>
            <a:r>
              <a:rPr lang="en-US" b="1" dirty="0"/>
              <a:t> </a:t>
            </a:r>
            <a:r>
              <a:rPr lang="en-US" b="0" dirty="0"/>
              <a:t>Reporting system.  </a:t>
            </a:r>
            <a:r>
              <a:rPr lang="en-US" dirty="0"/>
              <a:t>Watch for future announcements on the DeSSA portal page. A</a:t>
            </a:r>
            <a:r>
              <a:rPr lang="en-US" b="1" i="1" dirty="0"/>
              <a:t> Centralized Reporting System User Guide </a:t>
            </a:r>
            <a:r>
              <a:rPr lang="en-US" dirty="0"/>
              <a:t>is posted there. You can also call or email the DeSSA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CRS User Guide </a:t>
            </a:r>
            <a:r>
              <a:rPr lang="en-US" baseline="0" dirty="0">
                <a:solidFill>
                  <a:schemeClr val="tx1"/>
                </a:solidFill>
                <a:latin typeface="Arial" panose="020B0604020202020204" pitchFamily="34" charset="0"/>
                <a:cs typeface="Arial" panose="020B0604020202020204" pitchFamily="34" charset="0"/>
              </a:rPr>
              <a:t>located on the DeSSA portal or contact the DeSSA Help Desk.</a:t>
            </a:r>
            <a:endParaRPr lang="en-US" dirty="0">
              <a:solidFill>
                <a:schemeClr val="tx1"/>
              </a:solidFill>
              <a:latin typeface="Arial" panose="020B0604020202020204" pitchFamily="34" charset="0"/>
              <a:cs typeface="Arial" panose="020B0604020202020204" pitchFamily="34" charset="0"/>
            </a:endParaRPr>
          </a:p>
          <a:p>
            <a:pPr lvl="0"/>
            <a:endParaRPr lang="en-US" dirty="0"/>
          </a:p>
        </p:txBody>
      </p:sp>
      <p:sp>
        <p:nvSpPr>
          <p:cNvPr id="4" name="Slide Number Placeholder 3"/>
          <p:cNvSpPr>
            <a:spLocks noGrp="1"/>
          </p:cNvSpPr>
          <p:nvPr>
            <p:ph type="sldNum" sz="quarter" idx="10"/>
          </p:nvPr>
        </p:nvSpPr>
        <p:spPr>
          <a:xfrm>
            <a:off x="3426653" y="9024094"/>
            <a:ext cx="157094" cy="231708"/>
          </a:xfrm>
        </p:spPr>
        <p:txBody>
          <a:bodyPr/>
          <a:lstStyle/>
          <a:p>
            <a:pPr lvl="0"/>
            <a:fld id="{DBA2C2E2-0E08-480B-A22D-C2F2EBF6A27D}" type="slidenum">
              <a:rPr lang="en-US" noProof="0"/>
              <a:pPr lvl="0"/>
              <a:t>52</a:t>
            </a:fld>
            <a:endParaRPr lang="en-US" noProof="0" dirty="0"/>
          </a:p>
        </p:txBody>
      </p:sp>
      <p:sp>
        <p:nvSpPr>
          <p:cNvPr id="6" name="Slide Image Placeholder 5">
            <a:extLst>
              <a:ext uri="{FF2B5EF4-FFF2-40B4-BE49-F238E27FC236}">
                <a16:creationId xmlns:a16="http://schemas.microsoft.com/office/drawing/2014/main" id="{D596EACB-4837-4B3D-8FF0-02082207D95E}"/>
              </a:ext>
            </a:extLst>
          </p:cNvPr>
          <p:cNvSpPr>
            <a:spLocks noGrp="1" noRot="1" noChangeAspect="1"/>
          </p:cNvSpPr>
          <p:nvPr>
            <p:ph type="sldImg"/>
          </p:nvPr>
        </p:nvSpPr>
        <p:spPr/>
      </p:sp>
    </p:spTree>
    <p:extLst>
      <p:ext uri="{BB962C8B-B14F-4D97-AF65-F5344CB8AC3E}">
        <p14:creationId xmlns:p14="http://schemas.microsoft.com/office/powerpoint/2010/main" val="353915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i="0" dirty="0"/>
              <a:t>Dashboard Generator </a:t>
            </a:r>
            <a:r>
              <a:rPr lang="en-US" dirty="0"/>
              <a:t>page displays after you log in to Reporting. This page is queued to display BEFORE the appearance of the dashboard so you can easily customize your results </a:t>
            </a:r>
            <a:r>
              <a:rPr lang="en-US" b="0" dirty="0"/>
              <a:t>in advance, so you only see the results that are most helpful to you.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banner displays your username, the Help button, and the Secure File Center button. If there are interim tests with unscored items, a yellow alert displays in the banner.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prominent sections on the page. In section 1, you will find the test group section where you can check only the tests that apply to your needs and make those your default selections. In section 2, you can access an individual Student Portfolio report by entering a student ID number in the search box. In section 3, you see the </a:t>
            </a:r>
            <a:r>
              <a:rPr lang="en-US" b="0" dirty="0"/>
              <a:t>Features &amp; Tools </a:t>
            </a:r>
            <a:r>
              <a:rPr lang="en-US" dirty="0"/>
              <a:t>menu where you can take some actions prior to viewing data on the dashboard. </a:t>
            </a:r>
          </a:p>
          <a:p>
            <a:endParaRPr lang="en-US" dirty="0"/>
          </a:p>
          <a:p>
            <a:r>
              <a:rPr lang="en-US" dirty="0"/>
              <a:t>To save your selections, mark the checkbox </a:t>
            </a:r>
            <a:r>
              <a:rPr lang="en-US" b="0" dirty="0"/>
              <a:t>Make these my default selections. </a:t>
            </a:r>
            <a:r>
              <a:rPr lang="en-US" dirty="0"/>
              <a:t>These selections will be set in the Dashboard Generator whenever you log in. You can change the defaults at any time.</a:t>
            </a:r>
          </a:p>
          <a:p>
            <a:endParaRPr lang="en-US" dirty="0"/>
          </a:p>
          <a:p>
            <a:r>
              <a:rPr lang="en-US" dirty="0"/>
              <a:t>Click </a:t>
            </a:r>
            <a:r>
              <a:rPr lang="en-US" b="0" dirty="0"/>
              <a:t>Go to Dashboard.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2656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a:t>
            </a:r>
            <a:r>
              <a:rPr lang="en-US" sz="1200" b="1" kern="1200" dirty="0">
                <a:solidFill>
                  <a:schemeClr val="tx1"/>
                </a:solidFill>
                <a:effectLst/>
                <a:latin typeface="Calibri"/>
                <a:ea typeface="+mn-ea"/>
                <a:cs typeface="+mn-cs"/>
              </a:rPr>
              <a:t>Dashboard</a:t>
            </a:r>
            <a:r>
              <a:rPr lang="en-US" sz="1200" kern="1200" dirty="0">
                <a:solidFill>
                  <a:schemeClr val="tx1"/>
                </a:solidFill>
                <a:effectLst/>
                <a:latin typeface="Calibri"/>
                <a:ea typeface="+mn-ea"/>
                <a:cs typeface="+mn-cs"/>
              </a:rPr>
              <a:t> appears after you select test groups. Test information and results are displayed for the students who are assigned to you based on your role. Teachers see all the tests their students have taken. School-level users see tests taken by all the students in the school. District-level users see the tests taken by all the students in the district.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test group card displays for each test, by subject, along with the grades tested and the total tests taken. The cards are sorted from left to right, then top to bottom based on the date last taken. The performance distribution results display as a color-coded bar with the percent proficient and student count listed under each colored level. Click the green information button to display the performance levels. For example, 57 students took the Summative Mathematics test. 61% of them achieved a Level 1 performance level while 18% of them achieved a Level 2, 4% achieved a Level 3, and 18% achieved Level 4. The data on the dashboard gives teachers, administrators, and principals a way to quickly compare how their students performed across different </a:t>
            </a:r>
            <a:r>
              <a:rPr lang="en-US" sz="1200" b="0" kern="1200" dirty="0">
                <a:solidFill>
                  <a:schemeClr val="tx1"/>
                </a:solidFill>
                <a:effectLst/>
                <a:latin typeface="Calibri"/>
                <a:ea typeface="+mn-ea"/>
                <a:cs typeface="+mn-cs"/>
              </a:rPr>
              <a:t>test groups.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7444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If you want to change the data you see,</a:t>
            </a:r>
          </a:p>
          <a:p>
            <a:r>
              <a:rPr lang="en-US" sz="1200" kern="1200" dirty="0">
                <a:solidFill>
                  <a:schemeClr val="tx1"/>
                </a:solidFill>
                <a:effectLst/>
                <a:latin typeface="Calibri"/>
                <a:ea typeface="+mn-ea"/>
                <a:cs typeface="+mn-cs"/>
              </a:rPr>
              <a:t>1.  Use the </a:t>
            </a:r>
            <a:r>
              <a:rPr lang="en-US" sz="1200" b="1" kern="1200" dirty="0">
                <a:solidFill>
                  <a:schemeClr val="tx1"/>
                </a:solidFill>
                <a:effectLst/>
                <a:latin typeface="Calibri"/>
                <a:ea typeface="+mn-ea"/>
                <a:cs typeface="+mn-cs"/>
              </a:rPr>
              <a:t>Filters</a:t>
            </a:r>
            <a:r>
              <a:rPr lang="en-US" sz="1200" b="0"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panel to further customize your </a:t>
            </a:r>
            <a:r>
              <a:rPr lang="en-US" sz="1200" b="1" kern="1200" dirty="0">
                <a:solidFill>
                  <a:schemeClr val="tx1"/>
                </a:solidFill>
                <a:effectLst/>
                <a:latin typeface="Calibri"/>
                <a:ea typeface="+mn-ea"/>
                <a:cs typeface="+mn-cs"/>
              </a:rPr>
              <a:t>Dashboard</a:t>
            </a:r>
            <a:r>
              <a:rPr lang="en-US" sz="1200" kern="1200" dirty="0">
                <a:solidFill>
                  <a:schemeClr val="tx1"/>
                </a:solidFill>
                <a:effectLst/>
                <a:latin typeface="Calibri"/>
                <a:ea typeface="+mn-ea"/>
                <a:cs typeface="+mn-cs"/>
              </a:rPr>
              <a:t>. Make selections from the </a:t>
            </a:r>
            <a:r>
              <a:rPr lang="en-US" sz="1200" b="1" kern="1200" dirty="0">
                <a:solidFill>
                  <a:schemeClr val="tx1"/>
                </a:solidFill>
                <a:effectLst/>
                <a:latin typeface="Calibri"/>
                <a:ea typeface="+mn-ea"/>
                <a:cs typeface="+mn-cs"/>
              </a:rPr>
              <a:t>Test Groups </a:t>
            </a:r>
            <a:r>
              <a:rPr lang="en-US" sz="1200" kern="1200" dirty="0">
                <a:solidFill>
                  <a:schemeClr val="tx1"/>
                </a:solidFill>
                <a:effectLst/>
                <a:latin typeface="Calibri"/>
                <a:ea typeface="+mn-ea"/>
                <a:cs typeface="+mn-cs"/>
              </a:rPr>
              <a:t>options and/or the </a:t>
            </a:r>
            <a:r>
              <a:rPr lang="en-US" sz="1200" b="1" kern="1200" dirty="0">
                <a:solidFill>
                  <a:schemeClr val="tx1"/>
                </a:solidFill>
                <a:effectLst/>
                <a:latin typeface="Calibri"/>
                <a:ea typeface="+mn-ea"/>
                <a:cs typeface="+mn-cs"/>
              </a:rPr>
              <a:t>Test Reasons </a:t>
            </a:r>
            <a:r>
              <a:rPr lang="en-US" sz="1200" kern="1200" dirty="0">
                <a:solidFill>
                  <a:schemeClr val="tx1"/>
                </a:solidFill>
                <a:effectLst/>
                <a:latin typeface="Calibri"/>
                <a:ea typeface="+mn-ea"/>
                <a:cs typeface="+mn-cs"/>
              </a:rPr>
              <a:t>options. </a:t>
            </a:r>
            <a:r>
              <a:rPr lang="en-US" sz="1200" b="1" kern="1200" dirty="0">
                <a:solidFill>
                  <a:schemeClr val="tx1"/>
                </a:solidFill>
                <a:effectLst/>
                <a:latin typeface="Calibri"/>
                <a:ea typeface="+mn-ea"/>
                <a:cs typeface="+mn-cs"/>
              </a:rPr>
              <a:t>Test Reasons </a:t>
            </a:r>
            <a:r>
              <a:rPr lang="en-US" sz="1200" kern="1200" dirty="0">
                <a:solidFill>
                  <a:schemeClr val="tx1"/>
                </a:solidFill>
                <a:effectLst/>
                <a:latin typeface="Calibri"/>
                <a:ea typeface="+mn-ea"/>
                <a:cs typeface="+mn-cs"/>
              </a:rPr>
              <a:t>typically represent test administration seasons or opportunities. Selecting a test reason filters out results you do not need to see.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a:t>
            </a:r>
            <a:r>
              <a:rPr lang="en-US" sz="1200" b="1" i="0" kern="1200" dirty="0">
                <a:solidFill>
                  <a:schemeClr val="tx1"/>
                </a:solidFill>
                <a:effectLst/>
                <a:latin typeface="Calibri"/>
                <a:ea typeface="+mn-ea"/>
                <a:cs typeface="+mn-cs"/>
              </a:rPr>
              <a:t>Apply</a:t>
            </a:r>
            <a:r>
              <a:rPr lang="en-US" sz="1200" b="0"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button and your dashboard customizes according to your selections. Filter selections are highlighted in yellow in the table of results header. To clear the filters at any time, click the </a:t>
            </a:r>
            <a:r>
              <a:rPr lang="en-US" sz="1200" b="1" i="0" kern="1200" dirty="0">
                <a:solidFill>
                  <a:schemeClr val="tx1"/>
                </a:solidFill>
                <a:effectLst/>
                <a:latin typeface="Calibri"/>
                <a:ea typeface="+mn-ea"/>
                <a:cs typeface="+mn-cs"/>
              </a:rPr>
              <a:t>Clear Filters </a:t>
            </a:r>
            <a:r>
              <a:rPr lang="en-US" sz="1200" kern="1200" dirty="0">
                <a:solidFill>
                  <a:schemeClr val="tx1"/>
                </a:solidFill>
                <a:effectLst/>
                <a:latin typeface="Calibri"/>
                <a:ea typeface="+mn-ea"/>
                <a:cs typeface="+mn-cs"/>
              </a:rPr>
              <a:t>button and click </a:t>
            </a:r>
            <a:r>
              <a:rPr lang="en-US" sz="1200" b="1" kern="1200" dirty="0">
                <a:solidFill>
                  <a:schemeClr val="tx1"/>
                </a:solidFill>
                <a:effectLst/>
                <a:latin typeface="Calibri"/>
                <a:ea typeface="+mn-ea"/>
                <a:cs typeface="+mn-cs"/>
              </a:rPr>
              <a:t>Apply</a:t>
            </a:r>
            <a:r>
              <a:rPr lang="en-US" sz="1200" b="0"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again.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In the upper-left corner of each page in Centralized Reporting is the “</a:t>
            </a:r>
            <a:r>
              <a:rPr lang="en-US" b="1" dirty="0"/>
              <a:t>System Switcher</a:t>
            </a:r>
            <a:r>
              <a:rPr lang="en-US" dirty="0"/>
              <a:t>.” You can move from the </a:t>
            </a:r>
            <a:r>
              <a:rPr lang="en-US" b="1" dirty="0"/>
              <a:t>Reporting</a:t>
            </a:r>
            <a:r>
              <a:rPr lang="en-US" dirty="0"/>
              <a:t> system directly into the </a:t>
            </a:r>
            <a:r>
              <a:rPr lang="en-US" b="1" dirty="0"/>
              <a:t>Test Administrator (TA) Interface</a:t>
            </a:r>
            <a:r>
              <a:rPr lang="en-US" dirty="0"/>
              <a:t>, the </a:t>
            </a:r>
            <a:r>
              <a:rPr lang="en-US" b="1" dirty="0"/>
              <a:t>Data Entry Interface (DEI</a:t>
            </a:r>
            <a:r>
              <a:rPr lang="en-US" dirty="0"/>
              <a:t>), </a:t>
            </a:r>
            <a:r>
              <a:rPr lang="en-US" b="1" dirty="0"/>
              <a:t>TIDE</a:t>
            </a:r>
            <a:r>
              <a:rPr lang="en-US" dirty="0"/>
              <a:t>, and other systems when you need to perform tasks in those systems. You do not have to log out and log back in.</a:t>
            </a:r>
          </a:p>
          <a:p>
            <a:endParaRPr lang="en-US" dirty="0"/>
          </a:p>
          <a:p>
            <a:r>
              <a:rPr lang="en-US" dirty="0"/>
              <a:t>To access data on either Interim or Summative assessments, click the underlined name of a test group card to advance to the </a:t>
            </a:r>
            <a:r>
              <a:rPr lang="en-US" b="1" dirty="0"/>
              <a:t>Performance on Tests </a:t>
            </a:r>
            <a:r>
              <a:rPr lang="en-US" dirty="0"/>
              <a:t>report.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2106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move to the </a:t>
            </a:r>
            <a:r>
              <a:rPr lang="en-US" sz="1200" b="1" kern="1200" dirty="0">
                <a:solidFill>
                  <a:schemeClr val="tx1"/>
                </a:solidFill>
                <a:effectLst/>
                <a:latin typeface="Calibri"/>
                <a:ea typeface="+mn-ea"/>
                <a:cs typeface="+mn-cs"/>
              </a:rPr>
              <a:t>Performance on Tests </a:t>
            </a:r>
            <a:r>
              <a:rPr lang="en-US" sz="1200" kern="1200" dirty="0">
                <a:solidFill>
                  <a:schemeClr val="tx1"/>
                </a:solidFill>
                <a:effectLst/>
                <a:latin typeface="Calibri"/>
                <a:ea typeface="+mn-ea"/>
                <a:cs typeface="+mn-cs"/>
              </a:rPr>
              <a:t>report from the </a:t>
            </a:r>
            <a:r>
              <a:rPr lang="en-US" sz="1200" b="1" kern="1200" dirty="0">
                <a:solidFill>
                  <a:schemeClr val="tx1"/>
                </a:solidFill>
                <a:effectLst/>
                <a:latin typeface="Calibri"/>
                <a:ea typeface="+mn-ea"/>
                <a:cs typeface="+mn-cs"/>
              </a:rPr>
              <a:t>Dashboard</a:t>
            </a:r>
            <a:r>
              <a:rPr lang="en-US" sz="1200" kern="1200" dirty="0">
                <a:solidFill>
                  <a:schemeClr val="tx1"/>
                </a:solidFill>
                <a:effectLst/>
                <a:latin typeface="Calibri"/>
                <a:ea typeface="+mn-ea"/>
                <a:cs typeface="+mn-cs"/>
              </a:rPr>
              <a:t>. Here is the </a:t>
            </a:r>
            <a:r>
              <a:rPr lang="en-US" sz="1200" b="1" kern="1200" dirty="0">
                <a:solidFill>
                  <a:schemeClr val="tx1"/>
                </a:solidFill>
                <a:effectLst/>
                <a:latin typeface="Calibri"/>
                <a:ea typeface="+mn-ea"/>
                <a:cs typeface="+mn-cs"/>
              </a:rPr>
              <a:t>Performance on Tests </a:t>
            </a:r>
            <a:r>
              <a:rPr lang="en-US" sz="1200" kern="1200" dirty="0">
                <a:solidFill>
                  <a:schemeClr val="tx1"/>
                </a:solidFill>
                <a:effectLst/>
                <a:latin typeface="Calibri"/>
                <a:ea typeface="+mn-ea"/>
                <a:cs typeface="+mn-cs"/>
              </a:rPr>
              <a:t>report for a teacher who clicked a mathematics test group card. The </a:t>
            </a:r>
            <a:r>
              <a:rPr lang="en-US" sz="1200" b="1" kern="1200" dirty="0">
                <a:solidFill>
                  <a:schemeClr val="tx1"/>
                </a:solidFill>
                <a:effectLst/>
                <a:latin typeface="Calibri"/>
                <a:ea typeface="+mn-ea"/>
                <a:cs typeface="+mn-cs"/>
              </a:rPr>
              <a:t>My Assessments </a:t>
            </a:r>
            <a:r>
              <a:rPr lang="en-US" sz="1200" kern="1200" dirty="0">
                <a:solidFill>
                  <a:schemeClr val="tx1"/>
                </a:solidFill>
                <a:effectLst/>
                <a:latin typeface="Calibri"/>
                <a:ea typeface="+mn-ea"/>
                <a:cs typeface="+mn-cs"/>
              </a:rPr>
              <a:t>table lists all the tests that the teacher’s students have taken, in order of date last taken.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a:t>
            </a:r>
            <a:r>
              <a:rPr lang="en-US" sz="1200" b="1" kern="1200" dirty="0">
                <a:solidFill>
                  <a:schemeClr val="tx1"/>
                </a:solidFill>
                <a:effectLst/>
                <a:latin typeface="Calibri"/>
                <a:ea typeface="+mn-ea"/>
                <a:cs typeface="+mn-cs"/>
              </a:rPr>
              <a:t>My Students </a:t>
            </a:r>
            <a:r>
              <a:rPr lang="en-US" sz="1200" kern="1200" dirty="0">
                <a:solidFill>
                  <a:schemeClr val="tx1"/>
                </a:solidFill>
                <a:effectLst/>
                <a:latin typeface="Calibri"/>
                <a:ea typeface="+mn-ea"/>
                <a:cs typeface="+mn-cs"/>
              </a:rPr>
              <a:t>table is a fast pass to the individual </a:t>
            </a:r>
            <a:r>
              <a:rPr lang="en-US" sz="1200" b="1" kern="1200" dirty="0">
                <a:solidFill>
                  <a:schemeClr val="tx1"/>
                </a:solidFill>
                <a:effectLst/>
                <a:latin typeface="Calibri"/>
                <a:ea typeface="+mn-ea"/>
                <a:cs typeface="+mn-cs"/>
              </a:rPr>
              <a:t>Student Portfolio </a:t>
            </a:r>
            <a:r>
              <a:rPr lang="en-US" sz="1200" kern="1200" dirty="0">
                <a:solidFill>
                  <a:schemeClr val="tx1"/>
                </a:solidFill>
                <a:effectLst/>
                <a:latin typeface="Calibri"/>
                <a:ea typeface="+mn-ea"/>
                <a:cs typeface="+mn-cs"/>
              </a:rPr>
              <a:t>report. This report is useful for teachers as they prepare for parent-teacher conferences where student performance across all tests is needed.</a:t>
            </a:r>
          </a:p>
          <a:p>
            <a:endParaRPr lang="en-US" sz="1200" kern="1200" dirty="0">
              <a:solidFill>
                <a:schemeClr val="tx1"/>
              </a:solidFill>
              <a:effectLst/>
              <a:latin typeface="Calibri"/>
              <a:ea typeface="+mn-ea"/>
              <a:cs typeface="+mn-cs"/>
            </a:endParaRPr>
          </a:p>
          <a:p>
            <a:r>
              <a:rPr lang="en-US" dirty="0"/>
              <a:t>Teachers have a </a:t>
            </a:r>
            <a:r>
              <a:rPr lang="en-US" b="1" dirty="0"/>
              <a:t>Rosters</a:t>
            </a:r>
            <a:r>
              <a:rPr lang="en-US" dirty="0"/>
              <a:t> option in the </a:t>
            </a:r>
            <a:r>
              <a:rPr lang="en-US" b="1" dirty="0"/>
              <a:t>Filters</a:t>
            </a:r>
            <a:r>
              <a:rPr lang="en-US" dirty="0"/>
              <a:t> panel. They can select one of their rosters, click </a:t>
            </a:r>
            <a:r>
              <a:rPr lang="en-US" b="1" i="0" dirty="0"/>
              <a:t>Apply</a:t>
            </a:r>
            <a:r>
              <a:rPr lang="en-US" b="0" i="0" dirty="0"/>
              <a:t>,</a:t>
            </a:r>
            <a:r>
              <a:rPr lang="en-US" b="0" dirty="0"/>
              <a:t> </a:t>
            </a:r>
            <a:r>
              <a:rPr lang="en-US" dirty="0"/>
              <a:t>and the </a:t>
            </a:r>
            <a:r>
              <a:rPr lang="en-US" b="1" dirty="0"/>
              <a:t>Performance on Tests </a:t>
            </a:r>
            <a:r>
              <a:rPr lang="en-US" dirty="0"/>
              <a:t>report customizes to show results for only students on the selected roster.</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64838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55239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Franklin Gothic Book" panose="020B0503020102020204" pitchFamily="34"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7" y="3828063"/>
            <a:ext cx="2577519" cy="221084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11575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9395134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95856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76280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743876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45436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573235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898427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612530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04844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76964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68956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5977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35328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993312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11187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035201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22414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60006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89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563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918362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733879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7838183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928090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369474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21455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4034180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232610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13144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27594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14426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876376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79726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90898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35475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00852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858907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666422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968959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417636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2468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54" r:id="rId18"/>
    <p:sldLayoutId id="2147483855"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03272732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9" r:id="rId18"/>
    <p:sldLayoutId id="2147483830" r:id="rId19"/>
    <p:sldLayoutId id="2147483831" r:id="rId20"/>
    <p:sldLayoutId id="2147483832" r:id="rId21"/>
    <p:sldLayoutId id="2147483856"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0894484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4.xml"/><Relationship Id="rId7" Type="http://schemas.openxmlformats.org/officeDocument/2006/relationships/image" Target="../media/image44.png"/><Relationship Id="rId12"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svg"/><Relationship Id="rId2" Type="http://schemas.openxmlformats.org/officeDocument/2006/relationships/slideLayout" Target="../slideLayouts/slideLayout38.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8.xml"/><Relationship Id="rId1" Type="http://schemas.openxmlformats.org/officeDocument/2006/relationships/tags" Target="../tags/tag2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3.png"/><Relationship Id="rId2" Type="http://schemas.openxmlformats.org/officeDocument/2006/relationships/slideLayout" Target="../slideLayouts/slideLayout38.xml"/><Relationship Id="rId1" Type="http://schemas.openxmlformats.org/officeDocument/2006/relationships/tags" Target="../tags/tag22.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31.xml"/><Relationship Id="rId7" Type="http://schemas.openxmlformats.org/officeDocument/2006/relationships/image" Target="../media/image59.png"/><Relationship Id="rId2" Type="http://schemas.openxmlformats.org/officeDocument/2006/relationships/slideLayout" Target="../slideLayouts/slideLayout59.xml"/><Relationship Id="rId1" Type="http://schemas.openxmlformats.org/officeDocument/2006/relationships/tags" Target="../tags/tag23.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16.svg"/><Relationship Id="rId4" Type="http://schemas.openxmlformats.org/officeDocument/2006/relationships/image" Target="../media/image64.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8.xml"/><Relationship Id="rId1" Type="http://schemas.openxmlformats.org/officeDocument/2006/relationships/tags" Target="../tags/tag24.xml"/><Relationship Id="rId5" Type="http://schemas.openxmlformats.org/officeDocument/2006/relationships/image" Target="../media/image67.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8.xml"/><Relationship Id="rId1" Type="http://schemas.openxmlformats.org/officeDocument/2006/relationships/tags" Target="../tags/tag25.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38.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38.xml"/><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8.png"/><Relationship Id="rId2" Type="http://schemas.openxmlformats.org/officeDocument/2006/relationships/slideLayout" Target="../slideLayouts/slideLayout59.xml"/><Relationship Id="rId1" Type="http://schemas.openxmlformats.org/officeDocument/2006/relationships/tags" Target="../tags/tag26.xml"/><Relationship Id="rId6" Type="http://schemas.openxmlformats.org/officeDocument/2006/relationships/image" Target="../media/image77.svg"/><Relationship Id="rId5" Type="http://schemas.openxmlformats.org/officeDocument/2006/relationships/image" Target="../media/image15.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9.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82.png"/><Relationship Id="rId2" Type="http://schemas.openxmlformats.org/officeDocument/2006/relationships/slideLayout" Target="../slideLayouts/slideLayout18.xml"/><Relationship Id="rId1" Type="http://schemas.openxmlformats.org/officeDocument/2006/relationships/tags" Target="../tags/tag28.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2.xml"/><Relationship Id="rId7" Type="http://schemas.openxmlformats.org/officeDocument/2006/relationships/image" Target="../media/image85.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43.xml"/><Relationship Id="rId16" Type="http://schemas.openxmlformats.org/officeDocument/2006/relationships/image" Target="../media/image102.png"/><Relationship Id="rId1" Type="http://schemas.openxmlformats.org/officeDocument/2006/relationships/slideLayout" Target="../slideLayouts/slideLayout18.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0.xml"/><Relationship Id="rId1" Type="http://schemas.openxmlformats.org/officeDocument/2006/relationships/tags" Target="../tags/tag31.xml"/><Relationship Id="rId5" Type="http://schemas.openxmlformats.org/officeDocument/2006/relationships/image" Target="../media/image104.png"/><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0.xml"/><Relationship Id="rId1" Type="http://schemas.openxmlformats.org/officeDocument/2006/relationships/tags" Target="../tags/tag32.xml"/><Relationship Id="rId6" Type="http://schemas.openxmlformats.org/officeDocument/2006/relationships/image" Target="../media/image77.svg"/><Relationship Id="rId5" Type="http://schemas.openxmlformats.org/officeDocument/2006/relationships/image" Target="../media/image15.png"/><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notesSlide" Target="../notesSlides/notesSlide46.xml"/><Relationship Id="rId7" Type="http://schemas.openxmlformats.org/officeDocument/2006/relationships/hyperlink" Target="https://pixabay.com/en/man-user-profile-person-icon-42934/" TargetMode="External"/><Relationship Id="rId2" Type="http://schemas.openxmlformats.org/officeDocument/2006/relationships/slideLayout" Target="../slideLayouts/slideLayout41.xml"/><Relationship Id="rId1" Type="http://schemas.openxmlformats.org/officeDocument/2006/relationships/tags" Target="../tags/tag33.xml"/><Relationship Id="rId6" Type="http://schemas.openxmlformats.org/officeDocument/2006/relationships/image" Target="../media/image107.png"/><Relationship Id="rId5" Type="http://schemas.openxmlformats.org/officeDocument/2006/relationships/hyperlink" Target="http://www.chaidir.web.id/2013/04/trik-menebak-tanggal-lahir.html" TargetMode="External"/><Relationship Id="rId4" Type="http://schemas.openxmlformats.org/officeDocument/2006/relationships/image" Target="../media/image106.jpeg"/><Relationship Id="rId9" Type="http://schemas.openxmlformats.org/officeDocument/2006/relationships/hyperlink" Target="http://www.embarcados.com.br/metodologias-ageis-o-daily-meeting/"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10.png"/><Relationship Id="rId2" Type="http://schemas.openxmlformats.org/officeDocument/2006/relationships/slideLayout" Target="../slideLayouts/slideLayout40.xml"/><Relationship Id="rId1" Type="http://schemas.openxmlformats.org/officeDocument/2006/relationships/tags" Target="../tags/tag34.xml"/><Relationship Id="rId6" Type="http://schemas.openxmlformats.org/officeDocument/2006/relationships/image" Target="../media/image109.png"/><Relationship Id="rId5" Type="http://schemas.openxmlformats.org/officeDocument/2006/relationships/image" Target="../media/image77.sv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0.xml"/><Relationship Id="rId1" Type="http://schemas.openxmlformats.org/officeDocument/2006/relationships/tags" Target="../tags/tag35.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0.xml"/><Relationship Id="rId1" Type="http://schemas.openxmlformats.org/officeDocument/2006/relationships/tags" Target="../tags/tag36.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50.xml"/><Relationship Id="rId7" Type="http://schemas.openxmlformats.org/officeDocument/2006/relationships/image" Target="../media/image114.png"/><Relationship Id="rId2" Type="http://schemas.openxmlformats.org/officeDocument/2006/relationships/slideLayout" Target="../slideLayouts/slideLayout38.xml"/><Relationship Id="rId1" Type="http://schemas.openxmlformats.org/officeDocument/2006/relationships/tags" Target="../tags/tag3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52.xml"/><Relationship Id="rId1" Type="http://schemas.openxmlformats.org/officeDocument/2006/relationships/slideLayout" Target="../slideLayouts/slideLayout37.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The reporting system</a:t>
            </a:r>
          </a:p>
        </p:txBody>
      </p:sp>
      <p:sp>
        <p:nvSpPr>
          <p:cNvPr id="2" name="Subtitle 1">
            <a:extLst>
              <a:ext uri="{FF2B5EF4-FFF2-40B4-BE49-F238E27FC236}">
                <a16:creationId xmlns:a16="http://schemas.microsoft.com/office/drawing/2014/main" id="{5EA58DB5-ED0A-74C4-B522-0E5DCF9E10C4}"/>
              </a:ext>
            </a:extLst>
          </p:cNvPr>
          <p:cNvSpPr>
            <a:spLocks noGrp="1"/>
          </p:cNvSpPr>
          <p:nvPr>
            <p:ph type="subTitle" idx="1"/>
          </p:nvPr>
        </p:nvSpPr>
        <p:spPr/>
        <p:txBody>
          <a:bodyPr/>
          <a:lstStyle/>
          <a:p>
            <a:r>
              <a:rPr lang="en-US" dirty="0">
                <a:solidFill>
                  <a:schemeClr val="accent1"/>
                </a:solidFill>
              </a:rPr>
              <a:t>—The Basics</a:t>
            </a:r>
          </a:p>
        </p:txBody>
      </p:sp>
      <p:sp>
        <p:nvSpPr>
          <p:cNvPr id="8" name="Subtitle 2">
            <a:extLst>
              <a:ext uri="{FF2B5EF4-FFF2-40B4-BE49-F238E27FC236}">
                <a16:creationId xmlns:a16="http://schemas.microsoft.com/office/drawing/2014/main" id="{7062A704-3F2E-442A-A1A7-5D668A550410}"/>
              </a:ext>
            </a:extLst>
          </p:cNvPr>
          <p:cNvSpPr txBox="1">
            <a:spLocks/>
          </p:cNvSpPr>
          <p:nvPr/>
        </p:nvSpPr>
        <p:spPr>
          <a:xfrm>
            <a:off x="4483923" y="3013753"/>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For Summative &amp; Interim Assessments</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Tree>
    <p:custDataLst>
      <p:tags r:id="rId1"/>
    </p:custDataLst>
    <p:extLst>
      <p:ext uri="{BB962C8B-B14F-4D97-AF65-F5344CB8AC3E}">
        <p14:creationId xmlns:p14="http://schemas.microsoft.com/office/powerpoint/2010/main" val="32071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5259D-BF24-45EF-9B22-928F34895785}"/>
              </a:ext>
            </a:extLst>
          </p:cNvPr>
          <p:cNvSpPr>
            <a:spLocks noGrp="1"/>
          </p:cNvSpPr>
          <p:nvPr>
            <p:ph type="title"/>
          </p:nvPr>
        </p:nvSpPr>
        <p:spPr>
          <a:xfrm>
            <a:off x="426230" y="55765"/>
            <a:ext cx="11615206" cy="518012"/>
          </a:xfrm>
        </p:spPr>
        <p:txBody>
          <a:bodyPr>
            <a:normAutofit fontScale="90000"/>
          </a:bodyPr>
          <a:lstStyle/>
          <a:p>
            <a:r>
              <a:rPr lang="en-US" dirty="0">
                <a:latin typeface="+mn-lt"/>
              </a:rPr>
              <a:t>Performance on Tests Report for a Teacher—Aggregate Comparison Rows</a:t>
            </a:r>
          </a:p>
        </p:txBody>
      </p:sp>
      <p:grpSp>
        <p:nvGrpSpPr>
          <p:cNvPr id="14" name="Group 13" descr="A screenshot of the Performance on Tests report with a focus on the comparison rows.">
            <a:extLst>
              <a:ext uri="{FF2B5EF4-FFF2-40B4-BE49-F238E27FC236}">
                <a16:creationId xmlns:a16="http://schemas.microsoft.com/office/drawing/2014/main" id="{921DD41F-26D0-E1F4-2C2E-D33431F91703}"/>
              </a:ext>
            </a:extLst>
          </p:cNvPr>
          <p:cNvGrpSpPr/>
          <p:nvPr/>
        </p:nvGrpSpPr>
        <p:grpSpPr>
          <a:xfrm>
            <a:off x="914401" y="924792"/>
            <a:ext cx="10619508" cy="5143500"/>
            <a:chOff x="1126029" y="1122704"/>
            <a:chExt cx="9985911" cy="4612591"/>
          </a:xfrm>
        </p:grpSpPr>
        <p:pic>
          <p:nvPicPr>
            <p:cNvPr id="13" name="Picture 12">
              <a:extLst>
                <a:ext uri="{FF2B5EF4-FFF2-40B4-BE49-F238E27FC236}">
                  <a16:creationId xmlns:a16="http://schemas.microsoft.com/office/drawing/2014/main" id="{5210ADC6-D606-5879-C76D-4FF85758E0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6029" y="1122704"/>
              <a:ext cx="9985911" cy="461259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Graphic 10" descr="Cursor with solid fill">
              <a:extLst>
                <a:ext uri="{FF2B5EF4-FFF2-40B4-BE49-F238E27FC236}">
                  <a16:creationId xmlns:a16="http://schemas.microsoft.com/office/drawing/2014/main" id="{8260B717-1D02-4D6A-8547-962171EB5D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8917" y="2398591"/>
              <a:ext cx="701614" cy="714397"/>
            </a:xfrm>
            <a:prstGeom prst="rect">
              <a:avLst/>
            </a:prstGeom>
          </p:spPr>
        </p:pic>
      </p:grpSp>
      <p:sp>
        <p:nvSpPr>
          <p:cNvPr id="3" name="Slide Number Placeholder 2">
            <a:extLst>
              <a:ext uri="{FF2B5EF4-FFF2-40B4-BE49-F238E27FC236}">
                <a16:creationId xmlns:a16="http://schemas.microsoft.com/office/drawing/2014/main" id="{12722137-49AC-44A2-85F6-4847D7D32B7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563C16A9-A293-0A9E-AEBF-461CF65C41C1}"/>
              </a:ext>
            </a:extLst>
          </p:cNvPr>
          <p:cNvPicPr>
            <a:picLocks noChangeAspect="1"/>
          </p:cNvPicPr>
          <p:nvPr/>
        </p:nvPicPr>
        <p:blipFill>
          <a:blip r:embed="rId7"/>
          <a:stretch>
            <a:fillRect/>
          </a:stretch>
        </p:blipFill>
        <p:spPr>
          <a:xfrm>
            <a:off x="4904960" y="4535641"/>
            <a:ext cx="721145" cy="240382"/>
          </a:xfrm>
          <a:prstGeom prst="rect">
            <a:avLst/>
          </a:prstGeom>
        </p:spPr>
      </p:pic>
      <p:pic>
        <p:nvPicPr>
          <p:cNvPr id="15" name="Picture 14">
            <a:extLst>
              <a:ext uri="{FF2B5EF4-FFF2-40B4-BE49-F238E27FC236}">
                <a16:creationId xmlns:a16="http://schemas.microsoft.com/office/drawing/2014/main" id="{5C17530B-0C12-31BD-F6CC-56875ACBD0AE}"/>
              </a:ext>
            </a:extLst>
          </p:cNvPr>
          <p:cNvPicPr>
            <a:picLocks noChangeAspect="1"/>
          </p:cNvPicPr>
          <p:nvPr/>
        </p:nvPicPr>
        <p:blipFill>
          <a:blip r:embed="rId7"/>
          <a:stretch>
            <a:fillRect/>
          </a:stretch>
        </p:blipFill>
        <p:spPr>
          <a:xfrm>
            <a:off x="4904959" y="4059585"/>
            <a:ext cx="721145" cy="240382"/>
          </a:xfrm>
          <a:prstGeom prst="rect">
            <a:avLst/>
          </a:prstGeom>
        </p:spPr>
      </p:pic>
      <p:sp>
        <p:nvSpPr>
          <p:cNvPr id="16" name="Flowchart: Connector 15">
            <a:extLst>
              <a:ext uri="{FF2B5EF4-FFF2-40B4-BE49-F238E27FC236}">
                <a16:creationId xmlns:a16="http://schemas.microsoft.com/office/drawing/2014/main" id="{E377CE83-A4AF-2B54-343E-1B07363F30F5}"/>
              </a:ext>
            </a:extLst>
          </p:cNvPr>
          <p:cNvSpPr/>
          <p:nvPr/>
        </p:nvSpPr>
        <p:spPr>
          <a:xfrm>
            <a:off x="4679533" y="2276374"/>
            <a:ext cx="349667" cy="341451"/>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7" name="Arrow: Right 16">
            <a:extLst>
              <a:ext uri="{FF2B5EF4-FFF2-40B4-BE49-F238E27FC236}">
                <a16:creationId xmlns:a16="http://schemas.microsoft.com/office/drawing/2014/main" id="{8AEF96FC-C33D-E572-10BF-BA03A792664E}"/>
              </a:ext>
            </a:extLst>
          </p:cNvPr>
          <p:cNvSpPr/>
          <p:nvPr/>
        </p:nvSpPr>
        <p:spPr>
          <a:xfrm rot="10800000">
            <a:off x="4015432" y="834614"/>
            <a:ext cx="584060" cy="3667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 name="Flowchart: Connector 3">
            <a:extLst>
              <a:ext uri="{FF2B5EF4-FFF2-40B4-BE49-F238E27FC236}">
                <a16:creationId xmlns:a16="http://schemas.microsoft.com/office/drawing/2014/main" id="{1CAC779F-F9A4-D19D-46DA-3225F1E9D204}"/>
              </a:ext>
            </a:extLst>
          </p:cNvPr>
          <p:cNvSpPr/>
          <p:nvPr/>
        </p:nvSpPr>
        <p:spPr>
          <a:xfrm>
            <a:off x="2622134" y="2276374"/>
            <a:ext cx="349667" cy="341451"/>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43090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Autofit/>
          </a:bodyPr>
          <a:lstStyle/>
          <a:p>
            <a:r>
              <a:rPr lang="en-US" sz="3600" dirty="0">
                <a:latin typeface="+mn-lt"/>
              </a:rPr>
              <a:t>Performance on Tests Report for a School-Level User</a:t>
            </a:r>
          </a:p>
        </p:txBody>
      </p:sp>
      <p:grpSp>
        <p:nvGrpSpPr>
          <p:cNvPr id="9" name="Group 8" descr="A screenshot of the Performance on Tests report with a focus on the Rosters filter.">
            <a:extLst>
              <a:ext uri="{FF2B5EF4-FFF2-40B4-BE49-F238E27FC236}">
                <a16:creationId xmlns:a16="http://schemas.microsoft.com/office/drawing/2014/main" id="{16776B59-9E57-47EA-7332-C0D67D4E967B}"/>
              </a:ext>
            </a:extLst>
          </p:cNvPr>
          <p:cNvGrpSpPr/>
          <p:nvPr/>
        </p:nvGrpSpPr>
        <p:grpSpPr>
          <a:xfrm>
            <a:off x="1148745" y="1142972"/>
            <a:ext cx="9894510" cy="4572056"/>
            <a:chOff x="1129090" y="1016591"/>
            <a:chExt cx="9894510" cy="4572056"/>
          </a:xfrm>
        </p:grpSpPr>
        <p:pic>
          <p:nvPicPr>
            <p:cNvPr id="8" name="Picture 7">
              <a:extLst>
                <a:ext uri="{FF2B5EF4-FFF2-40B4-BE49-F238E27FC236}">
                  <a16:creationId xmlns:a16="http://schemas.microsoft.com/office/drawing/2014/main" id="{397D469F-07FD-61F1-E127-3AE2830465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9090" y="1016591"/>
              <a:ext cx="9894510" cy="45720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7864C4B-F256-4466-BFBE-E2941E27DE95}"/>
                </a:ext>
              </a:extLst>
            </p:cNvPr>
            <p:cNvSpPr/>
            <p:nvPr/>
          </p:nvSpPr>
          <p:spPr>
            <a:xfrm>
              <a:off x="1129090" y="3154093"/>
              <a:ext cx="1733233" cy="10938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2" name="Arrow: Right 1">
            <a:extLst>
              <a:ext uri="{FF2B5EF4-FFF2-40B4-BE49-F238E27FC236}">
                <a16:creationId xmlns:a16="http://schemas.microsoft.com/office/drawing/2014/main" id="{7C0DC2A3-A3DF-AE08-0028-87AB4A192465}"/>
              </a:ext>
            </a:extLst>
          </p:cNvPr>
          <p:cNvSpPr/>
          <p:nvPr/>
        </p:nvSpPr>
        <p:spPr>
          <a:xfrm rot="10800000">
            <a:off x="4426360" y="1142972"/>
            <a:ext cx="584060" cy="3667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22984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Autofit/>
          </a:bodyPr>
          <a:lstStyle/>
          <a:p>
            <a:r>
              <a:rPr lang="en-US" sz="3600" dirty="0">
                <a:latin typeface="+mn-lt"/>
              </a:rPr>
              <a:t>Performance on Tests Report for a District User</a:t>
            </a:r>
          </a:p>
        </p:txBody>
      </p:sp>
      <p:grpSp>
        <p:nvGrpSpPr>
          <p:cNvPr id="30" name="Group 29">
            <a:extLst>
              <a:ext uri="{FF2B5EF4-FFF2-40B4-BE49-F238E27FC236}">
                <a16:creationId xmlns:a16="http://schemas.microsoft.com/office/drawing/2014/main" id="{9882429C-F8A6-4D24-659A-8BC070CB19E8}"/>
              </a:ext>
            </a:extLst>
          </p:cNvPr>
          <p:cNvGrpSpPr/>
          <p:nvPr/>
        </p:nvGrpSpPr>
        <p:grpSpPr>
          <a:xfrm>
            <a:off x="755710" y="987948"/>
            <a:ext cx="10598090" cy="4810077"/>
            <a:chOff x="755710" y="987948"/>
            <a:chExt cx="10598090" cy="4810077"/>
          </a:xfrm>
        </p:grpSpPr>
        <p:pic>
          <p:nvPicPr>
            <p:cNvPr id="6" name="Picture 5">
              <a:extLst>
                <a:ext uri="{FF2B5EF4-FFF2-40B4-BE49-F238E27FC236}">
                  <a16:creationId xmlns:a16="http://schemas.microsoft.com/office/drawing/2014/main" id="{C31C26F7-0A5D-2994-8EBE-1890E0C215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5710" y="987948"/>
              <a:ext cx="10598090" cy="48100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F9B821B1-2359-6DD4-E7B1-0F8701042FEE}"/>
                </a:ext>
              </a:extLst>
            </p:cNvPr>
            <p:cNvSpPr/>
            <p:nvPr/>
          </p:nvSpPr>
          <p:spPr>
            <a:xfrm>
              <a:off x="755710" y="3461941"/>
              <a:ext cx="1813870" cy="8322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2" name="Arrow: Right 1">
            <a:extLst>
              <a:ext uri="{FF2B5EF4-FFF2-40B4-BE49-F238E27FC236}">
                <a16:creationId xmlns:a16="http://schemas.microsoft.com/office/drawing/2014/main" id="{8D0CCDBA-808F-4175-5E0F-426C76E5836E}"/>
              </a:ext>
            </a:extLst>
          </p:cNvPr>
          <p:cNvSpPr/>
          <p:nvPr/>
        </p:nvSpPr>
        <p:spPr>
          <a:xfrm rot="10800000">
            <a:off x="3639281" y="987948"/>
            <a:ext cx="584060" cy="3667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67801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Autofit/>
          </a:bodyPr>
          <a:lstStyle/>
          <a:p>
            <a:r>
              <a:rPr lang="en-US" sz="3600" dirty="0">
                <a:latin typeface="+mn-lt"/>
              </a:rPr>
              <a:t>To Review</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7" name="Group 6" descr="Three screenshots showing the progression from dashboard generator to dashboard to Performance on Tests report.">
            <a:extLst>
              <a:ext uri="{FF2B5EF4-FFF2-40B4-BE49-F238E27FC236}">
                <a16:creationId xmlns:a16="http://schemas.microsoft.com/office/drawing/2014/main" id="{11885EF9-CE64-DBE2-16CD-7A6E69CC81E1}"/>
              </a:ext>
            </a:extLst>
          </p:cNvPr>
          <p:cNvGrpSpPr/>
          <p:nvPr/>
        </p:nvGrpSpPr>
        <p:grpSpPr>
          <a:xfrm>
            <a:off x="403476" y="954952"/>
            <a:ext cx="11469885" cy="4910596"/>
            <a:chOff x="403476" y="954952"/>
            <a:chExt cx="11469885" cy="4910596"/>
          </a:xfrm>
        </p:grpSpPr>
        <p:grpSp>
          <p:nvGrpSpPr>
            <p:cNvPr id="20" name="Group 19">
              <a:extLst>
                <a:ext uri="{FF2B5EF4-FFF2-40B4-BE49-F238E27FC236}">
                  <a16:creationId xmlns:a16="http://schemas.microsoft.com/office/drawing/2014/main" id="{401C4E16-A1E4-D512-4314-BAA1E0DC445D}"/>
                </a:ext>
              </a:extLst>
            </p:cNvPr>
            <p:cNvGrpSpPr/>
            <p:nvPr/>
          </p:nvGrpSpPr>
          <p:grpSpPr>
            <a:xfrm>
              <a:off x="403476" y="954952"/>
              <a:ext cx="11469885" cy="4910596"/>
              <a:chOff x="403476" y="954952"/>
              <a:chExt cx="11469885" cy="4910596"/>
            </a:xfrm>
          </p:grpSpPr>
          <p:pic>
            <p:nvPicPr>
              <p:cNvPr id="15" name="Picture 14">
                <a:extLst>
                  <a:ext uri="{FF2B5EF4-FFF2-40B4-BE49-F238E27FC236}">
                    <a16:creationId xmlns:a16="http://schemas.microsoft.com/office/drawing/2014/main" id="{12F30CA9-9EED-EB45-B9CD-CC7C0254A40A}"/>
                  </a:ext>
                </a:extLst>
              </p:cNvPr>
              <p:cNvPicPr>
                <a:picLocks noChangeAspect="1"/>
              </p:cNvPicPr>
              <p:nvPr/>
            </p:nvPicPr>
            <p:blipFill>
              <a:blip r:embed="rId4"/>
              <a:stretch>
                <a:fillRect/>
              </a:stretch>
            </p:blipFill>
            <p:spPr>
              <a:xfrm>
                <a:off x="6044168" y="962716"/>
                <a:ext cx="5829193" cy="23506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BC81C6D7-5F2D-86CE-234F-8FDDE99A9365}"/>
                  </a:ext>
                </a:extLst>
              </p:cNvPr>
              <p:cNvPicPr>
                <a:picLocks noChangeAspect="1"/>
              </p:cNvPicPr>
              <p:nvPr/>
            </p:nvPicPr>
            <p:blipFill>
              <a:blip r:embed="rId5"/>
              <a:stretch>
                <a:fillRect/>
              </a:stretch>
            </p:blipFill>
            <p:spPr>
              <a:xfrm>
                <a:off x="403476" y="954952"/>
                <a:ext cx="5396552" cy="23661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Flowchart: Connector 5">
                <a:extLst>
                  <a:ext uri="{FF2B5EF4-FFF2-40B4-BE49-F238E27FC236}">
                    <a16:creationId xmlns:a16="http://schemas.microsoft.com/office/drawing/2014/main" id="{6D0D31D5-7A4B-44F2-A5F8-C72ACE6568A3}"/>
                  </a:ext>
                </a:extLst>
              </p:cNvPr>
              <p:cNvSpPr/>
              <p:nvPr/>
            </p:nvSpPr>
            <p:spPr>
              <a:xfrm>
                <a:off x="2989906" y="970481"/>
                <a:ext cx="467832"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8" name="Flowchart: Connector 7">
                <a:extLst>
                  <a:ext uri="{FF2B5EF4-FFF2-40B4-BE49-F238E27FC236}">
                    <a16:creationId xmlns:a16="http://schemas.microsoft.com/office/drawing/2014/main" id="{D88AE89D-68D0-40D6-8DEF-34E0CF95B087}"/>
                  </a:ext>
                </a:extLst>
              </p:cNvPr>
              <p:cNvSpPr/>
              <p:nvPr/>
            </p:nvSpPr>
            <p:spPr>
              <a:xfrm>
                <a:off x="8968178" y="970481"/>
                <a:ext cx="467832"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pic>
            <p:nvPicPr>
              <p:cNvPr id="16" name="Picture 15">
                <a:extLst>
                  <a:ext uri="{FF2B5EF4-FFF2-40B4-BE49-F238E27FC236}">
                    <a16:creationId xmlns:a16="http://schemas.microsoft.com/office/drawing/2014/main" id="{9D622C94-85B5-9CB2-E49C-1F76FFC0A530}"/>
                  </a:ext>
                </a:extLst>
              </p:cNvPr>
              <p:cNvPicPr>
                <a:picLocks noChangeAspect="1"/>
              </p:cNvPicPr>
              <p:nvPr/>
            </p:nvPicPr>
            <p:blipFill>
              <a:blip r:embed="rId6"/>
              <a:stretch>
                <a:fillRect/>
              </a:stretch>
            </p:blipFill>
            <p:spPr>
              <a:xfrm>
                <a:off x="2720921" y="3113775"/>
                <a:ext cx="6715089" cy="27517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Flowchart: Connector 18">
                <a:extLst>
                  <a:ext uri="{FF2B5EF4-FFF2-40B4-BE49-F238E27FC236}">
                    <a16:creationId xmlns:a16="http://schemas.microsoft.com/office/drawing/2014/main" id="{0CAED61E-CEC0-B249-D960-7CD47685E67C}"/>
                  </a:ext>
                </a:extLst>
              </p:cNvPr>
              <p:cNvSpPr/>
              <p:nvPr/>
            </p:nvSpPr>
            <p:spPr>
              <a:xfrm>
                <a:off x="5924142" y="3113775"/>
                <a:ext cx="467832"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grpSp>
        <p:pic>
          <p:nvPicPr>
            <p:cNvPr id="4" name="Picture 3">
              <a:extLst>
                <a:ext uri="{FF2B5EF4-FFF2-40B4-BE49-F238E27FC236}">
                  <a16:creationId xmlns:a16="http://schemas.microsoft.com/office/drawing/2014/main" id="{F392D4DC-7A7F-940D-9BB5-7DF964167820}"/>
                </a:ext>
              </a:extLst>
            </p:cNvPr>
            <p:cNvPicPr>
              <a:picLocks noChangeAspect="1"/>
            </p:cNvPicPr>
            <p:nvPr/>
          </p:nvPicPr>
          <p:blipFill>
            <a:blip r:embed="rId7"/>
            <a:stretch>
              <a:fillRect/>
            </a:stretch>
          </p:blipFill>
          <p:spPr>
            <a:xfrm>
              <a:off x="5036825" y="5077518"/>
              <a:ext cx="454986" cy="89716"/>
            </a:xfrm>
            <a:prstGeom prst="rect">
              <a:avLst/>
            </a:prstGeom>
          </p:spPr>
        </p:pic>
      </p:grpSp>
      <p:sp>
        <p:nvSpPr>
          <p:cNvPr id="2" name="Rectangle 1">
            <a:extLst>
              <a:ext uri="{FF2B5EF4-FFF2-40B4-BE49-F238E27FC236}">
                <a16:creationId xmlns:a16="http://schemas.microsoft.com/office/drawing/2014/main" id="{B821B0F8-8CF9-F18F-72D8-2CEAC15D6967}"/>
              </a:ext>
            </a:extLst>
          </p:cNvPr>
          <p:cNvSpPr/>
          <p:nvPr/>
        </p:nvSpPr>
        <p:spPr>
          <a:xfrm>
            <a:off x="3865944" y="4455243"/>
            <a:ext cx="5396552" cy="243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33004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District Performance on Tests Report: Summative </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944D7CF4-AE69-4D57-BF53-3F06D76A5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482" y="1147590"/>
            <a:ext cx="11190753" cy="4513622"/>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C6C89C8-31DA-404D-A3E3-ECF8FD31DD74}"/>
              </a:ext>
            </a:extLst>
          </p:cNvPr>
          <p:cNvSpPr/>
          <p:nvPr/>
        </p:nvSpPr>
        <p:spPr>
          <a:xfrm>
            <a:off x="1330035" y="3429001"/>
            <a:ext cx="1714501" cy="21366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4" name="Graphic 13" descr="Cursor with solid fill">
            <a:extLst>
              <a:ext uri="{FF2B5EF4-FFF2-40B4-BE49-F238E27FC236}">
                <a16:creationId xmlns:a16="http://schemas.microsoft.com/office/drawing/2014/main" id="{7344788D-5976-4F31-BED8-6B22ABA9B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8474" y="4946815"/>
            <a:ext cx="701615" cy="714397"/>
          </a:xfrm>
          <a:prstGeom prst="rect">
            <a:avLst/>
          </a:prstGeom>
        </p:spPr>
      </p:pic>
      <p:sp>
        <p:nvSpPr>
          <p:cNvPr id="2" name="Rectangle 1">
            <a:extLst>
              <a:ext uri="{FF2B5EF4-FFF2-40B4-BE49-F238E27FC236}">
                <a16:creationId xmlns:a16="http://schemas.microsoft.com/office/drawing/2014/main" id="{857B91A7-FEC1-DB35-8746-F653C9C725B7}"/>
              </a:ext>
            </a:extLst>
          </p:cNvPr>
          <p:cNvSpPr/>
          <p:nvPr/>
        </p:nvSpPr>
        <p:spPr>
          <a:xfrm>
            <a:off x="7613073" y="1963882"/>
            <a:ext cx="948840" cy="3522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5" name="Picture 14">
            <a:extLst>
              <a:ext uri="{FF2B5EF4-FFF2-40B4-BE49-F238E27FC236}">
                <a16:creationId xmlns:a16="http://schemas.microsoft.com/office/drawing/2014/main" id="{6E123CAA-2878-807D-A575-C73E7101CA9C}"/>
              </a:ext>
            </a:extLst>
          </p:cNvPr>
          <p:cNvPicPr>
            <a:picLocks noChangeAspect="1"/>
          </p:cNvPicPr>
          <p:nvPr/>
        </p:nvPicPr>
        <p:blipFill>
          <a:blip r:embed="rId6"/>
          <a:stretch>
            <a:fillRect/>
          </a:stretch>
        </p:blipFill>
        <p:spPr>
          <a:xfrm>
            <a:off x="3574873" y="4048964"/>
            <a:ext cx="171429" cy="228571"/>
          </a:xfrm>
          <a:prstGeom prst="rect">
            <a:avLst/>
          </a:prstGeom>
        </p:spPr>
      </p:pic>
      <p:pic>
        <p:nvPicPr>
          <p:cNvPr id="17" name="Picture 16">
            <a:extLst>
              <a:ext uri="{FF2B5EF4-FFF2-40B4-BE49-F238E27FC236}">
                <a16:creationId xmlns:a16="http://schemas.microsoft.com/office/drawing/2014/main" id="{A7C99491-A864-5073-5AC6-C2FEDE85E41E}"/>
              </a:ext>
            </a:extLst>
          </p:cNvPr>
          <p:cNvPicPr>
            <a:picLocks noChangeAspect="1"/>
          </p:cNvPicPr>
          <p:nvPr/>
        </p:nvPicPr>
        <p:blipFill>
          <a:blip r:embed="rId7"/>
          <a:stretch>
            <a:fillRect/>
          </a:stretch>
        </p:blipFill>
        <p:spPr>
          <a:xfrm>
            <a:off x="3715803" y="4115630"/>
            <a:ext cx="95238" cy="161905"/>
          </a:xfrm>
          <a:prstGeom prst="rect">
            <a:avLst/>
          </a:prstGeom>
        </p:spPr>
      </p:pic>
    </p:spTree>
    <p:extLst>
      <p:ext uri="{BB962C8B-B14F-4D97-AF65-F5344CB8AC3E}">
        <p14:creationId xmlns:p14="http://schemas.microsoft.com/office/powerpoint/2010/main" val="123341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District Performance on Tests Report: ICA </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944D7CF4-AE69-4D57-BF53-3F06D76A5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852" y="1337603"/>
            <a:ext cx="11448659" cy="421114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C6C89C8-31DA-404D-A3E3-ECF8FD31DD74}"/>
              </a:ext>
            </a:extLst>
          </p:cNvPr>
          <p:cNvSpPr/>
          <p:nvPr/>
        </p:nvSpPr>
        <p:spPr>
          <a:xfrm>
            <a:off x="761017" y="3543299"/>
            <a:ext cx="1714501" cy="1496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4" name="Graphic 13" descr="Cursor with solid fill">
            <a:extLst>
              <a:ext uri="{FF2B5EF4-FFF2-40B4-BE49-F238E27FC236}">
                <a16:creationId xmlns:a16="http://schemas.microsoft.com/office/drawing/2014/main" id="{7344788D-5976-4F31-BED8-6B22ABA9B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8267" y="4936969"/>
            <a:ext cx="701615" cy="714397"/>
          </a:xfrm>
          <a:prstGeom prst="rect">
            <a:avLst/>
          </a:prstGeom>
        </p:spPr>
      </p:pic>
      <p:sp>
        <p:nvSpPr>
          <p:cNvPr id="2" name="Rectangle 1">
            <a:extLst>
              <a:ext uri="{FF2B5EF4-FFF2-40B4-BE49-F238E27FC236}">
                <a16:creationId xmlns:a16="http://schemas.microsoft.com/office/drawing/2014/main" id="{857B91A7-FEC1-DB35-8746-F653C9C725B7}"/>
              </a:ext>
            </a:extLst>
          </p:cNvPr>
          <p:cNvSpPr/>
          <p:nvPr/>
        </p:nvSpPr>
        <p:spPr>
          <a:xfrm>
            <a:off x="6961909" y="2119745"/>
            <a:ext cx="1496291" cy="2919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646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Autofit/>
          </a:bodyPr>
          <a:lstStyle/>
          <a:p>
            <a:r>
              <a:rPr lang="en-US" sz="3600" dirty="0">
                <a:latin typeface="+mn-lt"/>
              </a:rPr>
              <a:t>School Performance on Test Report—Roster Tab</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4" name="Picture 23">
            <a:extLst>
              <a:ext uri="{FF2B5EF4-FFF2-40B4-BE49-F238E27FC236}">
                <a16:creationId xmlns:a16="http://schemas.microsoft.com/office/drawing/2014/main" id="{A42FEEC8-8E64-6C51-D1F0-097FD4C524C7}"/>
              </a:ext>
            </a:extLst>
          </p:cNvPr>
          <p:cNvPicPr>
            <a:picLocks noChangeAspect="1"/>
          </p:cNvPicPr>
          <p:nvPr/>
        </p:nvPicPr>
        <p:blipFill>
          <a:blip r:embed="rId4"/>
          <a:stretch>
            <a:fillRect/>
          </a:stretch>
        </p:blipFill>
        <p:spPr>
          <a:xfrm>
            <a:off x="301082" y="938230"/>
            <a:ext cx="11494677" cy="4981540"/>
          </a:xfrm>
          <a:prstGeom prst="rect">
            <a:avLst/>
          </a:prstGeom>
          <a:ln>
            <a:solidFill>
              <a:schemeClr val="accent1"/>
            </a:solidFill>
          </a:ln>
        </p:spPr>
      </p:pic>
      <p:sp>
        <p:nvSpPr>
          <p:cNvPr id="25" name="Oval 24">
            <a:extLst>
              <a:ext uri="{FF2B5EF4-FFF2-40B4-BE49-F238E27FC236}">
                <a16:creationId xmlns:a16="http://schemas.microsoft.com/office/drawing/2014/main" id="{9B4627F7-AA0C-1EFA-F27B-697B44B375FE}"/>
              </a:ext>
            </a:extLst>
          </p:cNvPr>
          <p:cNvSpPr/>
          <p:nvPr/>
        </p:nvSpPr>
        <p:spPr>
          <a:xfrm>
            <a:off x="691376" y="1215484"/>
            <a:ext cx="2598234" cy="602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E363EF51-C8F2-B31E-E4F8-B68AB1F71B22}"/>
              </a:ext>
            </a:extLst>
          </p:cNvPr>
          <p:cNvSpPr/>
          <p:nvPr/>
        </p:nvSpPr>
        <p:spPr>
          <a:xfrm>
            <a:off x="4081346" y="2453268"/>
            <a:ext cx="669074" cy="34457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49637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School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23CB4C46-0379-A901-81A8-80CB9007DE94}"/>
              </a:ext>
            </a:extLst>
          </p:cNvPr>
          <p:cNvPicPr>
            <a:picLocks noChangeAspect="1"/>
          </p:cNvPicPr>
          <p:nvPr/>
        </p:nvPicPr>
        <p:blipFill>
          <a:blip r:embed="rId4"/>
          <a:stretch>
            <a:fillRect/>
          </a:stretch>
        </p:blipFill>
        <p:spPr>
          <a:xfrm>
            <a:off x="524107" y="797958"/>
            <a:ext cx="10845422" cy="5262083"/>
          </a:xfrm>
          <a:prstGeom prst="rect">
            <a:avLst/>
          </a:prstGeom>
          <a:ln>
            <a:solidFill>
              <a:schemeClr val="accent1"/>
            </a:solidFill>
          </a:ln>
        </p:spPr>
      </p:pic>
      <p:sp>
        <p:nvSpPr>
          <p:cNvPr id="10" name="Oval 9">
            <a:extLst>
              <a:ext uri="{FF2B5EF4-FFF2-40B4-BE49-F238E27FC236}">
                <a16:creationId xmlns:a16="http://schemas.microsoft.com/office/drawing/2014/main" id="{CE8A929C-D94E-AD51-207B-C8CB8154128D}"/>
              </a:ext>
            </a:extLst>
          </p:cNvPr>
          <p:cNvSpPr/>
          <p:nvPr/>
        </p:nvSpPr>
        <p:spPr>
          <a:xfrm>
            <a:off x="1996068" y="1048215"/>
            <a:ext cx="1516566" cy="5180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79756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6" name="Picture 15">
            <a:extLst>
              <a:ext uri="{FF2B5EF4-FFF2-40B4-BE49-F238E27FC236}">
                <a16:creationId xmlns:a16="http://schemas.microsoft.com/office/drawing/2014/main" id="{A75AB0EA-1F00-57BF-C965-C8DB81CF9672}"/>
              </a:ext>
            </a:extLst>
          </p:cNvPr>
          <p:cNvPicPr>
            <a:picLocks noChangeAspect="1"/>
          </p:cNvPicPr>
          <p:nvPr/>
        </p:nvPicPr>
        <p:blipFill>
          <a:blip r:embed="rId4"/>
          <a:stretch>
            <a:fillRect/>
          </a:stretch>
        </p:blipFill>
        <p:spPr>
          <a:xfrm>
            <a:off x="426230" y="1582308"/>
            <a:ext cx="11369529" cy="3693383"/>
          </a:xfrm>
          <a:prstGeom prst="rect">
            <a:avLst/>
          </a:prstGeom>
          <a:ln>
            <a:solidFill>
              <a:schemeClr val="accent1"/>
            </a:solidFill>
          </a:ln>
        </p:spPr>
      </p:pic>
    </p:spTree>
    <p:custDataLst>
      <p:tags r:id="rId1"/>
    </p:custDataLst>
    <p:extLst>
      <p:ext uri="{BB962C8B-B14F-4D97-AF65-F5344CB8AC3E}">
        <p14:creationId xmlns:p14="http://schemas.microsoft.com/office/powerpoint/2010/main" val="22536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The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91D2E5E7-6D3C-AA31-1BDE-CF0FE6FB41E0}"/>
              </a:ext>
            </a:extLst>
          </p:cNvPr>
          <p:cNvPicPr>
            <a:picLocks noChangeAspect="1"/>
          </p:cNvPicPr>
          <p:nvPr/>
        </p:nvPicPr>
        <p:blipFill>
          <a:blip r:embed="rId4"/>
          <a:stretch>
            <a:fillRect/>
          </a:stretch>
        </p:blipFill>
        <p:spPr>
          <a:xfrm>
            <a:off x="822470" y="960661"/>
            <a:ext cx="10875159" cy="4936677"/>
          </a:xfrm>
          <a:prstGeom prst="rect">
            <a:avLst/>
          </a:prstGeom>
          <a:ln>
            <a:solidFill>
              <a:schemeClr val="accent1"/>
            </a:solidFill>
          </a:ln>
        </p:spPr>
      </p:pic>
      <p:sp>
        <p:nvSpPr>
          <p:cNvPr id="9" name="Oval 8">
            <a:extLst>
              <a:ext uri="{FF2B5EF4-FFF2-40B4-BE49-F238E27FC236}">
                <a16:creationId xmlns:a16="http://schemas.microsoft.com/office/drawing/2014/main" id="{83E9F378-8DF5-E893-53E7-52080D852C27}"/>
              </a:ext>
            </a:extLst>
          </p:cNvPr>
          <p:cNvSpPr/>
          <p:nvPr/>
        </p:nvSpPr>
        <p:spPr>
          <a:xfrm>
            <a:off x="1237785" y="1360449"/>
            <a:ext cx="1226635" cy="4460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46688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Topics in Order of Presentation</a:t>
            </a:r>
          </a:p>
        </p:txBody>
      </p:sp>
      <p:sp>
        <p:nvSpPr>
          <p:cNvPr id="4" name="Rectangle: Rounded Corners 3" descr="The Basics, listed.&#10;">
            <a:extLst>
              <a:ext uri="{FF2B5EF4-FFF2-40B4-BE49-F238E27FC236}">
                <a16:creationId xmlns:a16="http://schemas.microsoft.com/office/drawing/2014/main" id="{CA7D2046-7CD3-49A3-BCC3-528C9EDD3113}"/>
              </a:ext>
            </a:extLst>
          </p:cNvPr>
          <p:cNvSpPr/>
          <p:nvPr/>
        </p:nvSpPr>
        <p:spPr>
          <a:xfrm>
            <a:off x="4936165" y="781840"/>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The Basics</a:t>
            </a:r>
          </a:p>
        </p:txBody>
      </p:sp>
      <p:sp>
        <p:nvSpPr>
          <p:cNvPr id="2" name="Content Placeholder 1" descr="The Basics, listed.&#10;"/>
          <p:cNvSpPr>
            <a:spLocks noGrp="1"/>
          </p:cNvSpPr>
          <p:nvPr>
            <p:ph idx="1"/>
          </p:nvPr>
        </p:nvSpPr>
        <p:spPr>
          <a:xfrm>
            <a:off x="595137" y="1372782"/>
            <a:ext cx="9941245" cy="4503451"/>
          </a:xfrm>
          <a:ln w="12700">
            <a:solidFill>
              <a:schemeClr val="bg1">
                <a:lumMod val="75000"/>
              </a:schemeClr>
            </a:solidFill>
          </a:ln>
        </p:spPr>
        <p:txBody>
          <a:bodyPr>
            <a:normAutofit/>
          </a:bodyPr>
          <a:lstStyle/>
          <a:p>
            <a:pPr marL="803275" lvl="2" indent="-342900">
              <a:buFont typeface="Wingdings" panose="05000000000000000000" pitchFamily="2" charset="2"/>
              <a:buChar char="§"/>
              <a:defRPr/>
            </a:pPr>
            <a:r>
              <a:rPr lang="en-US" sz="1800" dirty="0"/>
              <a:t>Log in to Reporting &amp; Understand User Roles</a:t>
            </a:r>
          </a:p>
          <a:p>
            <a:pPr marL="803275" lvl="2" indent="-342900">
              <a:buFont typeface="Wingdings" panose="05000000000000000000" pitchFamily="2" charset="2"/>
              <a:buChar char="§"/>
              <a:defRPr/>
            </a:pPr>
            <a:r>
              <a:rPr lang="en-US" sz="1800" dirty="0"/>
              <a:t>Dashboard Generator Page &amp; the Dashboard</a:t>
            </a:r>
          </a:p>
          <a:p>
            <a:pPr marL="803275" lvl="2" indent="-342900">
              <a:buFont typeface="Wingdings" panose="05000000000000000000" pitchFamily="2" charset="2"/>
              <a:buChar char="§"/>
              <a:defRPr/>
            </a:pPr>
            <a:r>
              <a:rPr lang="en-US" sz="1800" dirty="0"/>
              <a:t>Performance on Tests Report</a:t>
            </a:r>
          </a:p>
          <a:p>
            <a:pPr marL="803275" lvl="2" indent="-342900">
              <a:buFont typeface="Wingdings" panose="05000000000000000000" pitchFamily="2" charset="2"/>
              <a:buChar char="§"/>
              <a:defRPr/>
            </a:pPr>
            <a:r>
              <a:rPr lang="en-US" sz="1800" dirty="0"/>
              <a:t>District, School, Teacher, and Student Reports</a:t>
            </a:r>
          </a:p>
          <a:p>
            <a:pPr marL="803275" lvl="2" indent="-342900">
              <a:buFont typeface="Wingdings" panose="05000000000000000000" pitchFamily="2" charset="2"/>
              <a:buChar char="§"/>
              <a:defRPr/>
            </a:pPr>
            <a:r>
              <a:rPr lang="en-US" sz="1800" dirty="0"/>
              <a:t>Print and Export Data</a:t>
            </a:r>
          </a:p>
          <a:p>
            <a:pPr marL="803275" lvl="2" indent="-342900">
              <a:buFont typeface="Wingdings" panose="05000000000000000000" pitchFamily="2" charset="2"/>
              <a:buChar char="§"/>
              <a:defRPr/>
            </a:pPr>
            <a:r>
              <a:rPr lang="en-US" sz="1800" dirty="0"/>
              <a:t>Generate Individual Student Reports (ISRs) &amp; Student Data Files</a:t>
            </a:r>
          </a:p>
          <a:p>
            <a:pPr marL="803275" lvl="2" indent="-342900">
              <a:buFont typeface="Wingdings" panose="05000000000000000000" pitchFamily="2" charset="2"/>
              <a:buChar char="§"/>
              <a:defRPr/>
            </a:pPr>
            <a:r>
              <a:rPr lang="en-US" sz="1800" dirty="0"/>
              <a:t>Use the Longitudinal Report and the Demographic Breakdown Report</a:t>
            </a:r>
          </a:p>
          <a:p>
            <a:pPr marL="460375" lvl="2" indent="0">
              <a:buNone/>
              <a:defRPr/>
            </a:pPr>
            <a:endParaRPr lang="en-US" sz="2000" dirty="0"/>
          </a:p>
          <a:p>
            <a:pPr marL="803275" lvl="2" indent="-342900">
              <a:buFont typeface="Wingdings" panose="05000000000000000000" pitchFamily="2" charset="2"/>
              <a:buChar char="§"/>
              <a:defRPr/>
            </a:pPr>
            <a:endParaRPr lang="en-US" sz="2000" dirty="0">
              <a:cs typeface="Franklin Gothic Book" pitchFamily="34" charset="0"/>
            </a:endParaRPr>
          </a:p>
          <a:p>
            <a:pPr marL="803275" lvl="2" indent="-342900">
              <a:buFont typeface="Wingdings" panose="05000000000000000000" pitchFamily="2" charset="2"/>
              <a:buChar char="§"/>
              <a:defRPr/>
            </a:pPr>
            <a:endParaRPr lang="en-US" sz="2000" dirty="0">
              <a:cs typeface="Franklin Gothic Book" pitchFamily="34" charset="0"/>
            </a:endParaRPr>
          </a:p>
        </p:txBody>
      </p:sp>
      <p:sp>
        <p:nvSpPr>
          <p:cNvPr id="5" name="Slide Number Placeholder 4">
            <a:extLst>
              <a:ext uri="{FF2B5EF4-FFF2-40B4-BE49-F238E27FC236}">
                <a16:creationId xmlns:a16="http://schemas.microsoft.com/office/drawing/2014/main" id="{08881592-E21D-469C-9204-4F082FD83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00623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288497" y="82039"/>
            <a:ext cx="11615006" cy="518012"/>
          </a:xfrm>
        </p:spPr>
        <p:txBody>
          <a:bodyPr>
            <a:noAutofit/>
          </a:bodyPr>
          <a:lstStyle/>
          <a:p>
            <a:r>
              <a:rPr lang="en-US" sz="3600" dirty="0">
                <a:latin typeface="+mn-lt"/>
              </a:rPr>
              <a:t>The My Students’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6" name="Oval 5">
            <a:extLst>
              <a:ext uri="{FF2B5EF4-FFF2-40B4-BE49-F238E27FC236}">
                <a16:creationId xmlns:a16="http://schemas.microsoft.com/office/drawing/2014/main" id="{CC130173-19EA-E93F-EDFA-0E34E5DB46FE}"/>
              </a:ext>
            </a:extLst>
          </p:cNvPr>
          <p:cNvSpPr/>
          <p:nvPr/>
        </p:nvSpPr>
        <p:spPr>
          <a:xfrm>
            <a:off x="3791414" y="1984918"/>
            <a:ext cx="1460810" cy="6356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a:extLst>
              <a:ext uri="{FF2B5EF4-FFF2-40B4-BE49-F238E27FC236}">
                <a16:creationId xmlns:a16="http://schemas.microsoft.com/office/drawing/2014/main" id="{D97DCFB5-E11D-86A0-F264-3EE334FCCC5B}"/>
              </a:ext>
            </a:extLst>
          </p:cNvPr>
          <p:cNvPicPr>
            <a:picLocks noChangeAspect="1"/>
          </p:cNvPicPr>
          <p:nvPr/>
        </p:nvPicPr>
        <p:blipFill>
          <a:blip r:embed="rId4"/>
          <a:stretch>
            <a:fillRect/>
          </a:stretch>
        </p:blipFill>
        <p:spPr>
          <a:xfrm>
            <a:off x="423746" y="1103971"/>
            <a:ext cx="11577657" cy="4910628"/>
          </a:xfrm>
          <a:prstGeom prst="rect">
            <a:avLst/>
          </a:prstGeom>
          <a:ln>
            <a:solidFill>
              <a:schemeClr val="accent1"/>
            </a:solidFill>
          </a:ln>
        </p:spPr>
      </p:pic>
      <p:sp>
        <p:nvSpPr>
          <p:cNvPr id="11" name="Oval 10">
            <a:extLst>
              <a:ext uri="{FF2B5EF4-FFF2-40B4-BE49-F238E27FC236}">
                <a16:creationId xmlns:a16="http://schemas.microsoft.com/office/drawing/2014/main" id="{CD9E947B-AA0C-97F3-8C03-9072666A53E7}"/>
              </a:ext>
            </a:extLst>
          </p:cNvPr>
          <p:cNvSpPr/>
          <p:nvPr/>
        </p:nvSpPr>
        <p:spPr>
          <a:xfrm>
            <a:off x="2040673" y="1349298"/>
            <a:ext cx="1639229" cy="54640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83961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424077" y="71765"/>
            <a:ext cx="11369529" cy="518012"/>
          </a:xfrm>
        </p:spPr>
        <p:txBody>
          <a:bodyPr>
            <a:noAutofit/>
          </a:bodyPr>
          <a:lstStyle/>
          <a:p>
            <a:r>
              <a:rPr lang="en-US" sz="3600" dirty="0">
                <a:latin typeface="+mn-lt"/>
              </a:rPr>
              <a:t>My Students’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B62726A4-D8B1-69DD-5766-2AA08A023C17}"/>
              </a:ext>
            </a:extLst>
          </p:cNvPr>
          <p:cNvPicPr>
            <a:picLocks noChangeAspect="1"/>
          </p:cNvPicPr>
          <p:nvPr/>
        </p:nvPicPr>
        <p:blipFill>
          <a:blip r:embed="rId4"/>
          <a:stretch>
            <a:fillRect/>
          </a:stretch>
        </p:blipFill>
        <p:spPr>
          <a:xfrm>
            <a:off x="424077" y="1340585"/>
            <a:ext cx="11262402" cy="4176829"/>
          </a:xfrm>
          <a:prstGeom prst="rect">
            <a:avLst/>
          </a:prstGeom>
          <a:ln>
            <a:solidFill>
              <a:schemeClr val="accent1"/>
            </a:solidFill>
          </a:ln>
        </p:spPr>
      </p:pic>
    </p:spTree>
    <p:custDataLst>
      <p:tags r:id="rId1"/>
    </p:custDataLst>
    <p:extLst>
      <p:ext uri="{BB962C8B-B14F-4D97-AF65-F5344CB8AC3E}">
        <p14:creationId xmlns:p14="http://schemas.microsoft.com/office/powerpoint/2010/main" val="99697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Tests with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A37D1CEE-3EC5-0491-204A-29F5D81EF8C8}"/>
              </a:ext>
            </a:extLst>
          </p:cNvPr>
          <p:cNvPicPr>
            <a:picLocks noChangeAspect="1"/>
          </p:cNvPicPr>
          <p:nvPr/>
        </p:nvPicPr>
        <p:blipFill>
          <a:blip r:embed="rId4"/>
          <a:stretch>
            <a:fillRect/>
          </a:stretch>
        </p:blipFill>
        <p:spPr>
          <a:xfrm>
            <a:off x="624468" y="1123441"/>
            <a:ext cx="11171291" cy="4611118"/>
          </a:xfrm>
          <a:prstGeom prst="rect">
            <a:avLst/>
          </a:prstGeom>
        </p:spPr>
      </p:pic>
    </p:spTree>
    <p:custDataLst>
      <p:tags r:id="rId1"/>
    </p:custDataLst>
    <p:extLst>
      <p:ext uri="{BB962C8B-B14F-4D97-AF65-F5344CB8AC3E}">
        <p14:creationId xmlns:p14="http://schemas.microsoft.com/office/powerpoint/2010/main" val="217260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4883930" y="911417"/>
            <a:ext cx="11369529" cy="518012"/>
          </a:xfrm>
        </p:spPr>
        <p:txBody>
          <a:bodyPr/>
          <a:lstStyle/>
          <a:p>
            <a:r>
              <a:rPr lang="en-US" dirty="0"/>
              <a:t>Access the Student Portfolio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6" name="Picture 25">
            <a:extLst>
              <a:ext uri="{FF2B5EF4-FFF2-40B4-BE49-F238E27FC236}">
                <a16:creationId xmlns:a16="http://schemas.microsoft.com/office/drawing/2014/main" id="{B3C448D1-E6F8-1BD9-B750-33A888385F9D}"/>
              </a:ext>
            </a:extLst>
          </p:cNvPr>
          <p:cNvPicPr>
            <a:picLocks noChangeAspect="1"/>
          </p:cNvPicPr>
          <p:nvPr/>
        </p:nvPicPr>
        <p:blipFill>
          <a:blip r:embed="rId3"/>
          <a:stretch>
            <a:fillRect/>
          </a:stretch>
        </p:blipFill>
        <p:spPr>
          <a:xfrm>
            <a:off x="80010" y="822960"/>
            <a:ext cx="11480479" cy="4721226"/>
          </a:xfrm>
          <a:prstGeom prst="rect">
            <a:avLst/>
          </a:prstGeom>
        </p:spPr>
      </p:pic>
      <p:pic>
        <p:nvPicPr>
          <p:cNvPr id="27" name="Picture 26">
            <a:extLst>
              <a:ext uri="{FF2B5EF4-FFF2-40B4-BE49-F238E27FC236}">
                <a16:creationId xmlns:a16="http://schemas.microsoft.com/office/drawing/2014/main" id="{C6329898-9D62-0ED9-678C-CBBE7D208411}"/>
              </a:ext>
            </a:extLst>
          </p:cNvPr>
          <p:cNvPicPr>
            <a:picLocks noChangeAspect="1"/>
          </p:cNvPicPr>
          <p:nvPr/>
        </p:nvPicPr>
        <p:blipFill>
          <a:blip r:embed="rId4"/>
          <a:stretch>
            <a:fillRect/>
          </a:stretch>
        </p:blipFill>
        <p:spPr>
          <a:xfrm>
            <a:off x="4451083" y="3183573"/>
            <a:ext cx="6991349" cy="2699163"/>
          </a:xfrm>
          <a:prstGeom prst="rect">
            <a:avLst/>
          </a:prstGeom>
        </p:spPr>
      </p:pic>
      <p:sp>
        <p:nvSpPr>
          <p:cNvPr id="31" name="Oval 30">
            <a:extLst>
              <a:ext uri="{FF2B5EF4-FFF2-40B4-BE49-F238E27FC236}">
                <a16:creationId xmlns:a16="http://schemas.microsoft.com/office/drawing/2014/main" id="{366E2E37-033B-6F1D-E10E-6B91F9270F9C}"/>
              </a:ext>
            </a:extLst>
          </p:cNvPr>
          <p:cNvSpPr/>
          <p:nvPr/>
        </p:nvSpPr>
        <p:spPr>
          <a:xfrm>
            <a:off x="1951463" y="4293220"/>
            <a:ext cx="680225" cy="41259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33" name="Straight Arrow Connector 32">
            <a:extLst>
              <a:ext uri="{FF2B5EF4-FFF2-40B4-BE49-F238E27FC236}">
                <a16:creationId xmlns:a16="http://schemas.microsoft.com/office/drawing/2014/main" id="{21648EE8-F016-F21A-FB01-39B7E921A0AC}"/>
              </a:ext>
            </a:extLst>
          </p:cNvPr>
          <p:cNvCxnSpPr/>
          <p:nvPr/>
        </p:nvCxnSpPr>
        <p:spPr>
          <a:xfrm flipV="1">
            <a:off x="2631688" y="1022768"/>
            <a:ext cx="7437863" cy="302198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3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Ways to Use the Student Portfolio Report</a:t>
            </a:r>
          </a:p>
        </p:txBody>
      </p:sp>
      <p:grpSp>
        <p:nvGrpSpPr>
          <p:cNvPr id="7" name="Group 6" descr="The Student Portfolio Report with six numbered callouts.">
            <a:extLst>
              <a:ext uri="{FF2B5EF4-FFF2-40B4-BE49-F238E27FC236}">
                <a16:creationId xmlns:a16="http://schemas.microsoft.com/office/drawing/2014/main" id="{5CB282A0-1E34-4B5E-ABCA-8D0DB28E91BB}"/>
              </a:ext>
            </a:extLst>
          </p:cNvPr>
          <p:cNvGrpSpPr/>
          <p:nvPr/>
        </p:nvGrpSpPr>
        <p:grpSpPr>
          <a:xfrm>
            <a:off x="254937" y="1038299"/>
            <a:ext cx="10920788" cy="4594282"/>
            <a:chOff x="254937" y="1038299"/>
            <a:chExt cx="10920788" cy="4594282"/>
          </a:xfrm>
        </p:grpSpPr>
        <p:grpSp>
          <p:nvGrpSpPr>
            <p:cNvPr id="47" name="Group 46">
              <a:extLst>
                <a:ext uri="{FF2B5EF4-FFF2-40B4-BE49-F238E27FC236}">
                  <a16:creationId xmlns:a16="http://schemas.microsoft.com/office/drawing/2014/main" id="{7998E158-4745-1660-9AA9-69FF6D289711}"/>
                </a:ext>
              </a:extLst>
            </p:cNvPr>
            <p:cNvGrpSpPr/>
            <p:nvPr/>
          </p:nvGrpSpPr>
          <p:grpSpPr>
            <a:xfrm>
              <a:off x="651968" y="1038299"/>
              <a:ext cx="10523757" cy="4594282"/>
              <a:chOff x="689675" y="938277"/>
              <a:chExt cx="10523757" cy="4594282"/>
            </a:xfrm>
          </p:grpSpPr>
          <p:pic>
            <p:nvPicPr>
              <p:cNvPr id="4" name="Picture 3">
                <a:extLst>
                  <a:ext uri="{FF2B5EF4-FFF2-40B4-BE49-F238E27FC236}">
                    <a16:creationId xmlns:a16="http://schemas.microsoft.com/office/drawing/2014/main" id="{61C6008F-F1FA-7E18-B5C8-572A861A78C5}"/>
                  </a:ext>
                </a:extLst>
              </p:cNvPr>
              <p:cNvPicPr>
                <a:picLocks noChangeAspect="1"/>
              </p:cNvPicPr>
              <p:nvPr/>
            </p:nvPicPr>
            <p:blipFill>
              <a:blip r:embed="rId4"/>
              <a:stretch>
                <a:fillRect/>
              </a:stretch>
            </p:blipFill>
            <p:spPr>
              <a:xfrm>
                <a:off x="689675" y="938277"/>
                <a:ext cx="10523757" cy="4594282"/>
              </a:xfrm>
              <a:prstGeom prst="rect">
                <a:avLst/>
              </a:prstGeom>
              <a:ln w="12700">
                <a:solidFill>
                  <a:schemeClr val="bg1">
                    <a:lumMod val="75000"/>
                  </a:schemeClr>
                </a:solidFill>
              </a:ln>
            </p:spPr>
          </p:pic>
          <p:pic>
            <p:nvPicPr>
              <p:cNvPr id="17" name="Picture 16">
                <a:extLst>
                  <a:ext uri="{FF2B5EF4-FFF2-40B4-BE49-F238E27FC236}">
                    <a16:creationId xmlns:a16="http://schemas.microsoft.com/office/drawing/2014/main" id="{4745BB28-D70F-8E97-5276-68011BDCC8DF}"/>
                  </a:ext>
                </a:extLst>
              </p:cNvPr>
              <p:cNvPicPr>
                <a:picLocks noChangeAspect="1"/>
              </p:cNvPicPr>
              <p:nvPr/>
            </p:nvPicPr>
            <p:blipFill>
              <a:blip r:embed="rId5"/>
              <a:stretch>
                <a:fillRect/>
              </a:stretch>
            </p:blipFill>
            <p:spPr>
              <a:xfrm>
                <a:off x="2894029" y="4137042"/>
                <a:ext cx="8267307" cy="369489"/>
              </a:xfrm>
              <a:prstGeom prst="rect">
                <a:avLst/>
              </a:prstGeom>
            </p:spPr>
          </p:pic>
          <p:cxnSp>
            <p:nvCxnSpPr>
              <p:cNvPr id="19" name="Straight Connector 18">
                <a:extLst>
                  <a:ext uri="{FF2B5EF4-FFF2-40B4-BE49-F238E27FC236}">
                    <a16:creationId xmlns:a16="http://schemas.microsoft.com/office/drawing/2014/main" id="{5CB1582F-6C98-185D-7C5D-00A271134F05}"/>
                  </a:ext>
                </a:extLst>
              </p:cNvPr>
              <p:cNvCxnSpPr>
                <a:cxnSpLocks/>
              </p:cNvCxnSpPr>
              <p:nvPr/>
            </p:nvCxnSpPr>
            <p:spPr>
              <a:xfrm>
                <a:off x="2894029" y="4099334"/>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7C5B06-D089-5A50-D832-FD689679EFC9}"/>
                  </a:ext>
                </a:extLst>
              </p:cNvPr>
              <p:cNvCxnSpPr>
                <a:cxnSpLocks/>
              </p:cNvCxnSpPr>
              <p:nvPr/>
            </p:nvCxnSpPr>
            <p:spPr>
              <a:xfrm>
                <a:off x="5101473" y="4099334"/>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4BECC2-F205-6FC4-6CBE-AC9A86AF56C9}"/>
                  </a:ext>
                </a:extLst>
              </p:cNvPr>
              <p:cNvCxnSpPr>
                <a:cxnSpLocks/>
              </p:cNvCxnSpPr>
              <p:nvPr/>
            </p:nvCxnSpPr>
            <p:spPr>
              <a:xfrm>
                <a:off x="5912177" y="4124023"/>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0F22DE5-2724-12D9-B156-DAF6E5DF169B}"/>
                  </a:ext>
                </a:extLst>
              </p:cNvPr>
              <p:cNvCxnSpPr>
                <a:cxnSpLocks/>
              </p:cNvCxnSpPr>
              <p:nvPr/>
            </p:nvCxnSpPr>
            <p:spPr>
              <a:xfrm>
                <a:off x="6675749" y="4124023"/>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EA72144-285E-4E80-A251-12815140F7F2}"/>
                  </a:ext>
                </a:extLst>
              </p:cNvPr>
              <p:cNvCxnSpPr>
                <a:cxnSpLocks/>
              </p:cNvCxnSpPr>
              <p:nvPr/>
            </p:nvCxnSpPr>
            <p:spPr>
              <a:xfrm>
                <a:off x="7448746" y="4099334"/>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75543D-303F-02A9-F4A3-DF675DB96116}"/>
                  </a:ext>
                </a:extLst>
              </p:cNvPr>
              <p:cNvCxnSpPr>
                <a:cxnSpLocks/>
              </p:cNvCxnSpPr>
              <p:nvPr/>
            </p:nvCxnSpPr>
            <p:spPr>
              <a:xfrm>
                <a:off x="8221744" y="4099334"/>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5DD9C3-CE6D-9099-575E-9E9615B1D3C4}"/>
                  </a:ext>
                </a:extLst>
              </p:cNvPr>
              <p:cNvCxnSpPr>
                <a:cxnSpLocks/>
              </p:cNvCxnSpPr>
              <p:nvPr/>
            </p:nvCxnSpPr>
            <p:spPr>
              <a:xfrm>
                <a:off x="9296400" y="4099334"/>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ACCB6B-B2F5-E525-7389-917D850F2A47}"/>
                  </a:ext>
                </a:extLst>
              </p:cNvPr>
              <p:cNvCxnSpPr>
                <a:cxnSpLocks/>
              </p:cNvCxnSpPr>
              <p:nvPr/>
            </p:nvCxnSpPr>
            <p:spPr>
              <a:xfrm>
                <a:off x="10455896" y="4114596"/>
                <a:ext cx="0" cy="37308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descr="Sample Student Portfolio report with School Year option open in the Filters panel, and the comparison rows displayed.">
              <a:extLst>
                <a:ext uri="{FF2B5EF4-FFF2-40B4-BE49-F238E27FC236}">
                  <a16:creationId xmlns:a16="http://schemas.microsoft.com/office/drawing/2014/main" id="{26893868-6900-4087-8A34-19D959628BE3}"/>
                </a:ext>
              </a:extLst>
            </p:cNvPr>
            <p:cNvGrpSpPr/>
            <p:nvPr/>
          </p:nvGrpSpPr>
          <p:grpSpPr>
            <a:xfrm>
              <a:off x="254937" y="1409908"/>
              <a:ext cx="9650118" cy="3159026"/>
              <a:chOff x="254937" y="1409908"/>
              <a:chExt cx="9650118" cy="3159026"/>
            </a:xfrm>
          </p:grpSpPr>
          <p:sp>
            <p:nvSpPr>
              <p:cNvPr id="35" name="Flowchart: Connector 34">
                <a:extLst>
                  <a:ext uri="{FF2B5EF4-FFF2-40B4-BE49-F238E27FC236}">
                    <a16:creationId xmlns:a16="http://schemas.microsoft.com/office/drawing/2014/main" id="{EBF55813-A03F-4D49-8867-EAC719565226}"/>
                  </a:ext>
                </a:extLst>
              </p:cNvPr>
              <p:cNvSpPr/>
              <p:nvPr/>
            </p:nvSpPr>
            <p:spPr>
              <a:xfrm>
                <a:off x="254938" y="1842988"/>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36" name="Flowchart: Connector 35">
                <a:extLst>
                  <a:ext uri="{FF2B5EF4-FFF2-40B4-BE49-F238E27FC236}">
                    <a16:creationId xmlns:a16="http://schemas.microsoft.com/office/drawing/2014/main" id="{54AB4144-781E-4BFB-9C37-A4174B5C1D05}"/>
                  </a:ext>
                </a:extLst>
              </p:cNvPr>
              <p:cNvSpPr/>
              <p:nvPr/>
            </p:nvSpPr>
            <p:spPr>
              <a:xfrm>
                <a:off x="254937" y="2378928"/>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37" name="Flowchart: Connector 36">
                <a:extLst>
                  <a:ext uri="{FF2B5EF4-FFF2-40B4-BE49-F238E27FC236}">
                    <a16:creationId xmlns:a16="http://schemas.microsoft.com/office/drawing/2014/main" id="{7B7FFF07-7A61-40F3-A99B-BB5D38456895}"/>
                  </a:ext>
                </a:extLst>
              </p:cNvPr>
              <p:cNvSpPr/>
              <p:nvPr/>
            </p:nvSpPr>
            <p:spPr>
              <a:xfrm>
                <a:off x="4672604" y="3159141"/>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sp>
            <p:nvSpPr>
              <p:cNvPr id="38" name="Flowchart: Connector 37">
                <a:extLst>
                  <a:ext uri="{FF2B5EF4-FFF2-40B4-BE49-F238E27FC236}">
                    <a16:creationId xmlns:a16="http://schemas.microsoft.com/office/drawing/2014/main" id="{1B1D59A2-53CC-4057-A101-D1E6A865AFCB}"/>
                  </a:ext>
                </a:extLst>
              </p:cNvPr>
              <p:cNvSpPr/>
              <p:nvPr/>
            </p:nvSpPr>
            <p:spPr>
              <a:xfrm>
                <a:off x="9030403" y="1525969"/>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4</a:t>
                </a:r>
              </a:p>
            </p:txBody>
          </p:sp>
          <p:sp>
            <p:nvSpPr>
              <p:cNvPr id="39" name="Flowchart: Connector 38">
                <a:extLst>
                  <a:ext uri="{FF2B5EF4-FFF2-40B4-BE49-F238E27FC236}">
                    <a16:creationId xmlns:a16="http://schemas.microsoft.com/office/drawing/2014/main" id="{82C65A80-71CE-4DB9-B5D9-A8D6CEB1A19F}"/>
                  </a:ext>
                </a:extLst>
              </p:cNvPr>
              <p:cNvSpPr/>
              <p:nvPr/>
            </p:nvSpPr>
            <p:spPr>
              <a:xfrm>
                <a:off x="9562472" y="1409908"/>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5</a:t>
                </a:r>
              </a:p>
            </p:txBody>
          </p:sp>
          <p:sp>
            <p:nvSpPr>
              <p:cNvPr id="40" name="Flowchart: Connector 39">
                <a:extLst>
                  <a:ext uri="{FF2B5EF4-FFF2-40B4-BE49-F238E27FC236}">
                    <a16:creationId xmlns:a16="http://schemas.microsoft.com/office/drawing/2014/main" id="{1FF0ED7D-27D6-4010-8561-4D83533BC9C6}"/>
                  </a:ext>
                </a:extLst>
              </p:cNvPr>
              <p:cNvSpPr/>
              <p:nvPr/>
            </p:nvSpPr>
            <p:spPr>
              <a:xfrm>
                <a:off x="3588395" y="4252235"/>
                <a:ext cx="342583" cy="31669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6</a:t>
                </a:r>
              </a:p>
            </p:txBody>
          </p:sp>
        </p:grpSp>
        <p:sp>
          <p:nvSpPr>
            <p:cNvPr id="50" name="Rectangle 49">
              <a:extLst>
                <a:ext uri="{FF2B5EF4-FFF2-40B4-BE49-F238E27FC236}">
                  <a16:creationId xmlns:a16="http://schemas.microsoft.com/office/drawing/2014/main" id="{50D556FD-49D5-9B6E-88B4-2B3474D86C1B}"/>
                </a:ext>
              </a:extLst>
            </p:cNvPr>
            <p:cNvSpPr/>
            <p:nvPr/>
          </p:nvSpPr>
          <p:spPr>
            <a:xfrm>
              <a:off x="9296332" y="3681626"/>
              <a:ext cx="894043" cy="517730"/>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1" name="Rectangle 50">
              <a:extLst>
                <a:ext uri="{FF2B5EF4-FFF2-40B4-BE49-F238E27FC236}">
                  <a16:creationId xmlns:a16="http://schemas.microsoft.com/office/drawing/2014/main" id="{9244BC48-1A57-5772-86BF-64AC498E9B95}"/>
                </a:ext>
              </a:extLst>
            </p:cNvPr>
            <p:cNvSpPr/>
            <p:nvPr/>
          </p:nvSpPr>
          <p:spPr>
            <a:xfrm>
              <a:off x="9296332" y="3145427"/>
              <a:ext cx="894043" cy="498491"/>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9" name="Picture 48">
              <a:extLst>
                <a:ext uri="{FF2B5EF4-FFF2-40B4-BE49-F238E27FC236}">
                  <a16:creationId xmlns:a16="http://schemas.microsoft.com/office/drawing/2014/main" id="{8C882E19-2F71-5310-A332-F31A2B474D24}"/>
                </a:ext>
              </a:extLst>
            </p:cNvPr>
            <p:cNvPicPr>
              <a:picLocks noChangeAspect="1"/>
            </p:cNvPicPr>
            <p:nvPr/>
          </p:nvPicPr>
          <p:blipFill>
            <a:blip r:embed="rId6"/>
            <a:stretch>
              <a:fillRect/>
            </a:stretch>
          </p:blipFill>
          <p:spPr>
            <a:xfrm>
              <a:off x="9363287" y="3791059"/>
              <a:ext cx="751033" cy="219747"/>
            </a:xfrm>
            <a:prstGeom prst="rect">
              <a:avLst/>
            </a:prstGeom>
          </p:spPr>
        </p:pic>
        <p:pic>
          <p:nvPicPr>
            <p:cNvPr id="53" name="Picture 52">
              <a:extLst>
                <a:ext uri="{FF2B5EF4-FFF2-40B4-BE49-F238E27FC236}">
                  <a16:creationId xmlns:a16="http://schemas.microsoft.com/office/drawing/2014/main" id="{EB48BAE4-A889-8AA5-14ED-7C37B873C813}"/>
                </a:ext>
              </a:extLst>
            </p:cNvPr>
            <p:cNvPicPr>
              <a:picLocks noChangeAspect="1"/>
            </p:cNvPicPr>
            <p:nvPr/>
          </p:nvPicPr>
          <p:blipFill>
            <a:blip r:embed="rId7"/>
            <a:stretch>
              <a:fillRect/>
            </a:stretch>
          </p:blipFill>
          <p:spPr>
            <a:xfrm>
              <a:off x="9372986" y="3251926"/>
              <a:ext cx="721556" cy="202355"/>
            </a:xfrm>
            <a:prstGeom prst="rect">
              <a:avLst/>
            </a:prstGeom>
          </p:spPr>
        </p:pic>
        <p:pic>
          <p:nvPicPr>
            <p:cNvPr id="55" name="Picture 54">
              <a:extLst>
                <a:ext uri="{FF2B5EF4-FFF2-40B4-BE49-F238E27FC236}">
                  <a16:creationId xmlns:a16="http://schemas.microsoft.com/office/drawing/2014/main" id="{573CB0EC-B570-DF0B-4C9A-397AAF2C28F4}"/>
                </a:ext>
              </a:extLst>
            </p:cNvPr>
            <p:cNvPicPr>
              <a:picLocks noChangeAspect="1"/>
            </p:cNvPicPr>
            <p:nvPr/>
          </p:nvPicPr>
          <p:blipFill>
            <a:blip r:embed="rId8"/>
            <a:stretch>
              <a:fillRect/>
            </a:stretch>
          </p:blipFill>
          <p:spPr>
            <a:xfrm>
              <a:off x="9363287" y="2746071"/>
              <a:ext cx="762095" cy="222983"/>
            </a:xfrm>
            <a:prstGeom prst="rect">
              <a:avLst/>
            </a:prstGeom>
          </p:spPr>
        </p:pic>
        <p:pic>
          <p:nvPicPr>
            <p:cNvPr id="57" name="Picture 56">
              <a:extLst>
                <a:ext uri="{FF2B5EF4-FFF2-40B4-BE49-F238E27FC236}">
                  <a16:creationId xmlns:a16="http://schemas.microsoft.com/office/drawing/2014/main" id="{BF6B7AAB-0C20-5A06-C72A-719D81D277F8}"/>
                </a:ext>
              </a:extLst>
            </p:cNvPr>
            <p:cNvPicPr>
              <a:picLocks noChangeAspect="1"/>
            </p:cNvPicPr>
            <p:nvPr/>
          </p:nvPicPr>
          <p:blipFill>
            <a:blip r:embed="rId9"/>
            <a:stretch>
              <a:fillRect/>
            </a:stretch>
          </p:blipFill>
          <p:spPr>
            <a:xfrm>
              <a:off x="6019801" y="3348991"/>
              <a:ext cx="152397" cy="160017"/>
            </a:xfrm>
            <a:prstGeom prst="rect">
              <a:avLst/>
            </a:prstGeom>
          </p:spPr>
        </p:pic>
        <p:pic>
          <p:nvPicPr>
            <p:cNvPr id="59" name="Picture 58">
              <a:extLst>
                <a:ext uri="{FF2B5EF4-FFF2-40B4-BE49-F238E27FC236}">
                  <a16:creationId xmlns:a16="http://schemas.microsoft.com/office/drawing/2014/main" id="{7F86B43B-7E23-1980-6C60-9FA906482B5F}"/>
                </a:ext>
              </a:extLst>
            </p:cNvPr>
            <p:cNvPicPr>
              <a:picLocks noChangeAspect="1"/>
            </p:cNvPicPr>
            <p:nvPr/>
          </p:nvPicPr>
          <p:blipFill>
            <a:blip r:embed="rId10"/>
            <a:stretch>
              <a:fillRect/>
            </a:stretch>
          </p:blipFill>
          <p:spPr>
            <a:xfrm>
              <a:off x="10153048" y="2679249"/>
              <a:ext cx="265141" cy="273427"/>
            </a:xfrm>
            <a:prstGeom prst="rect">
              <a:avLst/>
            </a:prstGeom>
          </p:spPr>
        </p:pic>
        <p:pic>
          <p:nvPicPr>
            <p:cNvPr id="61" name="Picture 60">
              <a:extLst>
                <a:ext uri="{FF2B5EF4-FFF2-40B4-BE49-F238E27FC236}">
                  <a16:creationId xmlns:a16="http://schemas.microsoft.com/office/drawing/2014/main" id="{5EFF4028-14A4-EFA1-675C-AB0A967C9096}"/>
                </a:ext>
              </a:extLst>
            </p:cNvPr>
            <p:cNvPicPr>
              <a:picLocks noChangeAspect="1"/>
            </p:cNvPicPr>
            <p:nvPr/>
          </p:nvPicPr>
          <p:blipFill>
            <a:blip r:embed="rId11"/>
            <a:stretch>
              <a:fillRect/>
            </a:stretch>
          </p:blipFill>
          <p:spPr>
            <a:xfrm>
              <a:off x="8421491" y="2746071"/>
              <a:ext cx="618642" cy="258538"/>
            </a:xfrm>
            <a:prstGeom prst="rect">
              <a:avLst/>
            </a:prstGeom>
          </p:spPr>
        </p:pic>
        <p:pic>
          <p:nvPicPr>
            <p:cNvPr id="6" name="Picture 5">
              <a:extLst>
                <a:ext uri="{FF2B5EF4-FFF2-40B4-BE49-F238E27FC236}">
                  <a16:creationId xmlns:a16="http://schemas.microsoft.com/office/drawing/2014/main" id="{21D4D9DE-E1B3-5062-8605-60D3CDAEDAB1}"/>
                </a:ext>
              </a:extLst>
            </p:cNvPr>
            <p:cNvPicPr>
              <a:picLocks noChangeAspect="1"/>
            </p:cNvPicPr>
            <p:nvPr/>
          </p:nvPicPr>
          <p:blipFill>
            <a:blip r:embed="rId12"/>
            <a:stretch>
              <a:fillRect/>
            </a:stretch>
          </p:blipFill>
          <p:spPr>
            <a:xfrm>
              <a:off x="6819317" y="1427741"/>
              <a:ext cx="867493" cy="171055"/>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18760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Download and Print Features</a:t>
            </a:r>
          </a:p>
        </p:txBody>
      </p:sp>
      <p:grpSp>
        <p:nvGrpSpPr>
          <p:cNvPr id="13" name="Group 12" descr="The Features &amp; Tools menu showing the Download and Print options.">
            <a:extLst>
              <a:ext uri="{FF2B5EF4-FFF2-40B4-BE49-F238E27FC236}">
                <a16:creationId xmlns:a16="http://schemas.microsoft.com/office/drawing/2014/main" id="{3FBFA4A3-8742-3B6B-3D52-9EA96DD84084}"/>
              </a:ext>
            </a:extLst>
          </p:cNvPr>
          <p:cNvGrpSpPr/>
          <p:nvPr/>
        </p:nvGrpSpPr>
        <p:grpSpPr>
          <a:xfrm>
            <a:off x="1571588" y="799717"/>
            <a:ext cx="8715412" cy="5258565"/>
            <a:chOff x="1200992" y="983145"/>
            <a:chExt cx="7789005" cy="4390315"/>
          </a:xfrm>
        </p:grpSpPr>
        <p:sp>
          <p:nvSpPr>
            <p:cNvPr id="2" name="Callout: Right Arrow 1">
              <a:extLst>
                <a:ext uri="{FF2B5EF4-FFF2-40B4-BE49-F238E27FC236}">
                  <a16:creationId xmlns:a16="http://schemas.microsoft.com/office/drawing/2014/main" id="{A3EDCB2F-F30E-4ACA-925B-4D6001B54E86}"/>
                </a:ext>
              </a:extLst>
            </p:cNvPr>
            <p:cNvSpPr/>
            <p:nvPr/>
          </p:nvSpPr>
          <p:spPr>
            <a:xfrm>
              <a:off x="1200992" y="2262447"/>
              <a:ext cx="4354266" cy="1444336"/>
            </a:xfrm>
            <a:prstGeom prst="rightArrowCallou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Franklin Gothic Book" panose="020B0503020102020204"/>
                  <a:ea typeface="+mn-ea"/>
                  <a:cs typeface="+mn-cs"/>
                </a:rPr>
                <a:t>Two Types of Results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 Student Reports (ISRs)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Student Data File</a:t>
              </a:r>
            </a:p>
          </p:txBody>
        </p:sp>
        <p:pic>
          <p:nvPicPr>
            <p:cNvPr id="10" name="Picture 9">
              <a:extLst>
                <a:ext uri="{FF2B5EF4-FFF2-40B4-BE49-F238E27FC236}">
                  <a16:creationId xmlns:a16="http://schemas.microsoft.com/office/drawing/2014/main" id="{24EA200B-1382-481A-FC6C-B795E99FC7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41905" y="983145"/>
              <a:ext cx="3148092" cy="4390315"/>
            </a:xfrm>
            <a:prstGeom prst="rect">
              <a:avLst/>
            </a:prstGeom>
            <a:ln w="12700">
              <a:solidFill>
                <a:schemeClr val="bg1">
                  <a:lumMod val="75000"/>
                </a:schemeClr>
              </a:solidFill>
            </a:ln>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6451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Print Anything You See on Your Screen</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281ACB3E-342B-43A6-8732-BBF7EA58FCEB}"/>
              </a:ext>
            </a:extLst>
          </p:cNvPr>
          <p:cNvPicPr>
            <a:picLocks noChangeAspect="1"/>
          </p:cNvPicPr>
          <p:nvPr/>
        </p:nvPicPr>
        <p:blipFill>
          <a:blip r:embed="rId3"/>
          <a:stretch>
            <a:fillRect/>
          </a:stretch>
        </p:blipFill>
        <p:spPr>
          <a:xfrm>
            <a:off x="1995055" y="2129787"/>
            <a:ext cx="9049128" cy="3594531"/>
          </a:xfrm>
          <a:prstGeom prst="rect">
            <a:avLst/>
          </a:prstGeom>
          <a:ln>
            <a:noFill/>
          </a:ln>
          <a:effectLst>
            <a:outerShdw blurRad="292100" dist="139700" dir="2700000" algn="tl" rotWithShape="0">
              <a:srgbClr val="333333">
                <a:alpha val="65000"/>
              </a:srgbClr>
            </a:outerShdw>
          </a:effectLst>
        </p:spPr>
      </p:pic>
      <p:pic>
        <p:nvPicPr>
          <p:cNvPr id="15" name="Graphic 14" descr="Cursor with solid fill">
            <a:extLst>
              <a:ext uri="{FF2B5EF4-FFF2-40B4-BE49-F238E27FC236}">
                <a16:creationId xmlns:a16="http://schemas.microsoft.com/office/drawing/2014/main" id="{A5DEFA52-6C00-414A-95CC-D7B6F1995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5122" y="5388974"/>
            <a:ext cx="701615" cy="714397"/>
          </a:xfrm>
          <a:prstGeom prst="rect">
            <a:avLst/>
          </a:prstGeom>
        </p:spPr>
      </p:pic>
      <p:pic>
        <p:nvPicPr>
          <p:cNvPr id="9" name="Picture 8" descr="The Secure File Center button.">
            <a:extLst>
              <a:ext uri="{FF2B5EF4-FFF2-40B4-BE49-F238E27FC236}">
                <a16:creationId xmlns:a16="http://schemas.microsoft.com/office/drawing/2014/main" id="{17F65089-F837-FCEB-E630-F68EB9D5582F}"/>
              </a:ext>
            </a:extLst>
          </p:cNvPr>
          <p:cNvPicPr>
            <a:picLocks noChangeAspect="1"/>
          </p:cNvPicPr>
          <p:nvPr/>
        </p:nvPicPr>
        <p:blipFill>
          <a:blip r:embed="rId6"/>
          <a:stretch>
            <a:fillRect/>
          </a:stretch>
        </p:blipFill>
        <p:spPr>
          <a:xfrm>
            <a:off x="6110994" y="954005"/>
            <a:ext cx="4289204" cy="949389"/>
          </a:xfrm>
          <a:prstGeom prst="rect">
            <a:avLst/>
          </a:prstGeom>
          <a:ln w="12700">
            <a:solidFill>
              <a:schemeClr val="bg1">
                <a:lumMod val="75000"/>
              </a:schemeClr>
            </a:solidFill>
          </a:ln>
        </p:spPr>
      </p:pic>
      <p:pic>
        <p:nvPicPr>
          <p:cNvPr id="12" name="Picture 11" descr="The Print button.">
            <a:extLst>
              <a:ext uri="{FF2B5EF4-FFF2-40B4-BE49-F238E27FC236}">
                <a16:creationId xmlns:a16="http://schemas.microsoft.com/office/drawing/2014/main" id="{9933114F-F43B-03FD-9AB9-D07E87FEDDBF}"/>
              </a:ext>
            </a:extLst>
          </p:cNvPr>
          <p:cNvPicPr>
            <a:picLocks noChangeAspect="1"/>
          </p:cNvPicPr>
          <p:nvPr/>
        </p:nvPicPr>
        <p:blipFill rotWithShape="1">
          <a:blip r:embed="rId7"/>
          <a:srcRect r="22539"/>
          <a:stretch/>
        </p:blipFill>
        <p:spPr>
          <a:xfrm>
            <a:off x="1209416" y="939524"/>
            <a:ext cx="4133276" cy="949389"/>
          </a:xfrm>
          <a:prstGeom prst="rect">
            <a:avLst/>
          </a:prstGeom>
          <a:ln w="12700">
            <a:solidFill>
              <a:schemeClr val="bg1">
                <a:lumMod val="75000"/>
              </a:schemeClr>
            </a:solidFill>
          </a:ln>
        </p:spPr>
      </p:pic>
      <p:sp>
        <p:nvSpPr>
          <p:cNvPr id="16" name="Oval 15">
            <a:extLst>
              <a:ext uri="{FF2B5EF4-FFF2-40B4-BE49-F238E27FC236}">
                <a16:creationId xmlns:a16="http://schemas.microsoft.com/office/drawing/2014/main" id="{EDD80816-3CF3-B7CE-10B5-F91B4A4C1B23}"/>
              </a:ext>
            </a:extLst>
          </p:cNvPr>
          <p:cNvSpPr/>
          <p:nvPr/>
        </p:nvSpPr>
        <p:spPr>
          <a:xfrm>
            <a:off x="3926304" y="1133682"/>
            <a:ext cx="1292465" cy="860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2854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noAutofit/>
          </a:bodyPr>
          <a:lstStyle/>
          <a:p>
            <a:r>
              <a:rPr lang="en-US" sz="3600" dirty="0">
                <a:latin typeface="+mn-lt"/>
              </a:rPr>
              <a:t>Export Options</a:t>
            </a:r>
          </a:p>
        </p:txBody>
      </p:sp>
      <p:grpSp>
        <p:nvGrpSpPr>
          <p:cNvPr id="2" name="Group 1" descr="Screenshots of the Export report confirmation page.">
            <a:extLst>
              <a:ext uri="{FF2B5EF4-FFF2-40B4-BE49-F238E27FC236}">
                <a16:creationId xmlns:a16="http://schemas.microsoft.com/office/drawing/2014/main" id="{DED405BE-F41E-7689-746D-5829382C09C5}"/>
              </a:ext>
            </a:extLst>
          </p:cNvPr>
          <p:cNvGrpSpPr/>
          <p:nvPr/>
        </p:nvGrpSpPr>
        <p:grpSpPr>
          <a:xfrm>
            <a:off x="319407" y="976922"/>
            <a:ext cx="10854634" cy="4930749"/>
            <a:chOff x="366541" y="1027620"/>
            <a:chExt cx="10854634" cy="4930749"/>
          </a:xfrm>
        </p:grpSpPr>
        <p:grpSp>
          <p:nvGrpSpPr>
            <p:cNvPr id="4" name="Group 3">
              <a:extLst>
                <a:ext uri="{FF2B5EF4-FFF2-40B4-BE49-F238E27FC236}">
                  <a16:creationId xmlns:a16="http://schemas.microsoft.com/office/drawing/2014/main" id="{DBB0D355-2A05-49BE-0DA5-C73A40E5EE3B}"/>
                </a:ext>
              </a:extLst>
            </p:cNvPr>
            <p:cNvGrpSpPr/>
            <p:nvPr/>
          </p:nvGrpSpPr>
          <p:grpSpPr>
            <a:xfrm>
              <a:off x="366541" y="1027620"/>
              <a:ext cx="10854634" cy="3824050"/>
              <a:chOff x="366541" y="1027620"/>
              <a:chExt cx="10854634" cy="3824050"/>
            </a:xfrm>
          </p:grpSpPr>
          <p:pic>
            <p:nvPicPr>
              <p:cNvPr id="11" name="Picture 10">
                <a:extLst>
                  <a:ext uri="{FF2B5EF4-FFF2-40B4-BE49-F238E27FC236}">
                    <a16:creationId xmlns:a16="http://schemas.microsoft.com/office/drawing/2014/main" id="{CE0AA356-D974-673A-2C4A-AA36B1DA94FE}"/>
                  </a:ext>
                </a:extLst>
              </p:cNvPr>
              <p:cNvPicPr>
                <a:picLocks noChangeAspect="1"/>
              </p:cNvPicPr>
              <p:nvPr/>
            </p:nvPicPr>
            <p:blipFill rotWithShape="1">
              <a:blip r:embed="rId4">
                <a:extLst>
                  <a:ext uri="{28A0092B-C50C-407E-A947-70E740481C1C}">
                    <a14:useLocalDpi xmlns:a14="http://schemas.microsoft.com/office/drawing/2010/main" val="0"/>
                  </a:ext>
                </a:extLst>
              </a:blip>
              <a:srcRect t="8168" b="8168"/>
              <a:stretch/>
            </p:blipFill>
            <p:spPr>
              <a:xfrm>
                <a:off x="366541" y="1027620"/>
                <a:ext cx="5661159" cy="26830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A7FFA989-5127-D649-85E1-290B212186C8}"/>
                  </a:ext>
                </a:extLst>
              </p:cNvPr>
              <p:cNvSpPr/>
              <p:nvPr/>
            </p:nvSpPr>
            <p:spPr>
              <a:xfrm>
                <a:off x="796576" y="1927099"/>
                <a:ext cx="365760" cy="316856"/>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0B5B807-4C51-1BBB-DB68-A14A4EA21CEB}"/>
                  </a:ext>
                </a:extLst>
              </p:cNvPr>
              <p:cNvPicPr>
                <a:picLocks noChangeAspect="1"/>
              </p:cNvPicPr>
              <p:nvPr/>
            </p:nvPicPr>
            <p:blipFill>
              <a:blip r:embed="rId5"/>
              <a:stretch>
                <a:fillRect/>
              </a:stretch>
            </p:blipFill>
            <p:spPr>
              <a:xfrm>
                <a:off x="4596126" y="1927099"/>
                <a:ext cx="6625049" cy="2924571"/>
              </a:xfrm>
              <a:prstGeom prst="rect">
                <a:avLst/>
              </a:prstGeom>
              <a:ln w="12700">
                <a:solidFill>
                  <a:schemeClr val="bg1">
                    <a:lumMod val="75000"/>
                  </a:schemeClr>
                </a:solidFill>
              </a:ln>
            </p:spPr>
          </p:pic>
        </p:grpSp>
        <p:pic>
          <p:nvPicPr>
            <p:cNvPr id="7" name="Picture 6">
              <a:extLst>
                <a:ext uri="{FF2B5EF4-FFF2-40B4-BE49-F238E27FC236}">
                  <a16:creationId xmlns:a16="http://schemas.microsoft.com/office/drawing/2014/main" id="{0F0423D7-94A7-7EB1-7C15-B2B4B0E130F3}"/>
                </a:ext>
              </a:extLst>
            </p:cNvPr>
            <p:cNvPicPr>
              <a:picLocks noChangeAspect="1"/>
            </p:cNvPicPr>
            <p:nvPr/>
          </p:nvPicPr>
          <p:blipFill>
            <a:blip r:embed="rId6"/>
            <a:stretch>
              <a:fillRect/>
            </a:stretch>
          </p:blipFill>
          <p:spPr>
            <a:xfrm>
              <a:off x="6095997" y="5252647"/>
              <a:ext cx="4070208" cy="705722"/>
            </a:xfrm>
            <a:prstGeom prst="rect">
              <a:avLst/>
            </a:prstGeom>
            <a:ln w="12700">
              <a:solidFill>
                <a:schemeClr val="bg1">
                  <a:lumMod val="75000"/>
                </a:schemeClr>
              </a:solidFill>
            </a:ln>
          </p:spPr>
        </p:pic>
      </p:grpSp>
      <p:pic>
        <p:nvPicPr>
          <p:cNvPr id="15" name="Graphic 14" descr="Cursor with solid fill">
            <a:extLst>
              <a:ext uri="{FF2B5EF4-FFF2-40B4-BE49-F238E27FC236}">
                <a16:creationId xmlns:a16="http://schemas.microsoft.com/office/drawing/2014/main" id="{CDD26A99-60B5-187B-B900-5F8269C47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2569" y="4287063"/>
            <a:ext cx="701615" cy="714397"/>
          </a:xfrm>
          <a:prstGeom prst="rect">
            <a:avLst/>
          </a:prstGeom>
        </p:spPr>
      </p:pic>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9263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a:xfrm>
            <a:off x="426231" y="45933"/>
            <a:ext cx="11016200" cy="518012"/>
          </a:xfrm>
        </p:spPr>
        <p:txBody>
          <a:bodyPr>
            <a:noAutofit/>
          </a:bodyPr>
          <a:lstStyle/>
          <a:p>
            <a:r>
              <a:rPr lang="en-US" sz="3600" dirty="0">
                <a:latin typeface="+mn-lt"/>
              </a:rPr>
              <a:t>Build ISRs and Student Data Files/Test Reasons</a:t>
            </a:r>
          </a:p>
        </p:txBody>
      </p:sp>
      <p:grpSp>
        <p:nvGrpSpPr>
          <p:cNvPr id="9" name="Group 8" descr="Step 1 of the ISR generation process.">
            <a:extLst>
              <a:ext uri="{FF2B5EF4-FFF2-40B4-BE49-F238E27FC236}">
                <a16:creationId xmlns:a16="http://schemas.microsoft.com/office/drawing/2014/main" id="{78EC0CB1-65F0-E312-859C-8E2C84A0AACD}"/>
              </a:ext>
            </a:extLst>
          </p:cNvPr>
          <p:cNvGrpSpPr/>
          <p:nvPr/>
        </p:nvGrpSpPr>
        <p:grpSpPr>
          <a:xfrm>
            <a:off x="1016094" y="988549"/>
            <a:ext cx="9664858" cy="4880902"/>
            <a:chOff x="761570" y="857400"/>
            <a:chExt cx="9664858" cy="4880902"/>
          </a:xfrm>
        </p:grpSpPr>
        <p:pic>
          <p:nvPicPr>
            <p:cNvPr id="10" name="Picture 9">
              <a:extLst>
                <a:ext uri="{FF2B5EF4-FFF2-40B4-BE49-F238E27FC236}">
                  <a16:creationId xmlns:a16="http://schemas.microsoft.com/office/drawing/2014/main" id="{DB623403-B308-0F0D-491C-056EB6C56A6D}"/>
                </a:ext>
              </a:extLst>
            </p:cNvPr>
            <p:cNvPicPr>
              <a:picLocks noChangeAspect="1"/>
            </p:cNvPicPr>
            <p:nvPr/>
          </p:nvPicPr>
          <p:blipFill>
            <a:blip r:embed="rId4"/>
            <a:stretch>
              <a:fillRect/>
            </a:stretch>
          </p:blipFill>
          <p:spPr>
            <a:xfrm>
              <a:off x="1329930" y="1703737"/>
              <a:ext cx="9096498" cy="40345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780EDB2-0FC6-F333-49C2-43ECEBC1D996}"/>
                </a:ext>
              </a:extLst>
            </p:cNvPr>
            <p:cNvPicPr>
              <a:picLocks noChangeAspect="1"/>
            </p:cNvPicPr>
            <p:nvPr/>
          </p:nvPicPr>
          <p:blipFill rotWithShape="1">
            <a:blip r:embed="rId5"/>
            <a:srcRect t="60827" r="1912" b="25710"/>
            <a:stretch/>
          </p:blipFill>
          <p:spPr>
            <a:xfrm>
              <a:off x="761570" y="857400"/>
              <a:ext cx="4112430" cy="671676"/>
            </a:xfrm>
            <a:prstGeom prst="rect">
              <a:avLst/>
            </a:prstGeom>
            <a:ln w="12700">
              <a:solidFill>
                <a:schemeClr val="bg1">
                  <a:lumMod val="75000"/>
                </a:schemeClr>
              </a:solidFill>
            </a:ln>
          </p:spPr>
        </p:pic>
        <p:grpSp>
          <p:nvGrpSpPr>
            <p:cNvPr id="23" name="Group 22">
              <a:extLst>
                <a:ext uri="{FF2B5EF4-FFF2-40B4-BE49-F238E27FC236}">
                  <a16:creationId xmlns:a16="http://schemas.microsoft.com/office/drawing/2014/main" id="{8A73D555-4AB8-0FF2-D896-A580E084F0E7}"/>
                </a:ext>
              </a:extLst>
            </p:cNvPr>
            <p:cNvGrpSpPr/>
            <p:nvPr/>
          </p:nvGrpSpPr>
          <p:grpSpPr>
            <a:xfrm>
              <a:off x="761570" y="991482"/>
              <a:ext cx="8340627" cy="1719721"/>
              <a:chOff x="391892" y="916305"/>
              <a:chExt cx="9414851" cy="1827405"/>
            </a:xfrm>
          </p:grpSpPr>
          <p:sp>
            <p:nvSpPr>
              <p:cNvPr id="24" name="Oval 23">
                <a:extLst>
                  <a:ext uri="{FF2B5EF4-FFF2-40B4-BE49-F238E27FC236}">
                    <a16:creationId xmlns:a16="http://schemas.microsoft.com/office/drawing/2014/main" id="{26DB3A68-8A76-BD37-CFCF-E93367F23E3E}"/>
                  </a:ext>
                </a:extLst>
              </p:cNvPr>
              <p:cNvSpPr/>
              <p:nvPr/>
            </p:nvSpPr>
            <p:spPr>
              <a:xfrm>
                <a:off x="391892" y="916305"/>
                <a:ext cx="2251811" cy="5834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25" name="Group 24" descr="ISR builder template: Column 1: Select a test reason showing a list of sample test administrations.&#10;">
                <a:extLst>
                  <a:ext uri="{FF2B5EF4-FFF2-40B4-BE49-F238E27FC236}">
                    <a16:creationId xmlns:a16="http://schemas.microsoft.com/office/drawing/2014/main" id="{E8B34BC1-7F4A-2885-B4E6-6F1B872BCEB3}"/>
                  </a:ext>
                </a:extLst>
              </p:cNvPr>
              <p:cNvGrpSpPr/>
              <p:nvPr/>
            </p:nvGrpSpPr>
            <p:grpSpPr>
              <a:xfrm>
                <a:off x="1193912" y="926608"/>
                <a:ext cx="8612831" cy="1817102"/>
                <a:chOff x="1193912" y="926608"/>
                <a:chExt cx="8612831" cy="1817102"/>
              </a:xfrm>
            </p:grpSpPr>
            <p:sp>
              <p:nvSpPr>
                <p:cNvPr id="26" name="Rectangle: Rounded Corners 25">
                  <a:extLst>
                    <a:ext uri="{FF2B5EF4-FFF2-40B4-BE49-F238E27FC236}">
                      <a16:creationId xmlns:a16="http://schemas.microsoft.com/office/drawing/2014/main" id="{75BF28FA-5E78-7E3E-FE35-075FB9EAF3BD}"/>
                    </a:ext>
                  </a:extLst>
                </p:cNvPr>
                <p:cNvSpPr/>
                <p:nvPr/>
              </p:nvSpPr>
              <p:spPr>
                <a:xfrm>
                  <a:off x="5402700" y="926608"/>
                  <a:ext cx="4404043" cy="499665"/>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1. Select a test reason</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p:txBody>
            </p:sp>
            <p:grpSp>
              <p:nvGrpSpPr>
                <p:cNvPr id="27" name="Group 26">
                  <a:extLst>
                    <a:ext uri="{FF2B5EF4-FFF2-40B4-BE49-F238E27FC236}">
                      <a16:creationId xmlns:a16="http://schemas.microsoft.com/office/drawing/2014/main" id="{92628806-FE4A-CDAC-DDEB-03FA14BC7944}"/>
                    </a:ext>
                  </a:extLst>
                </p:cNvPr>
                <p:cNvGrpSpPr/>
                <p:nvPr/>
              </p:nvGrpSpPr>
              <p:grpSpPr>
                <a:xfrm>
                  <a:off x="1193912" y="2188679"/>
                  <a:ext cx="3609812" cy="555031"/>
                  <a:chOff x="1147452" y="2112780"/>
                  <a:chExt cx="3609811" cy="555031"/>
                </a:xfrm>
              </p:grpSpPr>
              <p:cxnSp>
                <p:nvCxnSpPr>
                  <p:cNvPr id="28" name="Straight Arrow Connector 27">
                    <a:extLst>
                      <a:ext uri="{FF2B5EF4-FFF2-40B4-BE49-F238E27FC236}">
                        <a16:creationId xmlns:a16="http://schemas.microsoft.com/office/drawing/2014/main" id="{15CEE696-6439-8A01-8A99-FF88546E7A66}"/>
                      </a:ext>
                    </a:extLst>
                  </p:cNvPr>
                  <p:cNvCxnSpPr>
                    <a:cxnSpLocks/>
                  </p:cNvCxnSpPr>
                  <p:nvPr/>
                </p:nvCxnSpPr>
                <p:spPr>
                  <a:xfrm>
                    <a:off x="4284692" y="2118037"/>
                    <a:ext cx="472571" cy="5497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6621F4-99A4-18FB-FCEF-886E97FC4082}"/>
                      </a:ext>
                    </a:extLst>
                  </p:cNvPr>
                  <p:cNvSpPr/>
                  <p:nvPr/>
                </p:nvSpPr>
                <p:spPr>
                  <a:xfrm>
                    <a:off x="1147452" y="2112780"/>
                    <a:ext cx="3137240" cy="4354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grpSp>
      </p:grpSp>
      <p:pic>
        <p:nvPicPr>
          <p:cNvPr id="5" name="Graphic 4" descr="Cursor with solid fill">
            <a:extLst>
              <a:ext uri="{FF2B5EF4-FFF2-40B4-BE49-F238E27FC236}">
                <a16:creationId xmlns:a16="http://schemas.microsoft.com/office/drawing/2014/main" id="{3D651D98-5A87-B840-3EB9-4CF8453D10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9098" y="3755973"/>
            <a:ext cx="701335" cy="701335"/>
          </a:xfrm>
          <a:prstGeom prst="rect">
            <a:avLst/>
          </a:prstGeom>
        </p:spPr>
      </p:pic>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60859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a:xfrm>
            <a:off x="426231" y="45933"/>
            <a:ext cx="11016200" cy="518012"/>
          </a:xfrm>
        </p:spPr>
        <p:txBody>
          <a:bodyPr>
            <a:noAutofit/>
          </a:bodyPr>
          <a:lstStyle/>
          <a:p>
            <a:r>
              <a:rPr lang="en-US" sz="3600" dirty="0">
                <a:latin typeface="+mn-lt"/>
              </a:rPr>
              <a:t>Select the Assessments</a:t>
            </a:r>
          </a:p>
        </p:txBody>
      </p:sp>
      <p:grpSp>
        <p:nvGrpSpPr>
          <p:cNvPr id="9" name="Group 8" descr="Step 2 of the ISR generation process.">
            <a:extLst>
              <a:ext uri="{FF2B5EF4-FFF2-40B4-BE49-F238E27FC236}">
                <a16:creationId xmlns:a16="http://schemas.microsoft.com/office/drawing/2014/main" id="{00EEBB07-A306-0BE6-8178-565316A0FDDC}"/>
              </a:ext>
            </a:extLst>
          </p:cNvPr>
          <p:cNvGrpSpPr/>
          <p:nvPr/>
        </p:nvGrpSpPr>
        <p:grpSpPr>
          <a:xfrm>
            <a:off x="1036144" y="746322"/>
            <a:ext cx="10119710" cy="5365357"/>
            <a:chOff x="1036144" y="746322"/>
            <a:chExt cx="10119710" cy="5365357"/>
          </a:xfrm>
        </p:grpSpPr>
        <p:grpSp>
          <p:nvGrpSpPr>
            <p:cNvPr id="13" name="Group 12">
              <a:extLst>
                <a:ext uri="{FF2B5EF4-FFF2-40B4-BE49-F238E27FC236}">
                  <a16:creationId xmlns:a16="http://schemas.microsoft.com/office/drawing/2014/main" id="{BB7FD4FA-C520-E9FC-BB25-5A65FB7854B0}"/>
                </a:ext>
              </a:extLst>
            </p:cNvPr>
            <p:cNvGrpSpPr/>
            <p:nvPr/>
          </p:nvGrpSpPr>
          <p:grpSpPr>
            <a:xfrm>
              <a:off x="1036144" y="746322"/>
              <a:ext cx="10119710" cy="5365357"/>
              <a:chOff x="1036144" y="746322"/>
              <a:chExt cx="10119710" cy="5365357"/>
            </a:xfrm>
          </p:grpSpPr>
          <p:grpSp>
            <p:nvGrpSpPr>
              <p:cNvPr id="5" name="Group 4" descr="Column #2: Select Assessments showing a list of Mathematics tests.&#10;">
                <a:extLst>
                  <a:ext uri="{FF2B5EF4-FFF2-40B4-BE49-F238E27FC236}">
                    <a16:creationId xmlns:a16="http://schemas.microsoft.com/office/drawing/2014/main" id="{2FAA3659-96D4-43D2-BC2F-93303EC92B6D}"/>
                  </a:ext>
                </a:extLst>
              </p:cNvPr>
              <p:cNvGrpSpPr/>
              <p:nvPr/>
            </p:nvGrpSpPr>
            <p:grpSpPr>
              <a:xfrm>
                <a:off x="1036144" y="746322"/>
                <a:ext cx="10119710" cy="5365357"/>
                <a:chOff x="1036144" y="746322"/>
                <a:chExt cx="10119710" cy="5365357"/>
              </a:xfrm>
            </p:grpSpPr>
            <p:sp>
              <p:nvSpPr>
                <p:cNvPr id="6" name="Rectangle: Rounded Corners 5">
                  <a:extLst>
                    <a:ext uri="{FF2B5EF4-FFF2-40B4-BE49-F238E27FC236}">
                      <a16:creationId xmlns:a16="http://schemas.microsoft.com/office/drawing/2014/main" id="{C9FC49F7-0A59-4DD7-8616-8919406CD704}"/>
                    </a:ext>
                  </a:extLst>
                </p:cNvPr>
                <p:cNvSpPr/>
                <p:nvPr/>
              </p:nvSpPr>
              <p:spPr>
                <a:xfrm>
                  <a:off x="4250569" y="746322"/>
                  <a:ext cx="4818017" cy="349962"/>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Select the assessments.</a:t>
                  </a:r>
                </a:p>
              </p:txBody>
            </p:sp>
            <p:grpSp>
              <p:nvGrpSpPr>
                <p:cNvPr id="4" name="Group 3">
                  <a:extLst>
                    <a:ext uri="{FF2B5EF4-FFF2-40B4-BE49-F238E27FC236}">
                      <a16:creationId xmlns:a16="http://schemas.microsoft.com/office/drawing/2014/main" id="{83C70602-487F-4BF1-AECD-FD4621FAA4D6}"/>
                    </a:ext>
                  </a:extLst>
                </p:cNvPr>
                <p:cNvGrpSpPr/>
                <p:nvPr/>
              </p:nvGrpSpPr>
              <p:grpSpPr>
                <a:xfrm>
                  <a:off x="1036144" y="1158629"/>
                  <a:ext cx="10119710" cy="4953050"/>
                  <a:chOff x="803929" y="1235349"/>
                  <a:chExt cx="10119710" cy="4953050"/>
                </a:xfrm>
              </p:grpSpPr>
              <p:pic>
                <p:nvPicPr>
                  <p:cNvPr id="7" name="Picture 6" descr="Graphical user interface, application&#10;&#10;Description automatically generated">
                    <a:extLst>
                      <a:ext uri="{FF2B5EF4-FFF2-40B4-BE49-F238E27FC236}">
                        <a16:creationId xmlns:a16="http://schemas.microsoft.com/office/drawing/2014/main" id="{0469DB5D-4723-455C-957F-5F6737923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29" y="1235349"/>
                    <a:ext cx="10119710" cy="49530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EA4CCB8-0A5F-4127-A7FF-B988FA8180DE}"/>
                      </a:ext>
                    </a:extLst>
                  </p:cNvPr>
                  <p:cNvSpPr/>
                  <p:nvPr/>
                </p:nvSpPr>
                <p:spPr>
                  <a:xfrm>
                    <a:off x="5346608" y="222365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MATHEMATICS</a:t>
                    </a:r>
                    <a:endParaRPr kumimoji="0" lang="en-US" sz="1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10" name="Picture 9">
                <a:extLst>
                  <a:ext uri="{FF2B5EF4-FFF2-40B4-BE49-F238E27FC236}">
                    <a16:creationId xmlns:a16="http://schemas.microsoft.com/office/drawing/2014/main" id="{52C28B44-95DF-BB0E-7F3F-8F866BC720F8}"/>
                  </a:ext>
                </a:extLst>
              </p:cNvPr>
              <p:cNvPicPr>
                <a:picLocks noChangeAspect="1"/>
              </p:cNvPicPr>
              <p:nvPr/>
            </p:nvPicPr>
            <p:blipFill>
              <a:blip r:embed="rId5"/>
              <a:stretch>
                <a:fillRect/>
              </a:stretch>
            </p:blipFill>
            <p:spPr>
              <a:xfrm>
                <a:off x="9912470" y="1668331"/>
                <a:ext cx="1135754" cy="358432"/>
              </a:xfrm>
              <a:prstGeom prst="rect">
                <a:avLst/>
              </a:prstGeom>
            </p:spPr>
          </p:pic>
        </p:grpSp>
        <p:pic>
          <p:nvPicPr>
            <p:cNvPr id="18" name="Picture 17">
              <a:extLst>
                <a:ext uri="{FF2B5EF4-FFF2-40B4-BE49-F238E27FC236}">
                  <a16:creationId xmlns:a16="http://schemas.microsoft.com/office/drawing/2014/main" id="{333790EF-41D4-3E7B-2565-CC2481351BE0}"/>
                </a:ext>
              </a:extLst>
            </p:cNvPr>
            <p:cNvPicPr>
              <a:picLocks noChangeAspect="1"/>
            </p:cNvPicPr>
            <p:nvPr/>
          </p:nvPicPr>
          <p:blipFill>
            <a:blip r:embed="rId6"/>
            <a:stretch>
              <a:fillRect/>
            </a:stretch>
          </p:blipFill>
          <p:spPr>
            <a:xfrm>
              <a:off x="1877262" y="5541258"/>
              <a:ext cx="1830505" cy="435335"/>
            </a:xfrm>
            <a:prstGeom prst="rect">
              <a:avLst/>
            </a:prstGeom>
          </p:spPr>
        </p:pic>
      </p:gr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8540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CRS: Interim vs Summative Tests  </a:t>
            </a:r>
          </a:p>
        </p:txBody>
      </p:sp>
      <p:sp>
        <p:nvSpPr>
          <p:cNvPr id="4" name="Rectangle: Rounded Corners 3" descr="The Basics, listed.&#10;">
            <a:extLst>
              <a:ext uri="{FF2B5EF4-FFF2-40B4-BE49-F238E27FC236}">
                <a16:creationId xmlns:a16="http://schemas.microsoft.com/office/drawing/2014/main" id="{CA7D2046-7CD3-49A3-BCC3-528C9EDD3113}"/>
              </a:ext>
            </a:extLst>
          </p:cNvPr>
          <p:cNvSpPr/>
          <p:nvPr/>
        </p:nvSpPr>
        <p:spPr>
          <a:xfrm>
            <a:off x="1850065"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IAB/ICA</a:t>
            </a:r>
          </a:p>
        </p:txBody>
      </p:sp>
      <p:sp>
        <p:nvSpPr>
          <p:cNvPr id="2" name="Content Placeholder 1" descr="The Basics, listed.&#10;"/>
          <p:cNvSpPr>
            <a:spLocks noGrp="1"/>
          </p:cNvSpPr>
          <p:nvPr>
            <p:ph idx="1"/>
          </p:nvPr>
        </p:nvSpPr>
        <p:spPr>
          <a:xfrm>
            <a:off x="595137" y="1372782"/>
            <a:ext cx="5500863" cy="4503451"/>
          </a:xfrm>
          <a:ln w="12700">
            <a:solidFill>
              <a:schemeClr val="bg1">
                <a:lumMod val="75000"/>
              </a:schemeClr>
            </a:solidFill>
          </a:ln>
        </p:spPr>
        <p:txBody>
          <a:bodyPr>
            <a:normAutofit/>
          </a:bodyPr>
          <a:lstStyle/>
          <a:p>
            <a:pPr marL="803275" lvl="2" indent="-342900">
              <a:buFont typeface="Wingdings" panose="05000000000000000000" pitchFamily="2" charset="2"/>
              <a:buChar char="§"/>
              <a:defRPr/>
            </a:pPr>
            <a:r>
              <a:rPr lang="en-US" sz="2400" dirty="0"/>
              <a:t>Item Level Data: </a:t>
            </a:r>
            <a:r>
              <a:rPr lang="en-US" sz="2000" dirty="0"/>
              <a:t>(individual student responses and scores plus item rubric and resources). </a:t>
            </a:r>
          </a:p>
          <a:p>
            <a:pPr marL="803275" lvl="2" indent="-342900">
              <a:buFont typeface="Wingdings" panose="05000000000000000000" pitchFamily="2" charset="2"/>
              <a:buChar char="§"/>
              <a:defRPr/>
            </a:pPr>
            <a:r>
              <a:rPr lang="en-US" sz="2400" dirty="0"/>
              <a:t>Teacher Handscoring </a:t>
            </a:r>
            <a:r>
              <a:rPr lang="en-US" sz="2000" dirty="0"/>
              <a:t>(required for performance task mathematics items that cannot be scored  automatically). </a:t>
            </a:r>
          </a:p>
          <a:p>
            <a:pPr marL="803275" lvl="2" indent="-342900">
              <a:buFont typeface="Wingdings" panose="05000000000000000000" pitchFamily="2" charset="2"/>
              <a:buChar char="§"/>
              <a:defRPr/>
            </a:pPr>
            <a:r>
              <a:rPr lang="en-US" sz="2400" dirty="0"/>
              <a:t>Student  Level Claim and Target Data (ICA)</a:t>
            </a:r>
          </a:p>
          <a:p>
            <a:pPr marL="460375" lvl="2" indent="0">
              <a:buNone/>
              <a:defRPr/>
            </a:pPr>
            <a:endParaRPr lang="en-US" sz="2000" dirty="0">
              <a:cs typeface="Franklin Gothic Book" pitchFamily="34" charset="0"/>
            </a:endParaRPr>
          </a:p>
        </p:txBody>
      </p:sp>
      <p:sp>
        <p:nvSpPr>
          <p:cNvPr id="7" name="Rectangle: Rounded Corners 6">
            <a:extLst>
              <a:ext uri="{FF2B5EF4-FFF2-40B4-BE49-F238E27FC236}">
                <a16:creationId xmlns:a16="http://schemas.microsoft.com/office/drawing/2014/main" id="{928B4A07-EA3E-4A05-85A4-A2BFC52261D0}"/>
              </a:ext>
            </a:extLst>
          </p:cNvPr>
          <p:cNvSpPr/>
          <p:nvPr/>
        </p:nvSpPr>
        <p:spPr>
          <a:xfrm>
            <a:off x="7317537"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Summative</a:t>
            </a:r>
          </a:p>
        </p:txBody>
      </p:sp>
      <p:sp>
        <p:nvSpPr>
          <p:cNvPr id="6" name="Content Placeholder 1">
            <a:extLst>
              <a:ext uri="{FF2B5EF4-FFF2-40B4-BE49-F238E27FC236}">
                <a16:creationId xmlns:a16="http://schemas.microsoft.com/office/drawing/2014/main" id="{3197D4ED-EA81-4DCC-B133-D23D1D003186}"/>
              </a:ext>
            </a:extLst>
          </p:cNvPr>
          <p:cNvSpPr txBox="1">
            <a:spLocks/>
          </p:cNvSpPr>
          <p:nvPr/>
        </p:nvSpPr>
        <p:spPr bwMode="gray">
          <a:xfrm>
            <a:off x="6294897" y="1361455"/>
            <a:ext cx="5500863" cy="4508900"/>
          </a:xfrm>
          <a:prstGeom prst="rect">
            <a:avLst/>
          </a:prstGeom>
          <a:ln w="12700">
            <a:solidFill>
              <a:schemeClr val="bg1">
                <a:lumMod val="75000"/>
              </a:schemeClr>
            </a:solid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803275" lvl="2" indent="-342900">
              <a:buFont typeface="Wingdings" panose="05000000000000000000" pitchFamily="2" charset="2"/>
              <a:buChar char="§"/>
              <a:defRPr/>
            </a:pPr>
            <a:r>
              <a:rPr lang="en-US" sz="2400" dirty="0"/>
              <a:t>Cross-Sectional Reporting</a:t>
            </a:r>
          </a:p>
          <a:p>
            <a:pPr marL="803275" lvl="2" indent="-342900">
              <a:buFont typeface="Wingdings" panose="05000000000000000000" pitchFamily="2" charset="2"/>
              <a:buChar char="§"/>
              <a:defRPr/>
            </a:pPr>
            <a:r>
              <a:rPr lang="en-US" sz="2400" dirty="0"/>
              <a:t>Student Level Claim and Target Data </a:t>
            </a:r>
            <a:r>
              <a:rPr lang="en-US" sz="2000" dirty="0"/>
              <a:t>(2018-2019 and prior; starting again in 2023-2024).</a:t>
            </a:r>
          </a:p>
          <a:p>
            <a:pPr marL="460375" lvl="2" indent="0">
              <a:buNone/>
              <a:defRPr/>
            </a:pPr>
            <a:endParaRPr lang="en-US" sz="2400" dirty="0"/>
          </a:p>
          <a:p>
            <a:pPr marL="460375" lvl="2" indent="0">
              <a:buFont typeface="Calibri" panose="020F0502020204030204" pitchFamily="34" charset="0"/>
              <a:buNone/>
              <a:defRPr/>
            </a:pPr>
            <a:endParaRPr lang="en-US" sz="2000" dirty="0"/>
          </a:p>
          <a:p>
            <a:pPr marL="803275" lvl="2" indent="-342900">
              <a:buFont typeface="Wingdings" panose="05000000000000000000" pitchFamily="2" charset="2"/>
              <a:buChar char="§"/>
              <a:defRPr/>
            </a:pPr>
            <a:endParaRPr lang="en-US" sz="2000" dirty="0"/>
          </a:p>
          <a:p>
            <a:pPr marL="803275" lvl="2" indent="-342900">
              <a:buFont typeface="Wingdings" panose="05000000000000000000" pitchFamily="2" charset="2"/>
              <a:buChar char="§"/>
              <a:defRPr/>
            </a:pPr>
            <a:endParaRPr lang="en-US" sz="2000" dirty="0"/>
          </a:p>
        </p:txBody>
      </p:sp>
      <p:sp>
        <p:nvSpPr>
          <p:cNvPr id="5" name="Slide Number Placeholder 4">
            <a:extLst>
              <a:ext uri="{FF2B5EF4-FFF2-40B4-BE49-F238E27FC236}">
                <a16:creationId xmlns:a16="http://schemas.microsoft.com/office/drawing/2014/main" id="{08881592-E21D-469C-9204-4F082FD83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52076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a:xfrm>
            <a:off x="426231" y="45933"/>
            <a:ext cx="11016200" cy="518012"/>
          </a:xfrm>
        </p:spPr>
        <p:txBody>
          <a:bodyPr>
            <a:noAutofit/>
          </a:bodyPr>
          <a:lstStyle/>
          <a:p>
            <a:r>
              <a:rPr lang="en-US" sz="3600" dirty="0">
                <a:latin typeface="+mn-lt"/>
              </a:rPr>
              <a:t>Select the Students</a:t>
            </a:r>
          </a:p>
        </p:txBody>
      </p:sp>
      <p:grpSp>
        <p:nvGrpSpPr>
          <p:cNvPr id="16" name="Group 15" descr="Step 3 of the ISR generation process.">
            <a:extLst>
              <a:ext uri="{FF2B5EF4-FFF2-40B4-BE49-F238E27FC236}">
                <a16:creationId xmlns:a16="http://schemas.microsoft.com/office/drawing/2014/main" id="{83CC81CB-7890-2541-75C0-43851BD3545E}"/>
              </a:ext>
            </a:extLst>
          </p:cNvPr>
          <p:cNvGrpSpPr/>
          <p:nvPr/>
        </p:nvGrpSpPr>
        <p:grpSpPr>
          <a:xfrm>
            <a:off x="1025293" y="758098"/>
            <a:ext cx="10141411" cy="5341804"/>
            <a:chOff x="1025293" y="758098"/>
            <a:chExt cx="10141411" cy="5341804"/>
          </a:xfrm>
        </p:grpSpPr>
        <p:grpSp>
          <p:nvGrpSpPr>
            <p:cNvPr id="13" name="Group 12">
              <a:extLst>
                <a:ext uri="{FF2B5EF4-FFF2-40B4-BE49-F238E27FC236}">
                  <a16:creationId xmlns:a16="http://schemas.microsoft.com/office/drawing/2014/main" id="{DB81E2B1-1448-C752-0607-EC2FC2EF75E1}"/>
                </a:ext>
              </a:extLst>
            </p:cNvPr>
            <p:cNvGrpSpPr/>
            <p:nvPr/>
          </p:nvGrpSpPr>
          <p:grpSpPr>
            <a:xfrm>
              <a:off x="1025293" y="758098"/>
              <a:ext cx="10141411" cy="5341804"/>
              <a:chOff x="1025293" y="758098"/>
              <a:chExt cx="10141411" cy="5341804"/>
            </a:xfrm>
          </p:grpSpPr>
          <p:grpSp>
            <p:nvGrpSpPr>
              <p:cNvPr id="4" name="Group 3" descr="Column #3: Select the students showing a list of rosters in a demo school.&#10;">
                <a:extLst>
                  <a:ext uri="{FF2B5EF4-FFF2-40B4-BE49-F238E27FC236}">
                    <a16:creationId xmlns:a16="http://schemas.microsoft.com/office/drawing/2014/main" id="{0EF056AE-E8BA-4CBD-92D5-5C23F5DEFA49}"/>
                  </a:ext>
                </a:extLst>
              </p:cNvPr>
              <p:cNvGrpSpPr/>
              <p:nvPr/>
            </p:nvGrpSpPr>
            <p:grpSpPr>
              <a:xfrm>
                <a:off x="1025293" y="758098"/>
                <a:ext cx="10141411" cy="5341804"/>
                <a:chOff x="1025293" y="758098"/>
                <a:chExt cx="10141411" cy="5341804"/>
              </a:xfrm>
            </p:grpSpPr>
            <p:sp>
              <p:nvSpPr>
                <p:cNvPr id="6" name="Rectangle: Rounded Corners 5">
                  <a:extLst>
                    <a:ext uri="{FF2B5EF4-FFF2-40B4-BE49-F238E27FC236}">
                      <a16:creationId xmlns:a16="http://schemas.microsoft.com/office/drawing/2014/main" id="{4ECF1222-2227-4EE8-82AA-9779D3C8E1F4}"/>
                    </a:ext>
                  </a:extLst>
                </p:cNvPr>
                <p:cNvSpPr/>
                <p:nvPr/>
              </p:nvSpPr>
              <p:spPr>
                <a:xfrm>
                  <a:off x="4250569" y="758098"/>
                  <a:ext cx="3690861" cy="31507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Select the students.</a:t>
                  </a:r>
                </a:p>
              </p:txBody>
            </p:sp>
            <p:pic>
              <p:nvPicPr>
                <p:cNvPr id="7" name="Picture 6">
                  <a:extLst>
                    <a:ext uri="{FF2B5EF4-FFF2-40B4-BE49-F238E27FC236}">
                      <a16:creationId xmlns:a16="http://schemas.microsoft.com/office/drawing/2014/main" id="{8361FA21-3077-460B-AD99-06A3B3A1DFFB}"/>
                    </a:ext>
                  </a:extLst>
                </p:cNvPr>
                <p:cNvPicPr>
                  <a:picLocks noChangeAspect="1"/>
                </p:cNvPicPr>
                <p:nvPr/>
              </p:nvPicPr>
              <p:blipFill>
                <a:blip r:embed="rId4"/>
                <a:stretch>
                  <a:fillRect/>
                </a:stretch>
              </p:blipFill>
              <p:spPr>
                <a:xfrm>
                  <a:off x="1025293" y="1129673"/>
                  <a:ext cx="10141411" cy="49702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pic>
            <p:nvPicPr>
              <p:cNvPr id="8" name="Picture 7">
                <a:extLst>
                  <a:ext uri="{FF2B5EF4-FFF2-40B4-BE49-F238E27FC236}">
                    <a16:creationId xmlns:a16="http://schemas.microsoft.com/office/drawing/2014/main" id="{75909616-2F3B-2EC6-4BC6-0CF436529553}"/>
                  </a:ext>
                </a:extLst>
              </p:cNvPr>
              <p:cNvPicPr>
                <a:picLocks noChangeAspect="1"/>
              </p:cNvPicPr>
              <p:nvPr/>
            </p:nvPicPr>
            <p:blipFill>
              <a:blip r:embed="rId5"/>
              <a:stretch>
                <a:fillRect/>
              </a:stretch>
            </p:blipFill>
            <p:spPr>
              <a:xfrm>
                <a:off x="9921898" y="1630623"/>
                <a:ext cx="1165626" cy="367859"/>
              </a:xfrm>
              <a:prstGeom prst="rect">
                <a:avLst/>
              </a:prstGeom>
            </p:spPr>
          </p:pic>
          <p:pic>
            <p:nvPicPr>
              <p:cNvPr id="12" name="Picture 11">
                <a:extLst>
                  <a:ext uri="{FF2B5EF4-FFF2-40B4-BE49-F238E27FC236}">
                    <a16:creationId xmlns:a16="http://schemas.microsoft.com/office/drawing/2014/main" id="{2B4E3797-CB75-0513-19C6-9BB389C8A562}"/>
                  </a:ext>
                </a:extLst>
              </p:cNvPr>
              <p:cNvPicPr>
                <a:picLocks noChangeAspect="1"/>
              </p:cNvPicPr>
              <p:nvPr/>
            </p:nvPicPr>
            <p:blipFill>
              <a:blip r:embed="rId6"/>
              <a:stretch>
                <a:fillRect/>
              </a:stretch>
            </p:blipFill>
            <p:spPr>
              <a:xfrm>
                <a:off x="8961802" y="2173581"/>
                <a:ext cx="960096" cy="325851"/>
              </a:xfrm>
              <a:prstGeom prst="rect">
                <a:avLst/>
              </a:prstGeom>
            </p:spPr>
          </p:pic>
        </p:grpSp>
        <p:pic>
          <p:nvPicPr>
            <p:cNvPr id="15" name="Picture 14">
              <a:extLst>
                <a:ext uri="{FF2B5EF4-FFF2-40B4-BE49-F238E27FC236}">
                  <a16:creationId xmlns:a16="http://schemas.microsoft.com/office/drawing/2014/main" id="{C8C2864C-5CAD-3255-A79C-FA4350F8488B}"/>
                </a:ext>
              </a:extLst>
            </p:cNvPr>
            <p:cNvPicPr>
              <a:picLocks noChangeAspect="1"/>
            </p:cNvPicPr>
            <p:nvPr/>
          </p:nvPicPr>
          <p:blipFill>
            <a:blip r:embed="rId7"/>
            <a:stretch>
              <a:fillRect/>
            </a:stretch>
          </p:blipFill>
          <p:spPr>
            <a:xfrm>
              <a:off x="1806778" y="5477618"/>
              <a:ext cx="1879102" cy="501418"/>
            </a:xfrm>
            <a:prstGeom prst="rect">
              <a:avLst/>
            </a:prstGeom>
          </p:spPr>
        </p:pic>
      </p:grpSp>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0579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noAutofit/>
          </a:bodyPr>
          <a:lstStyle/>
          <a:p>
            <a:r>
              <a:rPr lang="en-US" sz="3600" dirty="0">
                <a:latin typeface="+mn-lt"/>
              </a:rPr>
              <a:t>Another Customizing Option</a:t>
            </a:r>
          </a:p>
        </p:txBody>
      </p:sp>
      <p:grpSp>
        <p:nvGrpSpPr>
          <p:cNvPr id="7" name="Group 6" descr="The ISR Filter options.">
            <a:extLst>
              <a:ext uri="{FF2B5EF4-FFF2-40B4-BE49-F238E27FC236}">
                <a16:creationId xmlns:a16="http://schemas.microsoft.com/office/drawing/2014/main" id="{DF573905-050B-619D-49C8-3AB321B547D5}"/>
              </a:ext>
            </a:extLst>
          </p:cNvPr>
          <p:cNvGrpSpPr/>
          <p:nvPr/>
        </p:nvGrpSpPr>
        <p:grpSpPr>
          <a:xfrm>
            <a:off x="2083360" y="771657"/>
            <a:ext cx="8025278" cy="5587256"/>
            <a:chOff x="2083360" y="771657"/>
            <a:chExt cx="8025278" cy="5587256"/>
          </a:xfrm>
        </p:grpSpPr>
        <p:grpSp>
          <p:nvGrpSpPr>
            <p:cNvPr id="3" name="Group 2" descr="Filters button open showing calendar tools for setting start and end dates. Generate button is green and clickable.&#10;">
              <a:extLst>
                <a:ext uri="{FF2B5EF4-FFF2-40B4-BE49-F238E27FC236}">
                  <a16:creationId xmlns:a16="http://schemas.microsoft.com/office/drawing/2014/main" id="{6D0E000D-87A9-487B-8CA6-CB88824B0DFE}"/>
                </a:ext>
              </a:extLst>
            </p:cNvPr>
            <p:cNvGrpSpPr/>
            <p:nvPr/>
          </p:nvGrpSpPr>
          <p:grpSpPr>
            <a:xfrm>
              <a:off x="2083360" y="771657"/>
              <a:ext cx="8025278" cy="5314686"/>
              <a:chOff x="2083360" y="771657"/>
              <a:chExt cx="8025278" cy="5314686"/>
            </a:xfrm>
          </p:grpSpPr>
          <p:sp>
            <p:nvSpPr>
              <p:cNvPr id="8" name="Rectangle: Rounded Corners 7">
                <a:extLst>
                  <a:ext uri="{FF2B5EF4-FFF2-40B4-BE49-F238E27FC236}">
                    <a16:creationId xmlns:a16="http://schemas.microsoft.com/office/drawing/2014/main" id="{BB5CE76A-FED4-410A-B365-304DAF4B04C1}"/>
                  </a:ext>
                </a:extLst>
              </p:cNvPr>
              <p:cNvSpPr/>
              <p:nvPr/>
            </p:nvSpPr>
            <p:spPr>
              <a:xfrm>
                <a:off x="4250569" y="771657"/>
                <a:ext cx="3690861" cy="315073"/>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Set date range.</a:t>
                </a:r>
              </a:p>
            </p:txBody>
          </p:sp>
          <p:pic>
            <p:nvPicPr>
              <p:cNvPr id="10" name="Picture 9">
                <a:extLst>
                  <a:ext uri="{FF2B5EF4-FFF2-40B4-BE49-F238E27FC236}">
                    <a16:creationId xmlns:a16="http://schemas.microsoft.com/office/drawing/2014/main" id="{5B42E01D-666F-4EE3-9748-2596527F2CBA}"/>
                  </a:ext>
                </a:extLst>
              </p:cNvPr>
              <p:cNvPicPr>
                <a:picLocks noChangeAspect="1"/>
              </p:cNvPicPr>
              <p:nvPr/>
            </p:nvPicPr>
            <p:blipFill>
              <a:blip r:embed="rId4"/>
              <a:stretch>
                <a:fillRect/>
              </a:stretch>
            </p:blipFill>
            <p:spPr>
              <a:xfrm>
                <a:off x="2083360" y="1195994"/>
                <a:ext cx="8025278" cy="48903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pic>
          <p:nvPicPr>
            <p:cNvPr id="11" name="Picture 10">
              <a:extLst>
                <a:ext uri="{FF2B5EF4-FFF2-40B4-BE49-F238E27FC236}">
                  <a16:creationId xmlns:a16="http://schemas.microsoft.com/office/drawing/2014/main" id="{8BE092A5-510A-D063-E957-0A3574D5B698}"/>
                </a:ext>
              </a:extLst>
            </p:cNvPr>
            <p:cNvPicPr>
              <a:picLocks noChangeAspect="1"/>
            </p:cNvPicPr>
            <p:nvPr/>
          </p:nvPicPr>
          <p:blipFill>
            <a:blip r:embed="rId5"/>
            <a:stretch>
              <a:fillRect/>
            </a:stretch>
          </p:blipFill>
          <p:spPr>
            <a:xfrm>
              <a:off x="5750404" y="2022952"/>
              <a:ext cx="2548385" cy="3416313"/>
            </a:xfrm>
            <a:prstGeom prst="rect">
              <a:avLst/>
            </a:prstGeom>
          </p:spPr>
        </p:pic>
        <p:sp>
          <p:nvSpPr>
            <p:cNvPr id="12" name="Rectangle 11">
              <a:extLst>
                <a:ext uri="{FF2B5EF4-FFF2-40B4-BE49-F238E27FC236}">
                  <a16:creationId xmlns:a16="http://schemas.microsoft.com/office/drawing/2014/main" id="{BC8A1E6F-35C7-B0A2-8A63-0FF061E2DD0D}"/>
                </a:ext>
              </a:extLst>
            </p:cNvPr>
            <p:cNvSpPr/>
            <p:nvPr/>
          </p:nvSpPr>
          <p:spPr>
            <a:xfrm>
              <a:off x="8144759" y="2013525"/>
              <a:ext cx="1866507" cy="34163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a:extLst>
                <a:ext uri="{FF2B5EF4-FFF2-40B4-BE49-F238E27FC236}">
                  <a16:creationId xmlns:a16="http://schemas.microsoft.com/office/drawing/2014/main" id="{FAA40430-8121-0CB7-D283-616392C7E289}"/>
                </a:ext>
              </a:extLst>
            </p:cNvPr>
            <p:cNvPicPr>
              <a:picLocks noChangeAspect="1"/>
            </p:cNvPicPr>
            <p:nvPr/>
          </p:nvPicPr>
          <p:blipFill>
            <a:blip r:embed="rId6"/>
            <a:stretch>
              <a:fillRect/>
            </a:stretch>
          </p:blipFill>
          <p:spPr>
            <a:xfrm>
              <a:off x="7953193" y="2022952"/>
              <a:ext cx="1931633" cy="1821145"/>
            </a:xfrm>
            <a:prstGeom prst="rect">
              <a:avLst/>
            </a:prstGeom>
          </p:spPr>
        </p:pic>
        <p:pic>
          <p:nvPicPr>
            <p:cNvPr id="16" name="Picture 15">
              <a:extLst>
                <a:ext uri="{FF2B5EF4-FFF2-40B4-BE49-F238E27FC236}">
                  <a16:creationId xmlns:a16="http://schemas.microsoft.com/office/drawing/2014/main" id="{97E0285E-96C3-F255-E554-4A1E1A9753C6}"/>
                </a:ext>
              </a:extLst>
            </p:cNvPr>
            <p:cNvPicPr>
              <a:picLocks noChangeAspect="1"/>
            </p:cNvPicPr>
            <p:nvPr/>
          </p:nvPicPr>
          <p:blipFill>
            <a:blip r:embed="rId7"/>
            <a:stretch>
              <a:fillRect/>
            </a:stretch>
          </p:blipFill>
          <p:spPr>
            <a:xfrm>
              <a:off x="9009163" y="1613643"/>
              <a:ext cx="894517" cy="282300"/>
            </a:xfrm>
            <a:prstGeom prst="rect">
              <a:avLst/>
            </a:prstGeom>
          </p:spPr>
        </p:pic>
        <p:pic>
          <p:nvPicPr>
            <p:cNvPr id="20" name="Picture 19">
              <a:extLst>
                <a:ext uri="{FF2B5EF4-FFF2-40B4-BE49-F238E27FC236}">
                  <a16:creationId xmlns:a16="http://schemas.microsoft.com/office/drawing/2014/main" id="{A952B1C4-4FF5-677D-9FFF-5AD4132885AF}"/>
                </a:ext>
              </a:extLst>
            </p:cNvPr>
            <p:cNvPicPr>
              <a:picLocks noChangeAspect="1"/>
            </p:cNvPicPr>
            <p:nvPr/>
          </p:nvPicPr>
          <p:blipFill>
            <a:blip r:embed="rId8"/>
            <a:stretch>
              <a:fillRect/>
            </a:stretch>
          </p:blipFill>
          <p:spPr>
            <a:xfrm>
              <a:off x="2629420" y="5464907"/>
              <a:ext cx="1958735" cy="522667"/>
            </a:xfrm>
            <a:prstGeom prst="rect">
              <a:avLst/>
            </a:prstGeom>
          </p:spPr>
        </p:pic>
        <p:pic>
          <p:nvPicPr>
            <p:cNvPr id="21" name="Graphic 20" descr="Cursor with solid fill">
              <a:extLst>
                <a:ext uri="{FF2B5EF4-FFF2-40B4-BE49-F238E27FC236}">
                  <a16:creationId xmlns:a16="http://schemas.microsoft.com/office/drawing/2014/main" id="{04837605-4DF5-EAE6-0258-4DE0DF8850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7979" y="5644516"/>
              <a:ext cx="701615" cy="714397"/>
            </a:xfrm>
            <a:prstGeom prst="rect">
              <a:avLst/>
            </a:prstGeom>
          </p:spPr>
        </p:pic>
        <p:pic>
          <p:nvPicPr>
            <p:cNvPr id="5" name="Graphic 4" descr="Cursor with solid fill">
              <a:extLst>
                <a:ext uri="{FF2B5EF4-FFF2-40B4-BE49-F238E27FC236}">
                  <a16:creationId xmlns:a16="http://schemas.microsoft.com/office/drawing/2014/main" id="{3C66A224-E300-BC33-A6C6-E290E487C3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43286" y="3455385"/>
              <a:ext cx="551445" cy="551445"/>
            </a:xfrm>
            <a:prstGeom prst="rect">
              <a:avLst/>
            </a:prstGeom>
          </p:spPr>
        </p:pic>
        <p:sp>
          <p:nvSpPr>
            <p:cNvPr id="6" name="Rectangle 5">
              <a:extLst>
                <a:ext uri="{FF2B5EF4-FFF2-40B4-BE49-F238E27FC236}">
                  <a16:creationId xmlns:a16="http://schemas.microsoft.com/office/drawing/2014/main" id="{74C3FDF3-7517-986F-9BC6-EAD890DE0378}"/>
                </a:ext>
              </a:extLst>
            </p:cNvPr>
            <p:cNvSpPr/>
            <p:nvPr/>
          </p:nvSpPr>
          <p:spPr>
            <a:xfrm>
              <a:off x="6095999" y="5122843"/>
              <a:ext cx="1866507" cy="306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2722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p:txBody>
          <a:bodyPr>
            <a:noAutofit/>
          </a:bodyPr>
          <a:lstStyle/>
          <a:p>
            <a:r>
              <a:rPr lang="en-US" sz="3600" dirty="0">
                <a:latin typeface="+mn-lt"/>
              </a:rPr>
              <a:t>ISR from the Student Portfolio Report</a:t>
            </a:r>
          </a:p>
        </p:txBody>
      </p:sp>
      <p:grpSp>
        <p:nvGrpSpPr>
          <p:cNvPr id="13" name="Group 12" descr="A screenshot of the ISR generator as accessed from the Student Portfolio Report.">
            <a:extLst>
              <a:ext uri="{FF2B5EF4-FFF2-40B4-BE49-F238E27FC236}">
                <a16:creationId xmlns:a16="http://schemas.microsoft.com/office/drawing/2014/main" id="{6FD14C6A-91C2-476C-65D6-6C49248DBD76}"/>
              </a:ext>
            </a:extLst>
          </p:cNvPr>
          <p:cNvGrpSpPr/>
          <p:nvPr/>
        </p:nvGrpSpPr>
        <p:grpSpPr>
          <a:xfrm>
            <a:off x="1055187" y="963610"/>
            <a:ext cx="4112430" cy="671676"/>
            <a:chOff x="919454" y="859916"/>
            <a:chExt cx="4112430" cy="671676"/>
          </a:xfrm>
        </p:grpSpPr>
        <p:pic>
          <p:nvPicPr>
            <p:cNvPr id="11" name="Picture 10">
              <a:extLst>
                <a:ext uri="{FF2B5EF4-FFF2-40B4-BE49-F238E27FC236}">
                  <a16:creationId xmlns:a16="http://schemas.microsoft.com/office/drawing/2014/main" id="{44F9A051-8683-6D58-87CB-B825E07C775B}"/>
                </a:ext>
              </a:extLst>
            </p:cNvPr>
            <p:cNvPicPr>
              <a:picLocks noChangeAspect="1"/>
            </p:cNvPicPr>
            <p:nvPr/>
          </p:nvPicPr>
          <p:blipFill rotWithShape="1">
            <a:blip r:embed="rId4"/>
            <a:srcRect t="60827" r="1912" b="25710"/>
            <a:stretch/>
          </p:blipFill>
          <p:spPr>
            <a:xfrm>
              <a:off x="919454" y="859916"/>
              <a:ext cx="4112430" cy="671676"/>
            </a:xfrm>
            <a:prstGeom prst="rect">
              <a:avLst/>
            </a:prstGeom>
            <a:ln w="12700">
              <a:solidFill>
                <a:schemeClr val="bg1">
                  <a:lumMod val="75000"/>
                </a:schemeClr>
              </a:solidFill>
            </a:ln>
          </p:spPr>
        </p:pic>
        <p:sp>
          <p:nvSpPr>
            <p:cNvPr id="5" name="Oval 4">
              <a:extLst>
                <a:ext uri="{FF2B5EF4-FFF2-40B4-BE49-F238E27FC236}">
                  <a16:creationId xmlns:a16="http://schemas.microsoft.com/office/drawing/2014/main" id="{FAA0EA4C-D05E-4F85-82F5-5E844C2B48B8}"/>
                </a:ext>
              </a:extLst>
            </p:cNvPr>
            <p:cNvSpPr/>
            <p:nvPr/>
          </p:nvSpPr>
          <p:spPr>
            <a:xfrm>
              <a:off x="919454" y="1027142"/>
              <a:ext cx="2056215" cy="5010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7FEE920D-4712-68EF-C44E-5375A3945DF7}"/>
              </a:ext>
            </a:extLst>
          </p:cNvPr>
          <p:cNvPicPr>
            <a:picLocks noChangeAspect="1"/>
          </p:cNvPicPr>
          <p:nvPr/>
        </p:nvPicPr>
        <p:blipFill>
          <a:blip r:embed="rId5"/>
          <a:stretch>
            <a:fillRect/>
          </a:stretch>
        </p:blipFill>
        <p:spPr>
          <a:xfrm>
            <a:off x="3111402" y="1893314"/>
            <a:ext cx="8575076" cy="42185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170957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noAutofit/>
          </a:bodyPr>
          <a:lstStyle/>
          <a:p>
            <a:r>
              <a:rPr lang="en-US" sz="3600" dirty="0">
                <a:latin typeface="+mn-lt"/>
              </a:rPr>
              <a:t>Secure File Center</a:t>
            </a:r>
          </a:p>
        </p:txBody>
      </p:sp>
      <p:grpSp>
        <p:nvGrpSpPr>
          <p:cNvPr id="5" name="Group 4" descr="A screenshot of the Secure File Center.">
            <a:extLst>
              <a:ext uri="{FF2B5EF4-FFF2-40B4-BE49-F238E27FC236}">
                <a16:creationId xmlns:a16="http://schemas.microsoft.com/office/drawing/2014/main" id="{7EF6E52E-F850-B9B2-EA1E-2959B380976D}"/>
              </a:ext>
            </a:extLst>
          </p:cNvPr>
          <p:cNvGrpSpPr/>
          <p:nvPr/>
        </p:nvGrpSpPr>
        <p:grpSpPr>
          <a:xfrm>
            <a:off x="781092" y="1084911"/>
            <a:ext cx="10629815" cy="4688178"/>
            <a:chOff x="781092" y="1084911"/>
            <a:chExt cx="10629815" cy="4688178"/>
          </a:xfrm>
        </p:grpSpPr>
        <p:pic>
          <p:nvPicPr>
            <p:cNvPr id="14" name="Picture 13">
              <a:extLst>
                <a:ext uri="{FF2B5EF4-FFF2-40B4-BE49-F238E27FC236}">
                  <a16:creationId xmlns:a16="http://schemas.microsoft.com/office/drawing/2014/main" id="{52B5ABFF-34F6-5BBC-9B9E-CF79EA677133}"/>
                </a:ext>
              </a:extLst>
            </p:cNvPr>
            <p:cNvPicPr>
              <a:picLocks noChangeAspect="1"/>
            </p:cNvPicPr>
            <p:nvPr/>
          </p:nvPicPr>
          <p:blipFill>
            <a:blip r:embed="rId4"/>
            <a:stretch>
              <a:fillRect/>
            </a:stretch>
          </p:blipFill>
          <p:spPr>
            <a:xfrm>
              <a:off x="781092" y="1084911"/>
              <a:ext cx="10629815" cy="46881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EEB4982A-0CCD-1F2A-5604-43D15EEB0E40}"/>
                </a:ext>
              </a:extLst>
            </p:cNvPr>
            <p:cNvSpPr/>
            <p:nvPr/>
          </p:nvSpPr>
          <p:spPr>
            <a:xfrm>
              <a:off x="10080434" y="2809301"/>
              <a:ext cx="1101686" cy="29637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2974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Simple ISR: ICA</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12" name="Rectangle: Rounded Corners 11">
            <a:extLst>
              <a:ext uri="{FF2B5EF4-FFF2-40B4-BE49-F238E27FC236}">
                <a16:creationId xmlns:a16="http://schemas.microsoft.com/office/drawing/2014/main" id="{FB8734E6-5208-4CB5-8344-FA0A12862123}"/>
              </a:ext>
            </a:extLst>
          </p:cNvPr>
          <p:cNvSpPr/>
          <p:nvPr/>
        </p:nvSpPr>
        <p:spPr>
          <a:xfrm>
            <a:off x="5138991" y="727364"/>
            <a:ext cx="1914018" cy="402458"/>
          </a:xfrm>
          <a:prstGeom prst="roundRect">
            <a:avLst/>
          </a:prstGeom>
          <a:solidFill>
            <a:schemeClr val="bg1">
              <a:lumMod val="9500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Simple ISR</a:t>
            </a:r>
          </a:p>
        </p:txBody>
      </p:sp>
      <p:pic>
        <p:nvPicPr>
          <p:cNvPr id="7" name="Picture 6">
            <a:extLst>
              <a:ext uri="{FF2B5EF4-FFF2-40B4-BE49-F238E27FC236}">
                <a16:creationId xmlns:a16="http://schemas.microsoft.com/office/drawing/2014/main" id="{1563EA3B-0514-0C5F-13DD-1AE3156C2458}"/>
              </a:ext>
            </a:extLst>
          </p:cNvPr>
          <p:cNvPicPr>
            <a:picLocks noChangeAspect="1"/>
          </p:cNvPicPr>
          <p:nvPr/>
        </p:nvPicPr>
        <p:blipFill>
          <a:blip r:embed="rId3"/>
          <a:stretch>
            <a:fillRect/>
          </a:stretch>
        </p:blipFill>
        <p:spPr>
          <a:xfrm>
            <a:off x="3808803" y="1306432"/>
            <a:ext cx="4680570" cy="5485971"/>
          </a:xfrm>
          <a:prstGeom prst="rect">
            <a:avLst/>
          </a:prstGeom>
          <a:ln>
            <a:solidFill>
              <a:schemeClr val="accent1"/>
            </a:solidFill>
          </a:ln>
        </p:spPr>
      </p:pic>
    </p:spTree>
    <p:extLst>
      <p:ext uri="{BB962C8B-B14F-4D97-AF65-F5344CB8AC3E}">
        <p14:creationId xmlns:p14="http://schemas.microsoft.com/office/powerpoint/2010/main" val="264010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Detailed ISR: ICA</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22" name="Rectangle: Rounded Corners 21">
            <a:extLst>
              <a:ext uri="{FF2B5EF4-FFF2-40B4-BE49-F238E27FC236}">
                <a16:creationId xmlns:a16="http://schemas.microsoft.com/office/drawing/2014/main" id="{4BA0B82B-F12A-4AB2-8CE0-BD765D0B38B4}"/>
              </a:ext>
            </a:extLst>
          </p:cNvPr>
          <p:cNvSpPr/>
          <p:nvPr/>
        </p:nvSpPr>
        <p:spPr>
          <a:xfrm>
            <a:off x="4977322" y="872837"/>
            <a:ext cx="1914018" cy="402458"/>
          </a:xfrm>
          <a:prstGeom prst="roundRect">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Detailed ISR</a:t>
            </a:r>
          </a:p>
        </p:txBody>
      </p:sp>
      <p:pic>
        <p:nvPicPr>
          <p:cNvPr id="9" name="Picture 8">
            <a:extLst>
              <a:ext uri="{FF2B5EF4-FFF2-40B4-BE49-F238E27FC236}">
                <a16:creationId xmlns:a16="http://schemas.microsoft.com/office/drawing/2014/main" id="{9674D260-ED9D-27EC-0DDC-2C7F3192FF7F}"/>
              </a:ext>
            </a:extLst>
          </p:cNvPr>
          <p:cNvPicPr>
            <a:picLocks noChangeAspect="1"/>
          </p:cNvPicPr>
          <p:nvPr/>
        </p:nvPicPr>
        <p:blipFill>
          <a:blip r:embed="rId3"/>
          <a:stretch>
            <a:fillRect/>
          </a:stretch>
        </p:blipFill>
        <p:spPr>
          <a:xfrm>
            <a:off x="84315" y="1496917"/>
            <a:ext cx="3856453" cy="4520046"/>
          </a:xfrm>
          <a:prstGeom prst="rect">
            <a:avLst/>
          </a:prstGeom>
          <a:ln>
            <a:solidFill>
              <a:schemeClr val="accent1"/>
            </a:solidFill>
          </a:ln>
        </p:spPr>
      </p:pic>
      <p:pic>
        <p:nvPicPr>
          <p:cNvPr id="13" name="Picture 12">
            <a:extLst>
              <a:ext uri="{FF2B5EF4-FFF2-40B4-BE49-F238E27FC236}">
                <a16:creationId xmlns:a16="http://schemas.microsoft.com/office/drawing/2014/main" id="{8C666367-299D-CAC8-6AB3-370555F00D32}"/>
              </a:ext>
            </a:extLst>
          </p:cNvPr>
          <p:cNvPicPr>
            <a:picLocks noChangeAspect="1"/>
          </p:cNvPicPr>
          <p:nvPr/>
        </p:nvPicPr>
        <p:blipFill>
          <a:blip r:embed="rId4"/>
          <a:stretch>
            <a:fillRect/>
          </a:stretch>
        </p:blipFill>
        <p:spPr>
          <a:xfrm>
            <a:off x="4013504" y="1496917"/>
            <a:ext cx="4184923" cy="3743450"/>
          </a:xfrm>
          <a:prstGeom prst="rect">
            <a:avLst/>
          </a:prstGeom>
          <a:noFill/>
          <a:ln>
            <a:solidFill>
              <a:schemeClr val="accent1"/>
            </a:solidFill>
          </a:ln>
        </p:spPr>
      </p:pic>
      <p:pic>
        <p:nvPicPr>
          <p:cNvPr id="15" name="Picture 14">
            <a:extLst>
              <a:ext uri="{FF2B5EF4-FFF2-40B4-BE49-F238E27FC236}">
                <a16:creationId xmlns:a16="http://schemas.microsoft.com/office/drawing/2014/main" id="{7654E5B9-4C8E-FD8C-13E6-980347745AB5}"/>
              </a:ext>
            </a:extLst>
          </p:cNvPr>
          <p:cNvPicPr>
            <a:picLocks noChangeAspect="1"/>
          </p:cNvPicPr>
          <p:nvPr/>
        </p:nvPicPr>
        <p:blipFill>
          <a:blip r:embed="rId5"/>
          <a:stretch>
            <a:fillRect/>
          </a:stretch>
        </p:blipFill>
        <p:spPr>
          <a:xfrm>
            <a:off x="8271163" y="1496917"/>
            <a:ext cx="3710980" cy="3460741"/>
          </a:xfrm>
          <a:prstGeom prst="rect">
            <a:avLst/>
          </a:prstGeom>
          <a:ln>
            <a:solidFill>
              <a:schemeClr val="accent1"/>
            </a:solidFill>
          </a:ln>
        </p:spPr>
      </p:pic>
    </p:spTree>
    <p:extLst>
      <p:ext uri="{BB962C8B-B14F-4D97-AF65-F5344CB8AC3E}">
        <p14:creationId xmlns:p14="http://schemas.microsoft.com/office/powerpoint/2010/main" val="154417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Simple ISR: Summative</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12" name="Rectangle: Rounded Corners 11">
            <a:extLst>
              <a:ext uri="{FF2B5EF4-FFF2-40B4-BE49-F238E27FC236}">
                <a16:creationId xmlns:a16="http://schemas.microsoft.com/office/drawing/2014/main" id="{FB8734E6-5208-4CB5-8344-FA0A12862123}"/>
              </a:ext>
            </a:extLst>
          </p:cNvPr>
          <p:cNvSpPr/>
          <p:nvPr/>
        </p:nvSpPr>
        <p:spPr>
          <a:xfrm>
            <a:off x="5138991" y="727364"/>
            <a:ext cx="1914018" cy="402458"/>
          </a:xfrm>
          <a:prstGeom prst="roundRect">
            <a:avLst/>
          </a:prstGeom>
          <a:solidFill>
            <a:schemeClr val="bg1">
              <a:lumMod val="95000"/>
            </a:schemeClr>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Simple ISR</a:t>
            </a:r>
          </a:p>
        </p:txBody>
      </p:sp>
      <p:pic>
        <p:nvPicPr>
          <p:cNvPr id="5" name="Picture 4">
            <a:extLst>
              <a:ext uri="{FF2B5EF4-FFF2-40B4-BE49-F238E27FC236}">
                <a16:creationId xmlns:a16="http://schemas.microsoft.com/office/drawing/2014/main" id="{DA28DEBB-D2B1-A93B-4151-46CB54416F47}"/>
              </a:ext>
            </a:extLst>
          </p:cNvPr>
          <p:cNvPicPr>
            <a:picLocks noChangeAspect="1"/>
          </p:cNvPicPr>
          <p:nvPr/>
        </p:nvPicPr>
        <p:blipFill>
          <a:blip r:embed="rId3"/>
          <a:stretch>
            <a:fillRect/>
          </a:stretch>
        </p:blipFill>
        <p:spPr>
          <a:xfrm>
            <a:off x="2982675" y="1226127"/>
            <a:ext cx="6226649" cy="4904509"/>
          </a:xfrm>
          <a:prstGeom prst="rect">
            <a:avLst/>
          </a:prstGeom>
          <a:ln>
            <a:solidFill>
              <a:schemeClr val="accent1"/>
            </a:solidFill>
          </a:ln>
        </p:spPr>
      </p:pic>
    </p:spTree>
    <p:extLst>
      <p:ext uri="{BB962C8B-B14F-4D97-AF65-F5344CB8AC3E}">
        <p14:creationId xmlns:p14="http://schemas.microsoft.com/office/powerpoint/2010/main" val="50307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Detailed ISR: Summative</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22" name="Rectangle: Rounded Corners 21">
            <a:extLst>
              <a:ext uri="{FF2B5EF4-FFF2-40B4-BE49-F238E27FC236}">
                <a16:creationId xmlns:a16="http://schemas.microsoft.com/office/drawing/2014/main" id="{4BA0B82B-F12A-4AB2-8CE0-BD765D0B38B4}"/>
              </a:ext>
            </a:extLst>
          </p:cNvPr>
          <p:cNvSpPr/>
          <p:nvPr/>
        </p:nvSpPr>
        <p:spPr>
          <a:xfrm>
            <a:off x="1808095" y="798162"/>
            <a:ext cx="1914018" cy="402458"/>
          </a:xfrm>
          <a:prstGeom prst="roundRect">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Detailed ISR</a:t>
            </a:r>
          </a:p>
        </p:txBody>
      </p:sp>
      <p:pic>
        <p:nvPicPr>
          <p:cNvPr id="7" name="Picture 6">
            <a:extLst>
              <a:ext uri="{FF2B5EF4-FFF2-40B4-BE49-F238E27FC236}">
                <a16:creationId xmlns:a16="http://schemas.microsoft.com/office/drawing/2014/main" id="{B1E04D6E-068E-D5F7-100B-4D5510ADCB5E}"/>
              </a:ext>
            </a:extLst>
          </p:cNvPr>
          <p:cNvPicPr>
            <a:picLocks noChangeAspect="1"/>
          </p:cNvPicPr>
          <p:nvPr/>
        </p:nvPicPr>
        <p:blipFill>
          <a:blip r:embed="rId3"/>
          <a:stretch>
            <a:fillRect/>
          </a:stretch>
        </p:blipFill>
        <p:spPr>
          <a:xfrm>
            <a:off x="6702136" y="798162"/>
            <a:ext cx="4449387" cy="1502761"/>
          </a:xfrm>
          <a:prstGeom prst="rect">
            <a:avLst/>
          </a:prstGeom>
          <a:ln>
            <a:solidFill>
              <a:schemeClr val="accent1"/>
            </a:solidFill>
          </a:ln>
        </p:spPr>
      </p:pic>
      <p:pic>
        <p:nvPicPr>
          <p:cNvPr id="10" name="Picture 9">
            <a:extLst>
              <a:ext uri="{FF2B5EF4-FFF2-40B4-BE49-F238E27FC236}">
                <a16:creationId xmlns:a16="http://schemas.microsoft.com/office/drawing/2014/main" id="{CF1F3414-EE2E-1083-827E-629C3245E0B6}"/>
              </a:ext>
            </a:extLst>
          </p:cNvPr>
          <p:cNvPicPr>
            <a:picLocks noChangeAspect="1"/>
          </p:cNvPicPr>
          <p:nvPr/>
        </p:nvPicPr>
        <p:blipFill>
          <a:blip r:embed="rId4"/>
          <a:stretch>
            <a:fillRect/>
          </a:stretch>
        </p:blipFill>
        <p:spPr>
          <a:xfrm>
            <a:off x="6702136" y="2404222"/>
            <a:ext cx="4449387" cy="3780306"/>
          </a:xfrm>
          <a:prstGeom prst="rect">
            <a:avLst/>
          </a:prstGeom>
          <a:ln>
            <a:solidFill>
              <a:schemeClr val="accent1"/>
            </a:solidFill>
          </a:ln>
        </p:spPr>
      </p:pic>
      <p:pic>
        <p:nvPicPr>
          <p:cNvPr id="12" name="Picture 11">
            <a:extLst>
              <a:ext uri="{FF2B5EF4-FFF2-40B4-BE49-F238E27FC236}">
                <a16:creationId xmlns:a16="http://schemas.microsoft.com/office/drawing/2014/main" id="{3E2768A7-5C24-CAA0-42BD-8B4806F3E196}"/>
              </a:ext>
            </a:extLst>
          </p:cNvPr>
          <p:cNvPicPr>
            <a:picLocks noChangeAspect="1"/>
          </p:cNvPicPr>
          <p:nvPr/>
        </p:nvPicPr>
        <p:blipFill>
          <a:blip r:embed="rId5"/>
          <a:stretch>
            <a:fillRect/>
          </a:stretch>
        </p:blipFill>
        <p:spPr>
          <a:xfrm>
            <a:off x="454270" y="1389392"/>
            <a:ext cx="5435307" cy="4795135"/>
          </a:xfrm>
          <a:prstGeom prst="rect">
            <a:avLst/>
          </a:prstGeom>
          <a:ln>
            <a:solidFill>
              <a:schemeClr val="accent1"/>
            </a:solidFill>
          </a:ln>
        </p:spPr>
      </p:pic>
    </p:spTree>
    <p:extLst>
      <p:ext uri="{BB962C8B-B14F-4D97-AF65-F5344CB8AC3E}">
        <p14:creationId xmlns:p14="http://schemas.microsoft.com/office/powerpoint/2010/main" val="1677803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noAutofit/>
          </a:bodyPr>
          <a:lstStyle/>
          <a:p>
            <a:r>
              <a:rPr lang="en-US" sz="3600" dirty="0">
                <a:latin typeface="+mn-lt"/>
              </a:rPr>
              <a:t>Generate a Student Data File</a:t>
            </a:r>
          </a:p>
        </p:txBody>
      </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6" name="Group 5" descr="The Student Data File generator page with a sample report.">
            <a:extLst>
              <a:ext uri="{FF2B5EF4-FFF2-40B4-BE49-F238E27FC236}">
                <a16:creationId xmlns:a16="http://schemas.microsoft.com/office/drawing/2014/main" id="{6E236AA8-1ACE-7060-D2BC-E773F1E64306}"/>
              </a:ext>
            </a:extLst>
          </p:cNvPr>
          <p:cNvGrpSpPr/>
          <p:nvPr/>
        </p:nvGrpSpPr>
        <p:grpSpPr>
          <a:xfrm>
            <a:off x="374531" y="1035256"/>
            <a:ext cx="11442938" cy="4963658"/>
            <a:chOff x="374531" y="1035256"/>
            <a:chExt cx="11442938" cy="4963658"/>
          </a:xfrm>
        </p:grpSpPr>
        <p:grpSp>
          <p:nvGrpSpPr>
            <p:cNvPr id="14" name="Group 13">
              <a:extLst>
                <a:ext uri="{FF2B5EF4-FFF2-40B4-BE49-F238E27FC236}">
                  <a16:creationId xmlns:a16="http://schemas.microsoft.com/office/drawing/2014/main" id="{3DEF81D2-E020-AC29-DEC6-06486F2233F8}"/>
                </a:ext>
              </a:extLst>
            </p:cNvPr>
            <p:cNvGrpSpPr/>
            <p:nvPr/>
          </p:nvGrpSpPr>
          <p:grpSpPr>
            <a:xfrm>
              <a:off x="374531" y="1035256"/>
              <a:ext cx="11442938" cy="4362316"/>
              <a:chOff x="409895" y="1048145"/>
              <a:chExt cx="11442938" cy="4362316"/>
            </a:xfrm>
          </p:grpSpPr>
          <p:pic>
            <p:nvPicPr>
              <p:cNvPr id="15" name="Picture 14">
                <a:extLst>
                  <a:ext uri="{FF2B5EF4-FFF2-40B4-BE49-F238E27FC236}">
                    <a16:creationId xmlns:a16="http://schemas.microsoft.com/office/drawing/2014/main" id="{BA04847B-8A51-0FA9-0779-DC2F3652A5E2}"/>
                  </a:ext>
                </a:extLst>
              </p:cNvPr>
              <p:cNvPicPr>
                <a:picLocks noChangeAspect="1"/>
              </p:cNvPicPr>
              <p:nvPr/>
            </p:nvPicPr>
            <p:blipFill>
              <a:blip r:embed="rId4"/>
              <a:stretch>
                <a:fillRect/>
              </a:stretch>
            </p:blipFill>
            <p:spPr>
              <a:xfrm>
                <a:off x="409895" y="1048145"/>
                <a:ext cx="8996678" cy="4125461"/>
              </a:xfrm>
              <a:prstGeom prst="rect">
                <a:avLst/>
              </a:prstGeom>
              <a:ln w="12700">
                <a:solidFill>
                  <a:sysClr val="window" lastClr="FFFFFF">
                    <a:lumMod val="75000"/>
                  </a:sysClr>
                </a:solidFill>
              </a:ln>
              <a:effectLst>
                <a:outerShdw blurRad="50800" dist="38100" dir="2700000" algn="tl" rotWithShape="0">
                  <a:prstClr val="black">
                    <a:alpha val="40000"/>
                  </a:prstClr>
                </a:outerShdw>
              </a:effectLst>
            </p:spPr>
          </p:pic>
          <p:sp>
            <p:nvSpPr>
              <p:cNvPr id="20" name="Rectangle: Rounded Corners 19">
                <a:extLst>
                  <a:ext uri="{FF2B5EF4-FFF2-40B4-BE49-F238E27FC236}">
                    <a16:creationId xmlns:a16="http://schemas.microsoft.com/office/drawing/2014/main" id="{34682639-9877-9B2A-8A88-61DA7EE1AC93}"/>
                  </a:ext>
                </a:extLst>
              </p:cNvPr>
              <p:cNvSpPr/>
              <p:nvPr/>
            </p:nvSpPr>
            <p:spPr>
              <a:xfrm>
                <a:off x="9512905" y="3831474"/>
                <a:ext cx="2339928" cy="949796"/>
              </a:xfrm>
              <a:prstGeom prst="roundRect">
                <a:avLst/>
              </a:prstGeom>
              <a:solidFill>
                <a:sysClr val="window" lastClr="FFFFFF">
                  <a:lumMod val="95000"/>
                </a:sysClr>
              </a:solid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3565A">
                        <a:lumMod val="50000"/>
                      </a:srgbClr>
                    </a:solidFill>
                    <a:effectLst/>
                    <a:uLnTx/>
                    <a:uFillTx/>
                    <a:latin typeface="Franklin Gothic Book" panose="020B0503020102020204" pitchFamily="34" charset="0"/>
                  </a:rPr>
                  <a:t>Student Data File—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3565A">
                        <a:lumMod val="50000"/>
                      </a:srgbClr>
                    </a:solidFill>
                    <a:effectLst/>
                    <a:uLnTx/>
                    <a:uFillTx/>
                    <a:latin typeface="Franklin Gothic Book" panose="020B0503020102020204" pitchFamily="34" charset="0"/>
                  </a:rPr>
                  <a:t>Excel Worksheet</a:t>
                </a:r>
              </a:p>
            </p:txBody>
          </p:sp>
          <p:pic>
            <p:nvPicPr>
              <p:cNvPr id="17" name="Graphic 16" descr="Cursor with solid fill">
                <a:extLst>
                  <a:ext uri="{FF2B5EF4-FFF2-40B4-BE49-F238E27FC236}">
                    <a16:creationId xmlns:a16="http://schemas.microsoft.com/office/drawing/2014/main" id="{E555C725-7EAF-F598-B256-0CC527CAA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67783">
                <a:off x="1750039" y="4696064"/>
                <a:ext cx="701615" cy="714397"/>
              </a:xfrm>
              <a:prstGeom prst="rect">
                <a:avLst/>
              </a:prstGeom>
            </p:spPr>
          </p:pic>
          <p:sp>
            <p:nvSpPr>
              <p:cNvPr id="18" name="Rectangle 17">
                <a:extLst>
                  <a:ext uri="{FF2B5EF4-FFF2-40B4-BE49-F238E27FC236}">
                    <a16:creationId xmlns:a16="http://schemas.microsoft.com/office/drawing/2014/main" id="{4B2197C7-0068-CDDF-F2BD-7618BF5B6C18}"/>
                  </a:ext>
                </a:extLst>
              </p:cNvPr>
              <p:cNvSpPr/>
              <p:nvPr/>
            </p:nvSpPr>
            <p:spPr>
              <a:xfrm>
                <a:off x="2100847" y="1684394"/>
                <a:ext cx="1369160" cy="311339"/>
              </a:xfrm>
              <a:prstGeom prst="rect">
                <a:avLst/>
              </a:prstGeom>
              <a:noFill/>
              <a:ln w="381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CF6058E8-7B29-3195-4E70-F4644ABA205E}"/>
                </a:ext>
              </a:extLst>
            </p:cNvPr>
            <p:cNvPicPr>
              <a:picLocks noChangeAspect="1"/>
            </p:cNvPicPr>
            <p:nvPr/>
          </p:nvPicPr>
          <p:blipFill>
            <a:blip r:embed="rId7"/>
            <a:stretch>
              <a:fillRect/>
            </a:stretch>
          </p:blipFill>
          <p:spPr>
            <a:xfrm>
              <a:off x="3270456" y="4935251"/>
              <a:ext cx="8525304" cy="1063663"/>
            </a:xfrm>
            <a:prstGeom prst="rect">
              <a:avLst/>
            </a:prstGeom>
            <a:ln w="38100">
              <a:solidFill>
                <a:srgbClr val="C00000"/>
              </a:solidFill>
            </a:ln>
          </p:spPr>
        </p:pic>
      </p:grpSp>
    </p:spTree>
    <p:custDataLst>
      <p:tags r:id="rId1"/>
    </p:custDataLst>
    <p:extLst>
      <p:ext uri="{BB962C8B-B14F-4D97-AF65-F5344CB8AC3E}">
        <p14:creationId xmlns:p14="http://schemas.microsoft.com/office/powerpoint/2010/main" val="392089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noAutofit/>
          </a:bodyPr>
          <a:lstStyle/>
          <a:p>
            <a:r>
              <a:rPr lang="en-US" sz="3600" dirty="0">
                <a:latin typeface="+mn-lt"/>
              </a:rPr>
              <a:t>Generating ISRs and Student Data Files</a:t>
            </a:r>
          </a:p>
        </p:txBody>
      </p:sp>
      <p:grpSp>
        <p:nvGrpSpPr>
          <p:cNvPr id="12" name="Group 11" descr="Bullet statements describing the parameters for generation of ISRs and student data files.">
            <a:extLst>
              <a:ext uri="{FF2B5EF4-FFF2-40B4-BE49-F238E27FC236}">
                <a16:creationId xmlns:a16="http://schemas.microsoft.com/office/drawing/2014/main" id="{E5308DC6-5895-638D-9B80-DE8FF1B73998}"/>
              </a:ext>
            </a:extLst>
          </p:cNvPr>
          <p:cNvGrpSpPr/>
          <p:nvPr/>
        </p:nvGrpSpPr>
        <p:grpSpPr>
          <a:xfrm>
            <a:off x="687879" y="1007918"/>
            <a:ext cx="11107881" cy="5052488"/>
            <a:chOff x="687879" y="1007918"/>
            <a:chExt cx="11107881" cy="5052488"/>
          </a:xfrm>
        </p:grpSpPr>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three schools for district-level users</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sp>
          <p:nvSpPr>
            <p:cNvPr id="10" name="Rectangle: Rounded Corners 9">
              <a:extLst>
                <a:ext uri="{FF2B5EF4-FFF2-40B4-BE49-F238E27FC236}">
                  <a16:creationId xmlns:a16="http://schemas.microsoft.com/office/drawing/2014/main" id="{A86FF4B6-E082-5518-A2C6-034AE16E61DB}"/>
                </a:ext>
              </a:extLst>
            </p:cNvPr>
            <p:cNvSpPr/>
            <p:nvPr/>
          </p:nvSpPr>
          <p:spPr>
            <a:xfrm>
              <a:off x="866899" y="5165766"/>
              <a:ext cx="4940135" cy="881759"/>
            </a:xfrm>
            <a:prstGeom prst="roundRect">
              <a:avLst/>
            </a:prstGeom>
            <a:solidFill>
              <a:srgbClr val="F2F2F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r>
                <a:rPr lang="en-US" dirty="0">
                  <a:solidFill>
                    <a:schemeClr val="tx2"/>
                  </a:solidFill>
                </a:rPr>
                <a:t>Multiple subjects and tests may be generated from the </a:t>
              </a:r>
              <a:r>
                <a:rPr lang="en-US" b="1" dirty="0">
                  <a:solidFill>
                    <a:schemeClr val="tx2"/>
                  </a:solidFill>
                </a:rPr>
                <a:t>Student Portfolio Report</a:t>
              </a:r>
            </a:p>
          </p:txBody>
        </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11" name="Rectangle: Rounded Corners 10">
              <a:extLst>
                <a:ext uri="{FF2B5EF4-FFF2-40B4-BE49-F238E27FC236}">
                  <a16:creationId xmlns:a16="http://schemas.microsoft.com/office/drawing/2014/main" id="{9B5EFB10-477A-3DB8-A0D1-EE2FE3B3C718}"/>
                </a:ext>
              </a:extLst>
            </p:cNvPr>
            <p:cNvSpPr/>
            <p:nvPr/>
          </p:nvSpPr>
          <p:spPr>
            <a:xfrm>
              <a:off x="6702466" y="5178647"/>
              <a:ext cx="4940135" cy="881759"/>
            </a:xfrm>
            <a:prstGeom prst="roundRect">
              <a:avLst/>
            </a:prstGeom>
            <a:solidFill>
              <a:srgbClr val="F2F2F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Arial" panose="020B0604020202020204" pitchFamily="34" charset="0"/>
                <a:buChar char="•"/>
              </a:pPr>
              <a:r>
                <a:rPr lang="en-US" dirty="0">
                  <a:solidFill>
                    <a:schemeClr val="tx2"/>
                  </a:solidFill>
                </a:rPr>
                <a:t>Multiple subjects and tests may be generated from the </a:t>
              </a:r>
              <a:r>
                <a:rPr lang="en-US" b="1" dirty="0">
                  <a:solidFill>
                    <a:schemeClr val="tx2"/>
                  </a:solidFill>
                </a:rPr>
                <a:t>Student Portfolio Report</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9951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dirty="0"/>
              <a:t>Log In to Reporting</a:t>
            </a:r>
          </a:p>
        </p:txBody>
      </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ABCFB5A9-395D-4CB3-ADD9-0A103A4DD079}"/>
              </a:ext>
            </a:extLst>
          </p:cNvPr>
          <p:cNvPicPr>
            <a:picLocks noChangeAspect="1"/>
          </p:cNvPicPr>
          <p:nvPr/>
        </p:nvPicPr>
        <p:blipFill>
          <a:blip r:embed="rId3"/>
          <a:stretch>
            <a:fillRect/>
          </a:stretch>
        </p:blipFill>
        <p:spPr>
          <a:xfrm>
            <a:off x="6787663" y="839747"/>
            <a:ext cx="2637691" cy="2642271"/>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83A5FFC8-452C-4344-93CA-310A3C7733DC}"/>
              </a:ext>
            </a:extLst>
          </p:cNvPr>
          <p:cNvSpPr/>
          <p:nvPr/>
        </p:nvSpPr>
        <p:spPr>
          <a:xfrm>
            <a:off x="1302951" y="4000117"/>
            <a:ext cx="3025192" cy="2395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Picture 9">
            <a:extLst>
              <a:ext uri="{FF2B5EF4-FFF2-40B4-BE49-F238E27FC236}">
                <a16:creationId xmlns:a16="http://schemas.microsoft.com/office/drawing/2014/main" id="{8DDBF7E7-A383-4038-B332-BDA04F758D33}"/>
              </a:ext>
            </a:extLst>
          </p:cNvPr>
          <p:cNvPicPr>
            <a:picLocks noChangeAspect="1"/>
          </p:cNvPicPr>
          <p:nvPr/>
        </p:nvPicPr>
        <p:blipFill>
          <a:blip r:embed="rId4"/>
          <a:stretch>
            <a:fillRect/>
          </a:stretch>
        </p:blipFill>
        <p:spPr>
          <a:xfrm>
            <a:off x="851665" y="839747"/>
            <a:ext cx="4552674" cy="260036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801833E-81A0-4270-8106-496B57B3BCD7}"/>
              </a:ext>
            </a:extLst>
          </p:cNvPr>
          <p:cNvPicPr>
            <a:picLocks noChangeAspect="1"/>
          </p:cNvPicPr>
          <p:nvPr/>
        </p:nvPicPr>
        <p:blipFill>
          <a:blip r:embed="rId5"/>
          <a:stretch>
            <a:fillRect/>
          </a:stretch>
        </p:blipFill>
        <p:spPr>
          <a:xfrm>
            <a:off x="5251939" y="3966848"/>
            <a:ext cx="5484710" cy="225178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17BB2B9-1DE1-4699-8595-C05F2D06027D}"/>
              </a:ext>
            </a:extLst>
          </p:cNvPr>
          <p:cNvPicPr>
            <a:picLocks noChangeAspect="1"/>
          </p:cNvPicPr>
          <p:nvPr/>
        </p:nvPicPr>
        <p:blipFill>
          <a:blip r:embed="rId6"/>
          <a:stretch>
            <a:fillRect/>
          </a:stretch>
        </p:blipFill>
        <p:spPr>
          <a:xfrm>
            <a:off x="1416511" y="4068467"/>
            <a:ext cx="2798071" cy="2259182"/>
          </a:xfrm>
          <a:prstGeom prst="rect">
            <a:avLst/>
          </a:prstGeom>
        </p:spPr>
      </p:pic>
    </p:spTree>
    <p:extLst>
      <p:ext uri="{BB962C8B-B14F-4D97-AF65-F5344CB8AC3E}">
        <p14:creationId xmlns:p14="http://schemas.microsoft.com/office/powerpoint/2010/main" val="51803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Longitudinal Report for an individual student showing two opportunities on the Grade 3 Mathematics test.&#10;">
            <a:extLst>
              <a:ext uri="{FF2B5EF4-FFF2-40B4-BE49-F238E27FC236}">
                <a16:creationId xmlns:a16="http://schemas.microsoft.com/office/drawing/2014/main" id="{9A58BE10-D32F-48AE-9E43-A9F1D2EF8373}"/>
              </a:ext>
            </a:extLst>
          </p:cNvPr>
          <p:cNvSpPr>
            <a:spLocks noGrp="1"/>
          </p:cNvSpPr>
          <p:nvPr>
            <p:ph type="title" idx="4294967295"/>
          </p:nvPr>
        </p:nvSpPr>
        <p:spPr>
          <a:xfrm>
            <a:off x="328869" y="69630"/>
            <a:ext cx="11016200" cy="518012"/>
          </a:xfrm>
        </p:spPr>
        <p:txBody>
          <a:bodyPr>
            <a:noAutofit/>
          </a:bodyPr>
          <a:lstStyle/>
          <a:p>
            <a:r>
              <a:rPr lang="en-US" sz="3600" dirty="0">
                <a:latin typeface="+mn-lt"/>
              </a:rPr>
              <a:t>The Longitudinal Report—Scores Over Time</a:t>
            </a:r>
          </a:p>
        </p:txBody>
      </p:sp>
      <p:grpSp>
        <p:nvGrpSpPr>
          <p:cNvPr id="9" name="Group 8" descr="Longitudinal report showing two Math tests.">
            <a:extLst>
              <a:ext uri="{FF2B5EF4-FFF2-40B4-BE49-F238E27FC236}">
                <a16:creationId xmlns:a16="http://schemas.microsoft.com/office/drawing/2014/main" id="{CCABEFD7-9ED8-B9F9-22AA-28FC0D427656}"/>
              </a:ext>
            </a:extLst>
          </p:cNvPr>
          <p:cNvGrpSpPr/>
          <p:nvPr/>
        </p:nvGrpSpPr>
        <p:grpSpPr>
          <a:xfrm>
            <a:off x="757717" y="950483"/>
            <a:ext cx="10676566" cy="4957033"/>
            <a:chOff x="757717" y="950483"/>
            <a:chExt cx="10676566" cy="4957033"/>
          </a:xfrm>
        </p:grpSpPr>
        <p:grpSp>
          <p:nvGrpSpPr>
            <p:cNvPr id="20" name="Group 19">
              <a:extLst>
                <a:ext uri="{FF2B5EF4-FFF2-40B4-BE49-F238E27FC236}">
                  <a16:creationId xmlns:a16="http://schemas.microsoft.com/office/drawing/2014/main" id="{7456D14A-6AFF-B510-F3B4-A46AF978E9DA}"/>
                </a:ext>
              </a:extLst>
            </p:cNvPr>
            <p:cNvGrpSpPr/>
            <p:nvPr/>
          </p:nvGrpSpPr>
          <p:grpSpPr>
            <a:xfrm>
              <a:off x="757717" y="950483"/>
              <a:ext cx="10676566" cy="4957033"/>
              <a:chOff x="570183" y="842875"/>
              <a:chExt cx="10676566" cy="4957033"/>
            </a:xfrm>
          </p:grpSpPr>
          <p:grpSp>
            <p:nvGrpSpPr>
              <p:cNvPr id="5" name="Group 4">
                <a:extLst>
                  <a:ext uri="{FF2B5EF4-FFF2-40B4-BE49-F238E27FC236}">
                    <a16:creationId xmlns:a16="http://schemas.microsoft.com/office/drawing/2014/main" id="{3E405728-990A-9E46-D19E-EE3C4F827FC6}"/>
                  </a:ext>
                </a:extLst>
              </p:cNvPr>
              <p:cNvGrpSpPr/>
              <p:nvPr/>
            </p:nvGrpSpPr>
            <p:grpSpPr>
              <a:xfrm>
                <a:off x="570183" y="842875"/>
                <a:ext cx="3570743" cy="1377094"/>
                <a:chOff x="3746625" y="949379"/>
                <a:chExt cx="4698749" cy="1871713"/>
              </a:xfrm>
            </p:grpSpPr>
            <p:sp>
              <p:nvSpPr>
                <p:cNvPr id="6" name="Oval 5">
                  <a:extLst>
                    <a:ext uri="{FF2B5EF4-FFF2-40B4-BE49-F238E27FC236}">
                      <a16:creationId xmlns:a16="http://schemas.microsoft.com/office/drawing/2014/main" id="{36EA8D40-7B9E-7CB5-EEBC-BFAF543B097C}"/>
                    </a:ext>
                  </a:extLst>
                </p:cNvPr>
                <p:cNvSpPr/>
                <p:nvPr/>
              </p:nvSpPr>
              <p:spPr>
                <a:xfrm>
                  <a:off x="5712031" y="1900052"/>
                  <a:ext cx="2090057" cy="510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D52A8D8-5B15-239E-8E9D-ED36D63D4C58}"/>
                    </a:ext>
                  </a:extLst>
                </p:cNvPr>
                <p:cNvPicPr>
                  <a:picLocks noChangeAspect="1"/>
                </p:cNvPicPr>
                <p:nvPr/>
              </p:nvPicPr>
              <p:blipFill rotWithShape="1">
                <a:blip r:embed="rId4"/>
                <a:srcRect b="64503"/>
                <a:stretch/>
              </p:blipFill>
              <p:spPr>
                <a:xfrm>
                  <a:off x="3746625" y="949379"/>
                  <a:ext cx="4698749" cy="18717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423E0B8-D802-6F84-70F0-0A89747ED823}"/>
                    </a:ext>
                  </a:extLst>
                </p:cNvPr>
                <p:cNvSpPr/>
                <p:nvPr/>
              </p:nvSpPr>
              <p:spPr>
                <a:xfrm>
                  <a:off x="3746625" y="1008754"/>
                  <a:ext cx="1585396" cy="2025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A2A2E08-8294-39F7-1363-934B917B1E8C}"/>
                  </a:ext>
                </a:extLst>
              </p:cNvPr>
              <p:cNvGrpSpPr/>
              <p:nvPr/>
            </p:nvGrpSpPr>
            <p:grpSpPr>
              <a:xfrm>
                <a:off x="4545875" y="886559"/>
                <a:ext cx="6700874" cy="4913349"/>
                <a:chOff x="5738649" y="1013409"/>
                <a:chExt cx="5463435" cy="4151835"/>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87730AA5-EDCF-DA82-6B75-FACA9D556CA1}"/>
                    </a:ext>
                  </a:extLst>
                </p:cNvPr>
                <p:cNvPicPr>
                  <a:picLocks noChangeAspect="1"/>
                </p:cNvPicPr>
                <p:nvPr/>
              </p:nvPicPr>
              <p:blipFill>
                <a:blip r:embed="rId5"/>
                <a:stretch>
                  <a:fillRect/>
                </a:stretch>
              </p:blipFill>
              <p:spPr>
                <a:xfrm>
                  <a:off x="5738649" y="3806085"/>
                  <a:ext cx="5463435" cy="1359159"/>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40DA654C-BE27-18F8-1046-D971720D1833}"/>
                    </a:ext>
                  </a:extLst>
                </p:cNvPr>
                <p:cNvPicPr>
                  <a:picLocks noChangeAspect="1"/>
                </p:cNvPicPr>
                <p:nvPr/>
              </p:nvPicPr>
              <p:blipFill rotWithShape="1">
                <a:blip r:embed="rId6"/>
                <a:srcRect r="486"/>
                <a:stretch/>
              </p:blipFill>
              <p:spPr>
                <a:xfrm>
                  <a:off x="5738649" y="1013409"/>
                  <a:ext cx="5463435" cy="2792677"/>
                </a:xfrm>
                <a:prstGeom prst="rect">
                  <a:avLst/>
                </a:prstGeom>
                <a:ln>
                  <a:solidFill>
                    <a:schemeClr val="bg1">
                      <a:lumMod val="75000"/>
                    </a:schemeClr>
                  </a:solidFill>
                </a:ln>
              </p:spPr>
            </p:pic>
          </p:grpSp>
          <p:pic>
            <p:nvPicPr>
              <p:cNvPr id="17" name="Picture 16">
                <a:extLst>
                  <a:ext uri="{FF2B5EF4-FFF2-40B4-BE49-F238E27FC236}">
                    <a16:creationId xmlns:a16="http://schemas.microsoft.com/office/drawing/2014/main" id="{C2068279-6FBF-7D8D-80A0-820620F17C50}"/>
                  </a:ext>
                </a:extLst>
              </p:cNvPr>
              <p:cNvPicPr>
                <a:picLocks noChangeAspect="1"/>
              </p:cNvPicPr>
              <p:nvPr/>
            </p:nvPicPr>
            <p:blipFill>
              <a:blip r:embed="rId7"/>
              <a:stretch>
                <a:fillRect/>
              </a:stretch>
            </p:blipFill>
            <p:spPr>
              <a:xfrm>
                <a:off x="6734679" y="2087658"/>
                <a:ext cx="2323265" cy="2477846"/>
              </a:xfrm>
              <a:prstGeom prst="rect">
                <a:avLst/>
              </a:prstGeom>
              <a:ln w="38100">
                <a:solidFill>
                  <a:srgbClr val="C00000"/>
                </a:solidFill>
              </a:ln>
            </p:spPr>
          </p:pic>
          <p:sp>
            <p:nvSpPr>
              <p:cNvPr id="18" name="Oval 17">
                <a:extLst>
                  <a:ext uri="{FF2B5EF4-FFF2-40B4-BE49-F238E27FC236}">
                    <a16:creationId xmlns:a16="http://schemas.microsoft.com/office/drawing/2014/main" id="{E2A2ED8D-F1C5-7447-2CFC-009C3D974330}"/>
                  </a:ext>
                </a:extLst>
              </p:cNvPr>
              <p:cNvSpPr/>
              <p:nvPr/>
            </p:nvSpPr>
            <p:spPr>
              <a:xfrm>
                <a:off x="5342709" y="1542323"/>
                <a:ext cx="1391970" cy="5453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ectangle 18">
                <a:extLst>
                  <a:ext uri="{FF2B5EF4-FFF2-40B4-BE49-F238E27FC236}">
                    <a16:creationId xmlns:a16="http://schemas.microsoft.com/office/drawing/2014/main" id="{6FBD0866-267A-67F6-F296-C32B028D515D}"/>
                  </a:ext>
                </a:extLst>
              </p:cNvPr>
              <p:cNvSpPr/>
              <p:nvPr/>
            </p:nvSpPr>
            <p:spPr>
              <a:xfrm>
                <a:off x="679269" y="886559"/>
                <a:ext cx="265982" cy="1926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Oval 3">
              <a:extLst>
                <a:ext uri="{FF2B5EF4-FFF2-40B4-BE49-F238E27FC236}">
                  <a16:creationId xmlns:a16="http://schemas.microsoft.com/office/drawing/2014/main" id="{2BB0FF97-1F99-ADD2-643B-D8C8B353953D}"/>
                </a:ext>
              </a:extLst>
            </p:cNvPr>
            <p:cNvSpPr/>
            <p:nvPr/>
          </p:nvSpPr>
          <p:spPr>
            <a:xfrm>
              <a:off x="761674" y="1752962"/>
              <a:ext cx="1782929" cy="5453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a:extLst>
              <a:ext uri="{FF2B5EF4-FFF2-40B4-BE49-F238E27FC236}">
                <a16:creationId xmlns:a16="http://schemas.microsoft.com/office/drawing/2014/main" id="{A36BE98D-828F-4B3B-A3E4-16E7186EB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589528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descr="A Longitudinal Report for an individual student showing two opportunities on the Grade 3 Mathematics test.&#10;">
            <a:extLst>
              <a:ext uri="{FF2B5EF4-FFF2-40B4-BE49-F238E27FC236}">
                <a16:creationId xmlns:a16="http://schemas.microsoft.com/office/drawing/2014/main" id="{3F57CC39-13FE-7D74-D3BA-7CD3BE2297B6}"/>
              </a:ext>
            </a:extLst>
          </p:cNvPr>
          <p:cNvSpPr txBox="1">
            <a:spLocks noGrp="1"/>
          </p:cNvSpPr>
          <p:nvPr>
            <p:ph type="title" idx="4294967295"/>
          </p:nvPr>
        </p:nvSpPr>
        <p:spPr>
          <a:xfrm>
            <a:off x="328869" y="69630"/>
            <a:ext cx="11016200" cy="5180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Calibri"/>
              </a:rPr>
              <a:t>The Longitudinal Report—Reporting Categories</a:t>
            </a:r>
          </a:p>
        </p:txBody>
      </p:sp>
      <p:grpSp>
        <p:nvGrpSpPr>
          <p:cNvPr id="3" name="Group 2" descr="Longitudinal Report with reporting categories.">
            <a:extLst>
              <a:ext uri="{FF2B5EF4-FFF2-40B4-BE49-F238E27FC236}">
                <a16:creationId xmlns:a16="http://schemas.microsoft.com/office/drawing/2014/main" id="{639E6D65-326D-19F1-10BC-BD268CB1254A}"/>
              </a:ext>
            </a:extLst>
          </p:cNvPr>
          <p:cNvGrpSpPr/>
          <p:nvPr/>
        </p:nvGrpSpPr>
        <p:grpSpPr>
          <a:xfrm>
            <a:off x="-1599480" y="0"/>
            <a:ext cx="12389320" cy="5579918"/>
            <a:chOff x="2773642" y="3237901"/>
            <a:chExt cx="12389320" cy="5579918"/>
          </a:xfrm>
        </p:grpSpPr>
        <p:pic>
          <p:nvPicPr>
            <p:cNvPr id="4" name="Picture 3">
              <a:extLst>
                <a:ext uri="{FF2B5EF4-FFF2-40B4-BE49-F238E27FC236}">
                  <a16:creationId xmlns:a16="http://schemas.microsoft.com/office/drawing/2014/main" id="{2DEF067F-4E05-088F-2ABD-1F8B3CC54C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05731" y="4323029"/>
              <a:ext cx="9657231" cy="44947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6" name="Straight Connector 5">
              <a:extLst>
                <a:ext uri="{FF2B5EF4-FFF2-40B4-BE49-F238E27FC236}">
                  <a16:creationId xmlns:a16="http://schemas.microsoft.com/office/drawing/2014/main" id="{9171BDB0-9C5A-4D10-C403-25200B07D612}"/>
                </a:ext>
              </a:extLst>
            </p:cNvPr>
            <p:cNvCxnSpPr/>
            <p:nvPr/>
          </p:nvCxnSpPr>
          <p:spPr>
            <a:xfrm>
              <a:off x="2773642" y="3237901"/>
              <a:ext cx="763929" cy="0"/>
            </a:xfrm>
            <a:prstGeom prst="line">
              <a:avLst/>
            </a:prstGeom>
            <a:ln w="12700">
              <a:solidFill>
                <a:srgbClr val="E5EAF5"/>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C528EE1-5B52-FCF3-EC68-FA35930A28BA}"/>
              </a:ext>
            </a:extLst>
          </p:cNvPr>
          <p:cNvSpPr>
            <a:spLocks noGrp="1"/>
          </p:cNvSpPr>
          <p:nvPr>
            <p:ph type="sldNum" sz="quarter" idx="12"/>
          </p:nvPr>
        </p:nvSpPr>
        <p:spPr/>
        <p:txBody>
          <a:bodyPr/>
          <a:lstStyle/>
          <a:p>
            <a:fld id="{B70F7035-E4E1-4BB6-A0A9-EB548548B6A5}" type="slidenum">
              <a:rPr lang="en-US" smtClean="0"/>
              <a:t>41</a:t>
            </a:fld>
            <a:endParaRPr lang="en-US" dirty="0"/>
          </a:p>
        </p:txBody>
      </p:sp>
    </p:spTree>
    <p:custDataLst>
      <p:tags r:id="rId1"/>
    </p:custDataLst>
    <p:extLst>
      <p:ext uri="{BB962C8B-B14F-4D97-AF65-F5344CB8AC3E}">
        <p14:creationId xmlns:p14="http://schemas.microsoft.com/office/powerpoint/2010/main" val="92027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Autofit/>
          </a:bodyPr>
          <a:lstStyle/>
          <a:p>
            <a:r>
              <a:rPr lang="en-US" sz="3600" dirty="0">
                <a:latin typeface="+mn-lt"/>
              </a:rPr>
              <a:t>Longitudinal Report with Progressions</a:t>
            </a:r>
          </a:p>
        </p:txBody>
      </p:sp>
      <p:grpSp>
        <p:nvGrpSpPr>
          <p:cNvPr id="27" name="Group 26" descr="Longitudinal Report with progressions page.">
            <a:extLst>
              <a:ext uri="{FF2B5EF4-FFF2-40B4-BE49-F238E27FC236}">
                <a16:creationId xmlns:a16="http://schemas.microsoft.com/office/drawing/2014/main" id="{858FD632-9BC6-6B53-C8EB-D97C1B85A952}"/>
              </a:ext>
            </a:extLst>
          </p:cNvPr>
          <p:cNvGrpSpPr/>
          <p:nvPr/>
        </p:nvGrpSpPr>
        <p:grpSpPr>
          <a:xfrm>
            <a:off x="426230" y="997238"/>
            <a:ext cx="11369529" cy="4723952"/>
            <a:chOff x="426230" y="997238"/>
            <a:chExt cx="11369529" cy="4723952"/>
          </a:xfrm>
        </p:grpSpPr>
        <p:grpSp>
          <p:nvGrpSpPr>
            <p:cNvPr id="12" name="Group 11" descr="Progression Selection Tool.&#10;">
              <a:extLst>
                <a:ext uri="{FF2B5EF4-FFF2-40B4-BE49-F238E27FC236}">
                  <a16:creationId xmlns:a16="http://schemas.microsoft.com/office/drawing/2014/main" id="{38BA4F2C-041D-4E95-9DD5-24C6D8C1C6EC}"/>
                </a:ext>
              </a:extLst>
            </p:cNvPr>
            <p:cNvGrpSpPr/>
            <p:nvPr/>
          </p:nvGrpSpPr>
          <p:grpSpPr>
            <a:xfrm>
              <a:off x="426230" y="997238"/>
              <a:ext cx="10378638" cy="3214001"/>
              <a:chOff x="371716" y="1885415"/>
              <a:chExt cx="10378638" cy="3214001"/>
            </a:xfrm>
          </p:grpSpPr>
          <p:pic>
            <p:nvPicPr>
              <p:cNvPr id="4" name="Picture 3">
                <a:extLst>
                  <a:ext uri="{FF2B5EF4-FFF2-40B4-BE49-F238E27FC236}">
                    <a16:creationId xmlns:a16="http://schemas.microsoft.com/office/drawing/2014/main" id="{798BB733-DFA8-41ED-A754-A4A6545A5C48}"/>
                  </a:ext>
                </a:extLst>
              </p:cNvPr>
              <p:cNvPicPr>
                <a:picLocks noChangeAspect="1"/>
              </p:cNvPicPr>
              <p:nvPr/>
            </p:nvPicPr>
            <p:blipFill rotWithShape="1">
              <a:blip r:embed="rId4"/>
              <a:srcRect l="1686" t="2123" r="1343" b="3413"/>
              <a:stretch/>
            </p:blipFill>
            <p:spPr>
              <a:xfrm>
                <a:off x="371716" y="1885415"/>
                <a:ext cx="5190799" cy="2078471"/>
              </a:xfrm>
              <a:prstGeom prst="rect">
                <a:avLst/>
              </a:prstGeom>
              <a:ln w="12700">
                <a:solidFill>
                  <a:schemeClr val="bg1">
                    <a:lumMod val="75000"/>
                  </a:schemeClr>
                </a:solidFill>
              </a:ln>
            </p:spPr>
          </p:pic>
          <p:pic>
            <p:nvPicPr>
              <p:cNvPr id="14" name="Graphic 13" descr="Cursor with solid fill">
                <a:extLst>
                  <a:ext uri="{FF2B5EF4-FFF2-40B4-BE49-F238E27FC236}">
                    <a16:creationId xmlns:a16="http://schemas.microsoft.com/office/drawing/2014/main" id="{5C08A9C0-3EC0-4401-8CB5-449894B360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8216" y="4598312"/>
                <a:ext cx="492138" cy="501104"/>
              </a:xfrm>
              <a:prstGeom prst="rect">
                <a:avLst/>
              </a:prstGeom>
            </p:spPr>
          </p:pic>
        </p:grpSp>
        <p:sp>
          <p:nvSpPr>
            <p:cNvPr id="8" name="Rectangle: Rounded Corners 7" descr="Progression drop-down options.">
              <a:extLst>
                <a:ext uri="{FF2B5EF4-FFF2-40B4-BE49-F238E27FC236}">
                  <a16:creationId xmlns:a16="http://schemas.microsoft.com/office/drawing/2014/main" id="{6C858EFD-842D-4477-BB78-3BC631896786}"/>
                </a:ext>
              </a:extLst>
            </p:cNvPr>
            <p:cNvSpPr/>
            <p:nvPr/>
          </p:nvSpPr>
          <p:spPr>
            <a:xfrm>
              <a:off x="1258090" y="3429000"/>
              <a:ext cx="3501483" cy="1471961"/>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Drop-down options are: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Summatives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Both</a:t>
              </a:r>
            </a:p>
          </p:txBody>
        </p:sp>
        <p:grpSp>
          <p:nvGrpSpPr>
            <p:cNvPr id="21" name="Group 20">
              <a:extLst>
                <a:ext uri="{FF2B5EF4-FFF2-40B4-BE49-F238E27FC236}">
                  <a16:creationId xmlns:a16="http://schemas.microsoft.com/office/drawing/2014/main" id="{5EB93398-2BFD-3209-BDF8-72C931EA1061}"/>
                </a:ext>
              </a:extLst>
            </p:cNvPr>
            <p:cNvGrpSpPr/>
            <p:nvPr/>
          </p:nvGrpSpPr>
          <p:grpSpPr>
            <a:xfrm>
              <a:off x="1664462" y="1609591"/>
              <a:ext cx="3397845" cy="1226176"/>
              <a:chOff x="1664462" y="1609591"/>
              <a:chExt cx="3397845" cy="1226176"/>
            </a:xfrm>
          </p:grpSpPr>
          <p:pic>
            <p:nvPicPr>
              <p:cNvPr id="17" name="Picture 16">
                <a:extLst>
                  <a:ext uri="{FF2B5EF4-FFF2-40B4-BE49-F238E27FC236}">
                    <a16:creationId xmlns:a16="http://schemas.microsoft.com/office/drawing/2014/main" id="{35B729CE-4EC1-E27D-7950-4A51AECAB6B1}"/>
                  </a:ext>
                </a:extLst>
              </p:cNvPr>
              <p:cNvPicPr>
                <a:picLocks noChangeAspect="1"/>
              </p:cNvPicPr>
              <p:nvPr/>
            </p:nvPicPr>
            <p:blipFill>
              <a:blip r:embed="rId7"/>
              <a:stretch>
                <a:fillRect/>
              </a:stretch>
            </p:blipFill>
            <p:spPr>
              <a:xfrm>
                <a:off x="1664462" y="2195948"/>
                <a:ext cx="2551279" cy="639819"/>
              </a:xfrm>
              <a:prstGeom prst="rect">
                <a:avLst/>
              </a:prstGeom>
            </p:spPr>
          </p:pic>
          <p:pic>
            <p:nvPicPr>
              <p:cNvPr id="20" name="Picture 19" descr="A blue triangle on a black background&#10;&#10;Description automatically generated">
                <a:extLst>
                  <a:ext uri="{FF2B5EF4-FFF2-40B4-BE49-F238E27FC236}">
                    <a16:creationId xmlns:a16="http://schemas.microsoft.com/office/drawing/2014/main" id="{D1F21D0A-3897-CB6B-A170-1BA3D852C9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5284"/>
              <a:stretch/>
            </p:blipFill>
            <p:spPr>
              <a:xfrm>
                <a:off x="4808009" y="1609591"/>
                <a:ext cx="254298" cy="171882"/>
              </a:xfrm>
              <a:prstGeom prst="rect">
                <a:avLst/>
              </a:prstGeom>
            </p:spPr>
          </p:pic>
        </p:grpSp>
        <p:pic>
          <p:nvPicPr>
            <p:cNvPr id="24" name="Graphic 23" descr="Cursor with solid fill">
              <a:extLst>
                <a:ext uri="{FF2B5EF4-FFF2-40B4-BE49-F238E27FC236}">
                  <a16:creationId xmlns:a16="http://schemas.microsoft.com/office/drawing/2014/main" id="{E18A474D-9C6A-8860-D9E6-C79029906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3024" y="2585215"/>
              <a:ext cx="492138" cy="501104"/>
            </a:xfrm>
            <a:prstGeom prst="rect">
              <a:avLst/>
            </a:prstGeom>
          </p:spPr>
        </p:pic>
        <p:grpSp>
          <p:nvGrpSpPr>
            <p:cNvPr id="26" name="Group 25">
              <a:extLst>
                <a:ext uri="{FF2B5EF4-FFF2-40B4-BE49-F238E27FC236}">
                  <a16:creationId xmlns:a16="http://schemas.microsoft.com/office/drawing/2014/main" id="{E02473AE-206C-5A46-CEE4-DF5D97FC56E5}"/>
                </a:ext>
              </a:extLst>
            </p:cNvPr>
            <p:cNvGrpSpPr/>
            <p:nvPr/>
          </p:nvGrpSpPr>
          <p:grpSpPr>
            <a:xfrm>
              <a:off x="5796450" y="997238"/>
              <a:ext cx="5999309" cy="4723952"/>
              <a:chOff x="5796450" y="997238"/>
              <a:chExt cx="5999309" cy="4723952"/>
            </a:xfrm>
          </p:grpSpPr>
          <p:pic>
            <p:nvPicPr>
              <p:cNvPr id="10" name="Picture 9" descr="Teacher view: Longitudinal Report window: detailed report options page with the Progression drop-down list, the Generate Report button, and a table showing tests, test reasons, and students">
                <a:extLst>
                  <a:ext uri="{FF2B5EF4-FFF2-40B4-BE49-F238E27FC236}">
                    <a16:creationId xmlns:a16="http://schemas.microsoft.com/office/drawing/2014/main" id="{B7ACB6B2-E772-4865-816E-90631ACFF05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796450" y="997238"/>
                <a:ext cx="5999309" cy="4039704"/>
              </a:xfrm>
              <a:prstGeom prst="rect">
                <a:avLst/>
              </a:prstGeom>
              <a:noFill/>
              <a:ln w="9525">
                <a:solidFill>
                  <a:schemeClr val="bg1">
                    <a:lumMod val="65000"/>
                    <a:lumOff val="0"/>
                  </a:schemeClr>
                </a:solidFill>
                <a:round/>
                <a:headEnd/>
                <a:tailEnd/>
              </a:ln>
            </p:spPr>
          </p:pic>
          <p:sp>
            <p:nvSpPr>
              <p:cNvPr id="11" name="Rectangle: Rounded Corners 10" descr="Only students highlighted in yellow on the report will appear on the Longitudinal Report.&#10;">
                <a:extLst>
                  <a:ext uri="{FF2B5EF4-FFF2-40B4-BE49-F238E27FC236}">
                    <a16:creationId xmlns:a16="http://schemas.microsoft.com/office/drawing/2014/main" id="{1B42657D-AE83-4862-9F66-A6BC5E40FF12}"/>
                  </a:ext>
                </a:extLst>
              </p:cNvPr>
              <p:cNvSpPr/>
              <p:nvPr/>
            </p:nvSpPr>
            <p:spPr>
              <a:xfrm>
                <a:off x="6225749" y="5171481"/>
                <a:ext cx="5140712" cy="549709"/>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Only students highlighted in yellow will appear on the Longitudinal Report.</a:t>
                </a:r>
              </a:p>
            </p:txBody>
          </p:sp>
          <p:pic>
            <p:nvPicPr>
              <p:cNvPr id="22" name="Picture 21">
                <a:extLst>
                  <a:ext uri="{FF2B5EF4-FFF2-40B4-BE49-F238E27FC236}">
                    <a16:creationId xmlns:a16="http://schemas.microsoft.com/office/drawing/2014/main" id="{6BA06750-D722-6B45-31F6-F6B86FFE8B07}"/>
                  </a:ext>
                </a:extLst>
              </p:cNvPr>
              <p:cNvPicPr>
                <a:picLocks noChangeAspect="1"/>
              </p:cNvPicPr>
              <p:nvPr/>
            </p:nvPicPr>
            <p:blipFill>
              <a:blip r:embed="rId7"/>
              <a:stretch>
                <a:fillRect/>
              </a:stretch>
            </p:blipFill>
            <p:spPr>
              <a:xfrm>
                <a:off x="7658331" y="1289682"/>
                <a:ext cx="1275638" cy="319909"/>
              </a:xfrm>
              <a:prstGeom prst="rect">
                <a:avLst/>
              </a:prstGeom>
            </p:spPr>
          </p:pic>
          <p:pic>
            <p:nvPicPr>
              <p:cNvPr id="23" name="Picture 22" descr="A blue triangle on a black background&#10;&#10;Description automatically generated">
                <a:extLst>
                  <a:ext uri="{FF2B5EF4-FFF2-40B4-BE49-F238E27FC236}">
                    <a16:creationId xmlns:a16="http://schemas.microsoft.com/office/drawing/2014/main" id="{59C07F56-EB51-2633-1B74-7E97AE4B81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5284"/>
              <a:stretch/>
            </p:blipFill>
            <p:spPr>
              <a:xfrm>
                <a:off x="7302136" y="1415650"/>
                <a:ext cx="128170" cy="86631"/>
              </a:xfrm>
              <a:prstGeom prst="rect">
                <a:avLst/>
              </a:prstGeom>
            </p:spPr>
          </p:pic>
          <p:pic>
            <p:nvPicPr>
              <p:cNvPr id="25" name="Graphic 24" descr="Cursor with solid fill">
                <a:extLst>
                  <a:ext uri="{FF2B5EF4-FFF2-40B4-BE49-F238E27FC236}">
                    <a16:creationId xmlns:a16="http://schemas.microsoft.com/office/drawing/2014/main" id="{89614BFE-1357-A3DC-D205-E957B95B6F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8137" y="1359039"/>
                <a:ext cx="492138" cy="501104"/>
              </a:xfrm>
              <a:prstGeom prst="rect">
                <a:avLst/>
              </a:prstGeom>
            </p:spPr>
          </p:pic>
        </p:gr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151917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E2F7B-9F95-4C3D-8638-8FF301F29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Title 3">
            <a:extLst>
              <a:ext uri="{FF2B5EF4-FFF2-40B4-BE49-F238E27FC236}">
                <a16:creationId xmlns:a16="http://schemas.microsoft.com/office/drawing/2014/main" id="{85182CF4-004B-43D9-9A42-6293966BB896}"/>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j-ea"/>
                <a:cs typeface="Calibri"/>
              </a:rPr>
              <a:t>Filter Test Opportunities to Show Some and Not Others</a:t>
            </a:r>
          </a:p>
        </p:txBody>
      </p:sp>
      <p:sp>
        <p:nvSpPr>
          <p:cNvPr id="7" name="Rectangle: Rounded Corners 6">
            <a:extLst>
              <a:ext uri="{FF2B5EF4-FFF2-40B4-BE49-F238E27FC236}">
                <a16:creationId xmlns:a16="http://schemas.microsoft.com/office/drawing/2014/main" id="{020F24F0-0EDC-4B92-B957-FF151F531931}"/>
              </a:ext>
            </a:extLst>
          </p:cNvPr>
          <p:cNvSpPr/>
          <p:nvPr/>
        </p:nvSpPr>
        <p:spPr>
          <a:xfrm>
            <a:off x="7952366" y="918828"/>
            <a:ext cx="3968288" cy="5140149"/>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School Year</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By default, data is shown for all years. Selecting a date, such as “2020,” will filter the results for the 2020—2021 school year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Reason</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Most helpful for numerous interim and benchmark tests that can be screened by category, omitting those you do not need to see. Test reasons for summative tests are determined by administration date, typically the end of the school year or the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Label</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Deselect the names of the tests you don’t need to see.</a:t>
            </a:r>
          </a:p>
        </p:txBody>
      </p:sp>
      <p:grpSp>
        <p:nvGrpSpPr>
          <p:cNvPr id="16" name="Group 15">
            <a:extLst>
              <a:ext uri="{FF2B5EF4-FFF2-40B4-BE49-F238E27FC236}">
                <a16:creationId xmlns:a16="http://schemas.microsoft.com/office/drawing/2014/main" id="{EA484838-7972-4F4C-947E-82ECF997812C}"/>
              </a:ext>
            </a:extLst>
          </p:cNvPr>
          <p:cNvGrpSpPr/>
          <p:nvPr/>
        </p:nvGrpSpPr>
        <p:grpSpPr>
          <a:xfrm>
            <a:off x="530338" y="918828"/>
            <a:ext cx="7229390" cy="5083165"/>
            <a:chOff x="530338" y="918828"/>
            <a:chExt cx="7229390" cy="5083165"/>
          </a:xfrm>
        </p:grpSpPr>
        <p:grpSp>
          <p:nvGrpSpPr>
            <p:cNvPr id="8" name="Group 7">
              <a:extLst>
                <a:ext uri="{FF2B5EF4-FFF2-40B4-BE49-F238E27FC236}">
                  <a16:creationId xmlns:a16="http://schemas.microsoft.com/office/drawing/2014/main" id="{6600F86A-C2D6-4321-872A-E9B1B5896CAE}"/>
                </a:ext>
              </a:extLst>
            </p:cNvPr>
            <p:cNvGrpSpPr/>
            <p:nvPr/>
          </p:nvGrpSpPr>
          <p:grpSpPr>
            <a:xfrm>
              <a:off x="530338" y="918828"/>
              <a:ext cx="7229390" cy="5083165"/>
              <a:chOff x="564974" y="1050447"/>
              <a:chExt cx="7229390" cy="5083165"/>
            </a:xfrm>
            <a:effectLst>
              <a:outerShdw blurRad="50800" dist="38100" dir="2700000" algn="tl" rotWithShape="0">
                <a:prstClr val="black">
                  <a:alpha val="40000"/>
                </a:prstClr>
              </a:outerShdw>
            </a:effectLst>
          </p:grpSpPr>
          <p:pic>
            <p:nvPicPr>
              <p:cNvPr id="9" name="Picture 8" descr="A screenshot of a cell phone&#10;&#10;Description automatically generated">
                <a:extLst>
                  <a:ext uri="{FF2B5EF4-FFF2-40B4-BE49-F238E27FC236}">
                    <a16:creationId xmlns:a16="http://schemas.microsoft.com/office/drawing/2014/main" id="{5E7F8E2D-9092-4EDB-9627-5E6F39483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74" y="1050447"/>
                <a:ext cx="7229390" cy="5083165"/>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1F0E0963-DDEC-4411-9BBD-A82BAE55DD39}"/>
                  </a:ext>
                </a:extLst>
              </p:cNvPr>
              <p:cNvSpPr/>
              <p:nvPr/>
            </p:nvSpPr>
            <p:spPr>
              <a:xfrm>
                <a:off x="5462919" y="1835727"/>
                <a:ext cx="1852279" cy="160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5" name="Picture 4">
              <a:extLst>
                <a:ext uri="{FF2B5EF4-FFF2-40B4-BE49-F238E27FC236}">
                  <a16:creationId xmlns:a16="http://schemas.microsoft.com/office/drawing/2014/main" id="{9F00E316-8632-40CE-84B6-7AB7875BE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320" y="4500191"/>
              <a:ext cx="598888" cy="149722"/>
            </a:xfrm>
            <a:prstGeom prst="rect">
              <a:avLst/>
            </a:prstGeom>
          </p:spPr>
        </p:pic>
        <p:pic>
          <p:nvPicPr>
            <p:cNvPr id="11" name="Picture 10">
              <a:extLst>
                <a:ext uri="{FF2B5EF4-FFF2-40B4-BE49-F238E27FC236}">
                  <a16:creationId xmlns:a16="http://schemas.microsoft.com/office/drawing/2014/main" id="{17450A30-B07D-4B50-9209-8BD6BB322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597" y="4739498"/>
              <a:ext cx="595515" cy="152510"/>
            </a:xfrm>
            <a:prstGeom prst="rect">
              <a:avLst/>
            </a:prstGeom>
          </p:spPr>
        </p:pic>
        <p:pic>
          <p:nvPicPr>
            <p:cNvPr id="13" name="Picture 12">
              <a:extLst>
                <a:ext uri="{FF2B5EF4-FFF2-40B4-BE49-F238E27FC236}">
                  <a16:creationId xmlns:a16="http://schemas.microsoft.com/office/drawing/2014/main" id="{15DE1144-EFD1-4521-86BE-06900B284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176" y="4981594"/>
              <a:ext cx="601866" cy="183496"/>
            </a:xfrm>
            <a:prstGeom prst="rect">
              <a:avLst/>
            </a:prstGeom>
          </p:spPr>
        </p:pic>
        <p:pic>
          <p:nvPicPr>
            <p:cNvPr id="15" name="Picture 14">
              <a:extLst>
                <a:ext uri="{FF2B5EF4-FFF2-40B4-BE49-F238E27FC236}">
                  <a16:creationId xmlns:a16="http://schemas.microsoft.com/office/drawing/2014/main" id="{5B92C08D-8AE3-4E73-A7E7-762899C762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4927" y="5254674"/>
              <a:ext cx="598888" cy="149722"/>
            </a:xfrm>
            <a:prstGeom prst="rect">
              <a:avLst/>
            </a:prstGeom>
          </p:spPr>
        </p:pic>
      </p:grpSp>
      <p:pic>
        <p:nvPicPr>
          <p:cNvPr id="17" name="Picture 16">
            <a:extLst>
              <a:ext uri="{FF2B5EF4-FFF2-40B4-BE49-F238E27FC236}">
                <a16:creationId xmlns:a16="http://schemas.microsoft.com/office/drawing/2014/main" id="{3F456156-47E5-439B-9450-B4396E02F31A}"/>
              </a:ext>
            </a:extLst>
          </p:cNvPr>
          <p:cNvPicPr>
            <a:picLocks noChangeAspect="1"/>
          </p:cNvPicPr>
          <p:nvPr/>
        </p:nvPicPr>
        <p:blipFill>
          <a:blip r:embed="rId8"/>
          <a:stretch>
            <a:fillRect/>
          </a:stretch>
        </p:blipFill>
        <p:spPr>
          <a:xfrm>
            <a:off x="3190943" y="1386360"/>
            <a:ext cx="532377" cy="92588"/>
          </a:xfrm>
          <a:prstGeom prst="rect">
            <a:avLst/>
          </a:prstGeom>
        </p:spPr>
      </p:pic>
      <p:pic>
        <p:nvPicPr>
          <p:cNvPr id="18" name="Picture 17">
            <a:extLst>
              <a:ext uri="{FF2B5EF4-FFF2-40B4-BE49-F238E27FC236}">
                <a16:creationId xmlns:a16="http://schemas.microsoft.com/office/drawing/2014/main" id="{03F3DBE9-5625-494B-A48C-D576BE3862E2}"/>
              </a:ext>
            </a:extLst>
          </p:cNvPr>
          <p:cNvPicPr>
            <a:picLocks noChangeAspect="1"/>
          </p:cNvPicPr>
          <p:nvPr/>
        </p:nvPicPr>
        <p:blipFill>
          <a:blip r:embed="rId9"/>
          <a:stretch>
            <a:fillRect/>
          </a:stretch>
        </p:blipFill>
        <p:spPr>
          <a:xfrm>
            <a:off x="1984943" y="4500191"/>
            <a:ext cx="918277" cy="107506"/>
          </a:xfrm>
          <a:prstGeom prst="rect">
            <a:avLst/>
          </a:prstGeom>
        </p:spPr>
      </p:pic>
      <p:pic>
        <p:nvPicPr>
          <p:cNvPr id="19" name="Picture 18">
            <a:extLst>
              <a:ext uri="{FF2B5EF4-FFF2-40B4-BE49-F238E27FC236}">
                <a16:creationId xmlns:a16="http://schemas.microsoft.com/office/drawing/2014/main" id="{0933F490-6843-4DCF-A816-5A06BB2674E4}"/>
              </a:ext>
            </a:extLst>
          </p:cNvPr>
          <p:cNvPicPr>
            <a:picLocks noChangeAspect="1"/>
          </p:cNvPicPr>
          <p:nvPr/>
        </p:nvPicPr>
        <p:blipFill>
          <a:blip r:embed="rId10"/>
          <a:stretch>
            <a:fillRect/>
          </a:stretch>
        </p:blipFill>
        <p:spPr>
          <a:xfrm>
            <a:off x="1984943" y="4762000"/>
            <a:ext cx="918277" cy="107506"/>
          </a:xfrm>
          <a:prstGeom prst="rect">
            <a:avLst/>
          </a:prstGeom>
        </p:spPr>
      </p:pic>
      <p:pic>
        <p:nvPicPr>
          <p:cNvPr id="20" name="Picture 19">
            <a:extLst>
              <a:ext uri="{FF2B5EF4-FFF2-40B4-BE49-F238E27FC236}">
                <a16:creationId xmlns:a16="http://schemas.microsoft.com/office/drawing/2014/main" id="{5822EDA9-988B-46B3-8621-AB1E2BF9A88B}"/>
              </a:ext>
            </a:extLst>
          </p:cNvPr>
          <p:cNvPicPr>
            <a:picLocks noChangeAspect="1"/>
          </p:cNvPicPr>
          <p:nvPr/>
        </p:nvPicPr>
        <p:blipFill>
          <a:blip r:embed="rId11"/>
          <a:stretch>
            <a:fillRect/>
          </a:stretch>
        </p:blipFill>
        <p:spPr>
          <a:xfrm>
            <a:off x="1984943" y="5012681"/>
            <a:ext cx="918277" cy="107506"/>
          </a:xfrm>
          <a:prstGeom prst="rect">
            <a:avLst/>
          </a:prstGeom>
        </p:spPr>
      </p:pic>
      <p:pic>
        <p:nvPicPr>
          <p:cNvPr id="21" name="Picture 20">
            <a:extLst>
              <a:ext uri="{FF2B5EF4-FFF2-40B4-BE49-F238E27FC236}">
                <a16:creationId xmlns:a16="http://schemas.microsoft.com/office/drawing/2014/main" id="{FCDD1E1F-1160-4826-B680-A7A2C84D5831}"/>
              </a:ext>
            </a:extLst>
          </p:cNvPr>
          <p:cNvPicPr>
            <a:picLocks noChangeAspect="1"/>
          </p:cNvPicPr>
          <p:nvPr/>
        </p:nvPicPr>
        <p:blipFill>
          <a:blip r:embed="rId12"/>
          <a:stretch>
            <a:fillRect/>
          </a:stretch>
        </p:blipFill>
        <p:spPr>
          <a:xfrm>
            <a:off x="1901122" y="5270322"/>
            <a:ext cx="1002098" cy="107506"/>
          </a:xfrm>
          <a:prstGeom prst="rect">
            <a:avLst/>
          </a:prstGeom>
        </p:spPr>
      </p:pic>
      <p:pic>
        <p:nvPicPr>
          <p:cNvPr id="22" name="Picture 21">
            <a:extLst>
              <a:ext uri="{FF2B5EF4-FFF2-40B4-BE49-F238E27FC236}">
                <a16:creationId xmlns:a16="http://schemas.microsoft.com/office/drawing/2014/main" id="{E97FE2B4-8FF4-440B-B8C2-001264FA0742}"/>
              </a:ext>
            </a:extLst>
          </p:cNvPr>
          <p:cNvPicPr>
            <a:picLocks noChangeAspect="1"/>
          </p:cNvPicPr>
          <p:nvPr/>
        </p:nvPicPr>
        <p:blipFill>
          <a:blip r:embed="rId9"/>
          <a:stretch>
            <a:fillRect/>
          </a:stretch>
        </p:blipFill>
        <p:spPr>
          <a:xfrm>
            <a:off x="5636861" y="2808551"/>
            <a:ext cx="893479" cy="104603"/>
          </a:xfrm>
          <a:prstGeom prst="rect">
            <a:avLst/>
          </a:prstGeom>
        </p:spPr>
      </p:pic>
      <p:pic>
        <p:nvPicPr>
          <p:cNvPr id="23" name="Picture 22">
            <a:extLst>
              <a:ext uri="{FF2B5EF4-FFF2-40B4-BE49-F238E27FC236}">
                <a16:creationId xmlns:a16="http://schemas.microsoft.com/office/drawing/2014/main" id="{EE2A5003-23B8-422C-A3F7-53B8C78D0CDC}"/>
              </a:ext>
            </a:extLst>
          </p:cNvPr>
          <p:cNvPicPr>
            <a:picLocks noChangeAspect="1"/>
          </p:cNvPicPr>
          <p:nvPr/>
        </p:nvPicPr>
        <p:blipFill>
          <a:blip r:embed="rId10"/>
          <a:stretch>
            <a:fillRect/>
          </a:stretch>
        </p:blipFill>
        <p:spPr>
          <a:xfrm>
            <a:off x="5636861" y="2942024"/>
            <a:ext cx="918277" cy="107506"/>
          </a:xfrm>
          <a:prstGeom prst="rect">
            <a:avLst/>
          </a:prstGeom>
        </p:spPr>
      </p:pic>
      <p:pic>
        <p:nvPicPr>
          <p:cNvPr id="24" name="Picture 23">
            <a:extLst>
              <a:ext uri="{FF2B5EF4-FFF2-40B4-BE49-F238E27FC236}">
                <a16:creationId xmlns:a16="http://schemas.microsoft.com/office/drawing/2014/main" id="{98E97625-64C9-48B8-90EB-C1E5984D7C5E}"/>
              </a:ext>
            </a:extLst>
          </p:cNvPr>
          <p:cNvPicPr>
            <a:picLocks noChangeAspect="1"/>
          </p:cNvPicPr>
          <p:nvPr/>
        </p:nvPicPr>
        <p:blipFill>
          <a:blip r:embed="rId11"/>
          <a:stretch>
            <a:fillRect/>
          </a:stretch>
        </p:blipFill>
        <p:spPr>
          <a:xfrm>
            <a:off x="5636861" y="3049530"/>
            <a:ext cx="918277" cy="107506"/>
          </a:xfrm>
          <a:prstGeom prst="rect">
            <a:avLst/>
          </a:prstGeom>
        </p:spPr>
      </p:pic>
      <p:pic>
        <p:nvPicPr>
          <p:cNvPr id="25" name="Picture 24">
            <a:extLst>
              <a:ext uri="{FF2B5EF4-FFF2-40B4-BE49-F238E27FC236}">
                <a16:creationId xmlns:a16="http://schemas.microsoft.com/office/drawing/2014/main" id="{00623574-0BA1-4447-85E5-7898BA951E36}"/>
              </a:ext>
            </a:extLst>
          </p:cNvPr>
          <p:cNvPicPr>
            <a:picLocks noChangeAspect="1"/>
          </p:cNvPicPr>
          <p:nvPr/>
        </p:nvPicPr>
        <p:blipFill>
          <a:blip r:embed="rId12"/>
          <a:stretch>
            <a:fillRect/>
          </a:stretch>
        </p:blipFill>
        <p:spPr>
          <a:xfrm>
            <a:off x="5636861" y="3176918"/>
            <a:ext cx="1002099" cy="107506"/>
          </a:xfrm>
          <a:prstGeom prst="rect">
            <a:avLst/>
          </a:prstGeom>
        </p:spPr>
      </p:pic>
      <p:pic>
        <p:nvPicPr>
          <p:cNvPr id="6" name="Picture 5">
            <a:extLst>
              <a:ext uri="{FF2B5EF4-FFF2-40B4-BE49-F238E27FC236}">
                <a16:creationId xmlns:a16="http://schemas.microsoft.com/office/drawing/2014/main" id="{7F7233C8-9A59-E147-45F0-384BAF637000}"/>
              </a:ext>
            </a:extLst>
          </p:cNvPr>
          <p:cNvPicPr>
            <a:picLocks noChangeAspect="1"/>
          </p:cNvPicPr>
          <p:nvPr/>
        </p:nvPicPr>
        <p:blipFill>
          <a:blip r:embed="rId13"/>
          <a:stretch>
            <a:fillRect/>
          </a:stretch>
        </p:blipFill>
        <p:spPr>
          <a:xfrm>
            <a:off x="4689716" y="1298103"/>
            <a:ext cx="2812565" cy="394985"/>
          </a:xfrm>
          <a:prstGeom prst="rect">
            <a:avLst/>
          </a:prstGeom>
        </p:spPr>
      </p:pic>
      <p:pic>
        <p:nvPicPr>
          <p:cNvPr id="14" name="Picture 13">
            <a:extLst>
              <a:ext uri="{FF2B5EF4-FFF2-40B4-BE49-F238E27FC236}">
                <a16:creationId xmlns:a16="http://schemas.microsoft.com/office/drawing/2014/main" id="{78650602-8966-D861-3F76-D03AAE5EE559}"/>
              </a:ext>
            </a:extLst>
          </p:cNvPr>
          <p:cNvPicPr>
            <a:picLocks noChangeAspect="1"/>
          </p:cNvPicPr>
          <p:nvPr/>
        </p:nvPicPr>
        <p:blipFill>
          <a:blip r:embed="rId14"/>
          <a:stretch>
            <a:fillRect/>
          </a:stretch>
        </p:blipFill>
        <p:spPr>
          <a:xfrm>
            <a:off x="7313799" y="4636172"/>
            <a:ext cx="228572" cy="233334"/>
          </a:xfrm>
          <a:prstGeom prst="rect">
            <a:avLst/>
          </a:prstGeom>
        </p:spPr>
      </p:pic>
      <p:pic>
        <p:nvPicPr>
          <p:cNvPr id="26" name="Picture 25">
            <a:extLst>
              <a:ext uri="{FF2B5EF4-FFF2-40B4-BE49-F238E27FC236}">
                <a16:creationId xmlns:a16="http://schemas.microsoft.com/office/drawing/2014/main" id="{2BB90251-26D4-D370-580B-6933F9156E47}"/>
              </a:ext>
            </a:extLst>
          </p:cNvPr>
          <p:cNvPicPr>
            <a:picLocks noChangeAspect="1"/>
          </p:cNvPicPr>
          <p:nvPr/>
        </p:nvPicPr>
        <p:blipFill>
          <a:blip r:embed="rId14"/>
          <a:stretch>
            <a:fillRect/>
          </a:stretch>
        </p:blipFill>
        <p:spPr>
          <a:xfrm>
            <a:off x="7313799" y="2521947"/>
            <a:ext cx="280754" cy="286603"/>
          </a:xfrm>
          <a:prstGeom prst="rect">
            <a:avLst/>
          </a:prstGeom>
        </p:spPr>
      </p:pic>
      <p:pic>
        <p:nvPicPr>
          <p:cNvPr id="28" name="Picture 27">
            <a:extLst>
              <a:ext uri="{FF2B5EF4-FFF2-40B4-BE49-F238E27FC236}">
                <a16:creationId xmlns:a16="http://schemas.microsoft.com/office/drawing/2014/main" id="{936F7160-783F-E29B-9EDC-21F517E5566D}"/>
              </a:ext>
            </a:extLst>
          </p:cNvPr>
          <p:cNvPicPr>
            <a:picLocks noChangeAspect="1"/>
          </p:cNvPicPr>
          <p:nvPr/>
        </p:nvPicPr>
        <p:blipFill>
          <a:blip r:embed="rId15"/>
          <a:stretch>
            <a:fillRect/>
          </a:stretch>
        </p:blipFill>
        <p:spPr>
          <a:xfrm>
            <a:off x="714274" y="3655611"/>
            <a:ext cx="4582556" cy="214807"/>
          </a:xfrm>
          <a:prstGeom prst="rect">
            <a:avLst/>
          </a:prstGeom>
        </p:spPr>
      </p:pic>
      <p:pic>
        <p:nvPicPr>
          <p:cNvPr id="30" name="Picture 29">
            <a:extLst>
              <a:ext uri="{FF2B5EF4-FFF2-40B4-BE49-F238E27FC236}">
                <a16:creationId xmlns:a16="http://schemas.microsoft.com/office/drawing/2014/main" id="{2D95CB0D-F083-6199-31FB-41808606995E}"/>
              </a:ext>
            </a:extLst>
          </p:cNvPr>
          <p:cNvPicPr>
            <a:picLocks noChangeAspect="1"/>
          </p:cNvPicPr>
          <p:nvPr/>
        </p:nvPicPr>
        <p:blipFill>
          <a:blip r:embed="rId16"/>
          <a:stretch>
            <a:fillRect/>
          </a:stretch>
        </p:blipFill>
        <p:spPr>
          <a:xfrm>
            <a:off x="4165231" y="4454277"/>
            <a:ext cx="168864" cy="168864"/>
          </a:xfrm>
          <a:prstGeom prst="rect">
            <a:avLst/>
          </a:prstGeom>
        </p:spPr>
      </p:pic>
      <p:pic>
        <p:nvPicPr>
          <p:cNvPr id="31" name="Picture 30">
            <a:extLst>
              <a:ext uri="{FF2B5EF4-FFF2-40B4-BE49-F238E27FC236}">
                <a16:creationId xmlns:a16="http://schemas.microsoft.com/office/drawing/2014/main" id="{7803F9E3-4BB7-B2B1-8CC6-0BC3C72149DF}"/>
              </a:ext>
            </a:extLst>
          </p:cNvPr>
          <p:cNvPicPr>
            <a:picLocks noChangeAspect="1"/>
          </p:cNvPicPr>
          <p:nvPr/>
        </p:nvPicPr>
        <p:blipFill>
          <a:blip r:embed="rId16"/>
          <a:stretch>
            <a:fillRect/>
          </a:stretch>
        </p:blipFill>
        <p:spPr>
          <a:xfrm>
            <a:off x="4172178" y="4731321"/>
            <a:ext cx="168864" cy="168864"/>
          </a:xfrm>
          <a:prstGeom prst="rect">
            <a:avLst/>
          </a:prstGeom>
        </p:spPr>
      </p:pic>
      <p:pic>
        <p:nvPicPr>
          <p:cNvPr id="32" name="Picture 31">
            <a:extLst>
              <a:ext uri="{FF2B5EF4-FFF2-40B4-BE49-F238E27FC236}">
                <a16:creationId xmlns:a16="http://schemas.microsoft.com/office/drawing/2014/main" id="{D2B5D4DC-F047-8F37-2014-3C1A7310A6B2}"/>
              </a:ext>
            </a:extLst>
          </p:cNvPr>
          <p:cNvPicPr>
            <a:picLocks noChangeAspect="1"/>
          </p:cNvPicPr>
          <p:nvPr/>
        </p:nvPicPr>
        <p:blipFill>
          <a:blip r:embed="rId16"/>
          <a:stretch>
            <a:fillRect/>
          </a:stretch>
        </p:blipFill>
        <p:spPr>
          <a:xfrm>
            <a:off x="4172178" y="4952556"/>
            <a:ext cx="168864" cy="168864"/>
          </a:xfrm>
          <a:prstGeom prst="rect">
            <a:avLst/>
          </a:prstGeom>
        </p:spPr>
      </p:pic>
      <p:pic>
        <p:nvPicPr>
          <p:cNvPr id="33" name="Picture 32">
            <a:extLst>
              <a:ext uri="{FF2B5EF4-FFF2-40B4-BE49-F238E27FC236}">
                <a16:creationId xmlns:a16="http://schemas.microsoft.com/office/drawing/2014/main" id="{3C2D5825-5928-38BC-90BB-E3FF43277796}"/>
              </a:ext>
            </a:extLst>
          </p:cNvPr>
          <p:cNvPicPr>
            <a:picLocks noChangeAspect="1"/>
          </p:cNvPicPr>
          <p:nvPr/>
        </p:nvPicPr>
        <p:blipFill>
          <a:blip r:embed="rId16"/>
          <a:stretch>
            <a:fillRect/>
          </a:stretch>
        </p:blipFill>
        <p:spPr>
          <a:xfrm>
            <a:off x="4172178" y="5211004"/>
            <a:ext cx="168864" cy="168864"/>
          </a:xfrm>
          <a:prstGeom prst="rect">
            <a:avLst/>
          </a:prstGeom>
        </p:spPr>
      </p:pic>
    </p:spTree>
    <p:extLst>
      <p:ext uri="{BB962C8B-B14F-4D97-AF65-F5344CB8AC3E}">
        <p14:creationId xmlns:p14="http://schemas.microsoft.com/office/powerpoint/2010/main" val="1201986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308C0C-370B-49CB-B74A-FAE30FCD6D33}"/>
              </a:ext>
            </a:extLst>
          </p:cNvPr>
          <p:cNvSpPr>
            <a:spLocks noGrp="1"/>
          </p:cNvSpPr>
          <p:nvPr>
            <p:ph type="title" idx="4294967295"/>
          </p:nvPr>
        </p:nvSpPr>
        <p:spPr>
          <a:xfrm>
            <a:off x="426232" y="75032"/>
            <a:ext cx="11016200" cy="518012"/>
          </a:xfrm>
        </p:spPr>
        <p:txBody>
          <a:bodyPr>
            <a:noAutofit/>
          </a:bodyPr>
          <a:lstStyle/>
          <a:p>
            <a:r>
              <a:rPr lang="en-US" sz="3600" dirty="0">
                <a:latin typeface="+mn-lt"/>
              </a:rPr>
              <a:t>The Longitudinal Report—Change Selections</a:t>
            </a:r>
          </a:p>
        </p:txBody>
      </p:sp>
      <p:sp>
        <p:nvSpPr>
          <p:cNvPr id="22" name="TextBox 21">
            <a:extLst>
              <a:ext uri="{FF2B5EF4-FFF2-40B4-BE49-F238E27FC236}">
                <a16:creationId xmlns:a16="http://schemas.microsoft.com/office/drawing/2014/main" id="{9AFC012F-8C50-16BA-CBD4-B43F3E3E6A45}"/>
              </a:ext>
            </a:extLst>
          </p:cNvPr>
          <p:cNvSpPr txBox="1"/>
          <p:nvPr/>
        </p:nvSpPr>
        <p:spPr>
          <a:xfrm>
            <a:off x="4556817" y="1209184"/>
            <a:ext cx="815018" cy="215444"/>
          </a:xfrm>
          <a:prstGeom prst="rect">
            <a:avLst/>
          </a:prstGeom>
          <a:noFill/>
        </p:spPr>
        <p:txBody>
          <a:bodyPr wrap="square" rtlCol="0">
            <a:spAutoFit/>
          </a:bodyPr>
          <a:lstStyle/>
          <a:p>
            <a:r>
              <a:rPr lang="en-US" sz="800" dirty="0"/>
              <a:t>2023-2024</a:t>
            </a:r>
          </a:p>
        </p:txBody>
      </p:sp>
      <p:cxnSp>
        <p:nvCxnSpPr>
          <p:cNvPr id="12" name="Straight Connector 11">
            <a:extLst>
              <a:ext uri="{FF2B5EF4-FFF2-40B4-BE49-F238E27FC236}">
                <a16:creationId xmlns:a16="http://schemas.microsoft.com/office/drawing/2014/main" id="{C6E0E5E6-B876-4DE3-9C77-0AD03D9D855F}"/>
              </a:ext>
              <a:ext uri="{C183D7F6-B498-43B3-948B-1728B52AA6E4}">
                <adec:decorative xmlns:adec="http://schemas.microsoft.com/office/drawing/2017/decorative" val="1"/>
              </a:ext>
            </a:extLst>
          </p:cNvPr>
          <p:cNvCxnSpPr>
            <a:cxnSpLocks/>
          </p:cNvCxnSpPr>
          <p:nvPr/>
        </p:nvCxnSpPr>
        <p:spPr>
          <a:xfrm flipV="1">
            <a:off x="1495688" y="6119446"/>
            <a:ext cx="8644773" cy="8363"/>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56BA688-DAB4-8B4A-78F1-9EEDABFF6459}"/>
              </a:ext>
              <a:ext uri="{C183D7F6-B498-43B3-948B-1728B52AA6E4}">
                <adec:decorative xmlns:adec="http://schemas.microsoft.com/office/drawing/2017/decorative" val="1"/>
              </a:ext>
            </a:extLst>
          </p:cNvPr>
          <p:cNvSpPr/>
          <p:nvPr/>
        </p:nvSpPr>
        <p:spPr>
          <a:xfrm>
            <a:off x="4622918" y="1242235"/>
            <a:ext cx="521959" cy="123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Slide Number Placeholder 1">
            <a:extLst>
              <a:ext uri="{FF2B5EF4-FFF2-40B4-BE49-F238E27FC236}">
                <a16:creationId xmlns:a16="http://schemas.microsoft.com/office/drawing/2014/main" id="{2412F72F-A039-465E-B589-E81C492A7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7" name="Picture 26">
            <a:extLst>
              <a:ext uri="{FF2B5EF4-FFF2-40B4-BE49-F238E27FC236}">
                <a16:creationId xmlns:a16="http://schemas.microsoft.com/office/drawing/2014/main" id="{0990BCE6-E8DE-5BFD-B178-2CD607DBB398}"/>
              </a:ext>
            </a:extLst>
          </p:cNvPr>
          <p:cNvPicPr>
            <a:picLocks noChangeAspect="1"/>
          </p:cNvPicPr>
          <p:nvPr/>
        </p:nvPicPr>
        <p:blipFill>
          <a:blip r:embed="rId4"/>
          <a:stretch>
            <a:fillRect/>
          </a:stretch>
        </p:blipFill>
        <p:spPr>
          <a:xfrm>
            <a:off x="565963" y="999812"/>
            <a:ext cx="10776849" cy="5010188"/>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E29A7CB3-0CED-B737-4942-9D43E9788CF8}"/>
              </a:ext>
            </a:extLst>
          </p:cNvPr>
          <p:cNvPicPr>
            <a:picLocks noChangeAspect="1"/>
          </p:cNvPicPr>
          <p:nvPr/>
        </p:nvPicPr>
        <p:blipFill>
          <a:blip r:embed="rId5"/>
          <a:stretch>
            <a:fillRect/>
          </a:stretch>
        </p:blipFill>
        <p:spPr>
          <a:xfrm>
            <a:off x="3603983" y="1831396"/>
            <a:ext cx="5200000" cy="2209524"/>
          </a:xfrm>
          <a:prstGeom prst="rect">
            <a:avLst/>
          </a:prstGeom>
          <a:ln w="22225">
            <a:solidFill>
              <a:schemeClr val="bg1">
                <a:lumMod val="75000"/>
              </a:schemeClr>
            </a:solidFill>
          </a:ln>
          <a:effectLst>
            <a:outerShdw blurRad="292100" dist="139700" dir="2700000" algn="tl" rotWithShape="0">
              <a:srgbClr val="333333">
                <a:alpha val="65000"/>
              </a:srgbClr>
            </a:outerShdw>
          </a:effectLst>
        </p:spPr>
      </p:pic>
      <p:sp>
        <p:nvSpPr>
          <p:cNvPr id="32" name="Arrow: Left-Up 31">
            <a:extLst>
              <a:ext uri="{FF2B5EF4-FFF2-40B4-BE49-F238E27FC236}">
                <a16:creationId xmlns:a16="http://schemas.microsoft.com/office/drawing/2014/main" id="{48C1613D-59D7-CD7C-1E8E-B79FAEC804FC}"/>
              </a:ext>
            </a:extLst>
          </p:cNvPr>
          <p:cNvSpPr/>
          <p:nvPr/>
        </p:nvSpPr>
        <p:spPr>
          <a:xfrm>
            <a:off x="8889354" y="1655346"/>
            <a:ext cx="850392" cy="850392"/>
          </a:xfrm>
          <a:prstGeom prst="lef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476500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14A55-D9AB-478D-B064-F6C7E352C659}"/>
              </a:ext>
            </a:extLst>
          </p:cNvPr>
          <p:cNvSpPr>
            <a:spLocks noGrp="1"/>
          </p:cNvSpPr>
          <p:nvPr>
            <p:ph type="title" idx="4294967295"/>
          </p:nvPr>
        </p:nvSpPr>
        <p:spPr>
          <a:xfrm>
            <a:off x="413700" y="68805"/>
            <a:ext cx="11016200" cy="518012"/>
          </a:xfrm>
        </p:spPr>
        <p:txBody>
          <a:bodyPr>
            <a:noAutofit/>
          </a:bodyPr>
          <a:lstStyle/>
          <a:p>
            <a:r>
              <a:rPr lang="en-US" sz="3600" dirty="0">
                <a:latin typeface="+mn-lt"/>
              </a:rPr>
              <a:t>The Longitudinal Report—Filter Options</a:t>
            </a:r>
          </a:p>
        </p:txBody>
      </p:sp>
      <p:grpSp>
        <p:nvGrpSpPr>
          <p:cNvPr id="4" name="Group 3" descr="The Filter options for a longitudinal report.">
            <a:extLst>
              <a:ext uri="{FF2B5EF4-FFF2-40B4-BE49-F238E27FC236}">
                <a16:creationId xmlns:a16="http://schemas.microsoft.com/office/drawing/2014/main" id="{18BE2946-C639-AF64-E19C-70B3DEB06491}"/>
              </a:ext>
            </a:extLst>
          </p:cNvPr>
          <p:cNvGrpSpPr/>
          <p:nvPr/>
        </p:nvGrpSpPr>
        <p:grpSpPr>
          <a:xfrm>
            <a:off x="852055" y="904009"/>
            <a:ext cx="9922784" cy="5047659"/>
            <a:chOff x="135154" y="1143543"/>
            <a:chExt cx="9004386" cy="4188426"/>
          </a:xfrm>
        </p:grpSpPr>
        <p:grpSp>
          <p:nvGrpSpPr>
            <p:cNvPr id="6" name="Group 5">
              <a:extLst>
                <a:ext uri="{FF2B5EF4-FFF2-40B4-BE49-F238E27FC236}">
                  <a16:creationId xmlns:a16="http://schemas.microsoft.com/office/drawing/2014/main" id="{23A48BE1-58EC-B6FA-CDF0-6ABB8F97118D}"/>
                </a:ext>
              </a:extLst>
            </p:cNvPr>
            <p:cNvGrpSpPr/>
            <p:nvPr/>
          </p:nvGrpSpPr>
          <p:grpSpPr>
            <a:xfrm>
              <a:off x="135154" y="1143543"/>
              <a:ext cx="9004386" cy="4188426"/>
              <a:chOff x="135154" y="1143543"/>
              <a:chExt cx="9004386" cy="4188426"/>
            </a:xfrm>
          </p:grpSpPr>
          <p:pic>
            <p:nvPicPr>
              <p:cNvPr id="8" name="Picture 7">
                <a:extLst>
                  <a:ext uri="{FF2B5EF4-FFF2-40B4-BE49-F238E27FC236}">
                    <a16:creationId xmlns:a16="http://schemas.microsoft.com/office/drawing/2014/main" id="{C7D18CBE-6FE0-748B-956C-5305AA6A12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154" y="1143543"/>
                <a:ext cx="9004386" cy="4188426"/>
              </a:xfrm>
              <a:prstGeom prst="rect">
                <a:avLst/>
              </a:prstGeom>
              <a:ln>
                <a:noFill/>
              </a:ln>
              <a:effectLst>
                <a:outerShdw blurRad="292100" dist="139700" dir="2700000" algn="tl" rotWithShape="0">
                  <a:srgbClr val="333333">
                    <a:alpha val="65000"/>
                  </a:srgbClr>
                </a:outerShdw>
              </a:effectLst>
            </p:spPr>
          </p:pic>
          <p:cxnSp>
            <p:nvCxnSpPr>
              <p:cNvPr id="11" name="Straight Connector 10">
                <a:extLst>
                  <a:ext uri="{FF2B5EF4-FFF2-40B4-BE49-F238E27FC236}">
                    <a16:creationId xmlns:a16="http://schemas.microsoft.com/office/drawing/2014/main" id="{14C37977-685A-8EE9-851F-D20B31E5526B}"/>
                  </a:ext>
                </a:extLst>
              </p:cNvPr>
              <p:cNvCxnSpPr/>
              <p:nvPr/>
            </p:nvCxnSpPr>
            <p:spPr>
              <a:xfrm>
                <a:off x="1293779" y="4260715"/>
                <a:ext cx="1614791" cy="0"/>
              </a:xfrm>
              <a:prstGeom prst="line">
                <a:avLst/>
              </a:prstGeom>
              <a:noFill/>
              <a:ln w="6350" cap="flat" cmpd="sng" algn="ctr">
                <a:solidFill>
                  <a:srgbClr val="F6F6F6"/>
                </a:solidFill>
                <a:prstDash val="solid"/>
                <a:miter lim="800000"/>
              </a:ln>
              <a:effectLst/>
            </p:spPr>
          </p:cxnSp>
        </p:grpSp>
        <p:sp>
          <p:nvSpPr>
            <p:cNvPr id="7" name="Arrow: Right 6">
              <a:extLst>
                <a:ext uri="{FF2B5EF4-FFF2-40B4-BE49-F238E27FC236}">
                  <a16:creationId xmlns:a16="http://schemas.microsoft.com/office/drawing/2014/main" id="{E2B9C9C4-A5A9-015F-42A4-BB60AE2B9880}"/>
                </a:ext>
                <a:ext uri="{C183D7F6-B498-43B3-948B-1728B52AA6E4}">
                  <adec:decorative xmlns:adec="http://schemas.microsoft.com/office/drawing/2017/decorative" val="1"/>
                </a:ext>
              </a:extLst>
            </p:cNvPr>
            <p:cNvSpPr/>
            <p:nvPr/>
          </p:nvSpPr>
          <p:spPr>
            <a:xfrm rot="5400000">
              <a:off x="7171192" y="1162601"/>
              <a:ext cx="307080" cy="268968"/>
            </a:xfrm>
            <a:prstGeom prst="rightArrow">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44546A"/>
                </a:solidFill>
                <a:effectLst/>
                <a:uLnTx/>
                <a:uFillTx/>
                <a:latin typeface="Calibri" panose="020F0502020204030204"/>
                <a:ea typeface="+mn-ea"/>
                <a:cs typeface="+mn-cs"/>
              </a:endParaRPr>
            </a:p>
          </p:txBody>
        </p:sp>
      </p:grpSp>
      <p:pic>
        <p:nvPicPr>
          <p:cNvPr id="19" name="Graphic 18" descr="Cursor with solid fill">
            <a:extLst>
              <a:ext uri="{FF2B5EF4-FFF2-40B4-BE49-F238E27FC236}">
                <a16:creationId xmlns:a16="http://schemas.microsoft.com/office/drawing/2014/main" id="{AD712897-8358-8583-7CC6-AD032B6BCD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69283">
            <a:off x="8845451" y="3070640"/>
            <a:ext cx="701615" cy="714397"/>
          </a:xfrm>
          <a:prstGeom prst="rect">
            <a:avLst/>
          </a:prstGeom>
        </p:spPr>
      </p:pic>
      <p:sp>
        <p:nvSpPr>
          <p:cNvPr id="2" name="Slide Number Placeholder 1">
            <a:extLst>
              <a:ext uri="{FF2B5EF4-FFF2-40B4-BE49-F238E27FC236}">
                <a16:creationId xmlns:a16="http://schemas.microsoft.com/office/drawing/2014/main" id="{2412F72F-A039-465E-B589-E81C492A7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9" name="Rectangle: Rounded Corners 8">
            <a:extLst>
              <a:ext uri="{FF2B5EF4-FFF2-40B4-BE49-F238E27FC236}">
                <a16:creationId xmlns:a16="http://schemas.microsoft.com/office/drawing/2014/main" id="{2E9611F8-4B12-3531-7437-B386332496B0}"/>
              </a:ext>
              <a:ext uri="{C183D7F6-B498-43B3-948B-1728B52AA6E4}">
                <adec:decorative xmlns:adec="http://schemas.microsoft.com/office/drawing/2017/decorative" val="1"/>
              </a:ext>
            </a:extLst>
          </p:cNvPr>
          <p:cNvSpPr/>
          <p:nvPr/>
        </p:nvSpPr>
        <p:spPr>
          <a:xfrm>
            <a:off x="6106716" y="1595612"/>
            <a:ext cx="1975610" cy="3371914"/>
          </a:xfrm>
          <a:prstGeom prst="roundRect">
            <a:avLst/>
          </a:prstGeom>
          <a:solidFill>
            <a:srgbClr val="FFFFFF">
              <a:lumMod val="95000"/>
            </a:srgbClr>
          </a:solidFill>
          <a:ln w="381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3565A">
                    <a:lumMod val="50000"/>
                  </a:srgbClr>
                </a:solidFill>
                <a:effectLst/>
                <a:uLnTx/>
                <a:uFillTx/>
              </a:rPr>
              <a:t>School Year</a:t>
            </a:r>
            <a:r>
              <a:rPr kumimoji="0" lang="en-US" sz="1200" b="0" i="0" u="none" strike="noStrike" kern="0" cap="none" spc="0" normalizeH="0" baseline="0" noProof="0" dirty="0">
                <a:ln>
                  <a:noFill/>
                </a:ln>
                <a:solidFill>
                  <a:srgbClr val="53565A">
                    <a:lumMod val="50000"/>
                  </a:srgbClr>
                </a:solidFill>
                <a:effectLst/>
                <a:uLnTx/>
                <a:uFillTx/>
              </a:rPr>
              <a:t>: By default, data are shown for all years. Selecting a date, such as “2023,” will filter the results for the 2023—2024 school year results.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3565A">
                    <a:lumMod val="50000"/>
                  </a:srgbClr>
                </a:solidFill>
                <a:effectLst/>
                <a:uLnTx/>
                <a:uFillTx/>
              </a:rPr>
              <a:t>Test Reason</a:t>
            </a:r>
            <a:r>
              <a:rPr kumimoji="0" lang="en-US" sz="1200" b="0" i="0" u="none" strike="noStrike" kern="0" cap="none" spc="0" normalizeH="0" baseline="0" noProof="0" dirty="0">
                <a:ln>
                  <a:noFill/>
                </a:ln>
                <a:solidFill>
                  <a:srgbClr val="53565A">
                    <a:lumMod val="50000"/>
                  </a:srgbClr>
                </a:solidFill>
                <a:effectLst/>
                <a:uLnTx/>
                <a:uFillTx/>
              </a:rPr>
              <a:t>: Most helpful for numerous interim and benchmark tests that can be screened by category, omitting those you do not need to see.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53565A">
                    <a:lumMod val="50000"/>
                  </a:srgbClr>
                </a:solidFill>
                <a:effectLst/>
                <a:uLnTx/>
                <a:uFillTx/>
              </a:rPr>
              <a:t>Test Label</a:t>
            </a:r>
            <a:r>
              <a:rPr kumimoji="0" lang="en-US" sz="1200" b="0" i="0" u="none" strike="noStrike" kern="0" cap="none" spc="0" normalizeH="0" baseline="0" noProof="0" dirty="0">
                <a:ln>
                  <a:noFill/>
                </a:ln>
                <a:solidFill>
                  <a:srgbClr val="53565A">
                    <a:lumMod val="50000"/>
                  </a:srgbClr>
                </a:solidFill>
                <a:effectLst/>
                <a:uLnTx/>
                <a:uFillTx/>
              </a:rPr>
              <a:t>: Deselect the names of the tests you do not need to see.</a:t>
            </a:r>
          </a:p>
        </p:txBody>
      </p:sp>
    </p:spTree>
    <p:custDataLst>
      <p:tags r:id="rId1"/>
    </p:custDataLst>
    <p:extLst>
      <p:ext uri="{BB962C8B-B14F-4D97-AF65-F5344CB8AC3E}">
        <p14:creationId xmlns:p14="http://schemas.microsoft.com/office/powerpoint/2010/main" val="389816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B6DA11-F2A8-40DA-8072-58D754AE1386}"/>
              </a:ext>
            </a:extLst>
          </p:cNvPr>
          <p:cNvSpPr>
            <a:spLocks noGrp="1"/>
          </p:cNvSpPr>
          <p:nvPr>
            <p:ph type="title"/>
          </p:nvPr>
        </p:nvSpPr>
        <p:spPr>
          <a:xfrm>
            <a:off x="325694" y="145610"/>
            <a:ext cx="10515600" cy="426771"/>
          </a:xfrm>
        </p:spPr>
        <p:txBody>
          <a:bodyPr>
            <a:noAutofit/>
          </a:bodyPr>
          <a:lstStyle/>
          <a:p>
            <a:r>
              <a:rPr lang="en-US" sz="3600" dirty="0">
                <a:latin typeface="+mn-lt"/>
              </a:rPr>
              <a:t>Longitudinal</a:t>
            </a:r>
            <a:r>
              <a:rPr lang="en-US" sz="3600" baseline="0" dirty="0">
                <a:latin typeface="+mn-lt"/>
              </a:rPr>
              <a:t> Reports—Ways to Customize</a:t>
            </a:r>
            <a:endParaRPr lang="en-US" sz="3600" dirty="0">
              <a:latin typeface="+mn-lt"/>
            </a:endParaRPr>
          </a:p>
        </p:txBody>
      </p:sp>
      <p:grpSp>
        <p:nvGrpSpPr>
          <p:cNvPr id="10" name="Group 9">
            <a:extLst>
              <a:ext uri="{FF2B5EF4-FFF2-40B4-BE49-F238E27FC236}">
                <a16:creationId xmlns:a16="http://schemas.microsoft.com/office/drawing/2014/main" id="{66A248A5-5FB4-4098-A7B2-8750C0897FF2}"/>
              </a:ext>
              <a:ext uri="{C183D7F6-B498-43B3-948B-1728B52AA6E4}">
                <adec:decorative xmlns:adec="http://schemas.microsoft.com/office/drawing/2017/decorative" val="1"/>
              </a:ext>
            </a:extLst>
          </p:cNvPr>
          <p:cNvGrpSpPr/>
          <p:nvPr/>
        </p:nvGrpSpPr>
        <p:grpSpPr>
          <a:xfrm>
            <a:off x="651855" y="1220816"/>
            <a:ext cx="10943068" cy="784830"/>
            <a:chOff x="850901" y="1417489"/>
            <a:chExt cx="10544180" cy="550631"/>
          </a:xfrm>
          <a:solidFill>
            <a:schemeClr val="tx1">
              <a:lumMod val="20000"/>
              <a:lumOff val="80000"/>
            </a:schemeClr>
          </a:solidFill>
        </p:grpSpPr>
        <p:sp>
          <p:nvSpPr>
            <p:cNvPr id="9" name="TextBox 8">
              <a:extLst>
                <a:ext uri="{FF2B5EF4-FFF2-40B4-BE49-F238E27FC236}">
                  <a16:creationId xmlns:a16="http://schemas.microsoft.com/office/drawing/2014/main" id="{550EAF9C-A6A7-4758-A257-669384CF8D80}"/>
                </a:ext>
              </a:extLst>
            </p:cNvPr>
            <p:cNvSpPr txBox="1"/>
            <p:nvPr/>
          </p:nvSpPr>
          <p:spPr>
            <a:xfrm>
              <a:off x="850901" y="1417489"/>
              <a:ext cx="10544180" cy="550631"/>
            </a:xfrm>
            <a:prstGeom prst="rect">
              <a:avLst/>
            </a:prstGeom>
            <a:solidFill>
              <a:schemeClr val="bg1">
                <a:lumMod val="95000"/>
              </a:schemeClr>
            </a:solidFill>
            <a:ln w="38100">
              <a:solidFill>
                <a:srgbClr val="C00000"/>
              </a:solidFill>
            </a:ln>
          </p:spPr>
          <p:txBody>
            <a:bodyPr wrap="square" rtlCol="0" anchor="ctr">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Results from current and previous school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Filter options: school year, test reason, test label</a:t>
              </a:r>
            </a:p>
          </p:txBody>
        </p:sp>
        <p:pic>
          <p:nvPicPr>
            <p:cNvPr id="14" name="Picture 13">
              <a:extLst>
                <a:ext uri="{FF2B5EF4-FFF2-40B4-BE49-F238E27FC236}">
                  <a16:creationId xmlns:a16="http://schemas.microsoft.com/office/drawing/2014/main" id="{88C531AA-0651-4B42-9FEC-1307E39C465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488852" y="1474779"/>
              <a:ext cx="581402" cy="436051"/>
            </a:xfrm>
            <a:prstGeom prst="rect">
              <a:avLst/>
            </a:prstGeom>
            <a:grpFill/>
          </p:spPr>
        </p:pic>
      </p:grpSp>
      <p:sp>
        <p:nvSpPr>
          <p:cNvPr id="3" name="Text Placeholder 2">
            <a:extLst>
              <a:ext uri="{FF2B5EF4-FFF2-40B4-BE49-F238E27FC236}">
                <a16:creationId xmlns:a16="http://schemas.microsoft.com/office/drawing/2014/main" id="{051A3CE5-B4AD-4B95-9724-467D7B4F2C06}"/>
              </a:ext>
            </a:extLst>
          </p:cNvPr>
          <p:cNvSpPr>
            <a:spLocks noGrp="1"/>
          </p:cNvSpPr>
          <p:nvPr>
            <p:ph type="body" idx="1"/>
          </p:nvPr>
        </p:nvSpPr>
        <p:spPr>
          <a:xfrm>
            <a:off x="651855" y="2449622"/>
            <a:ext cx="5344528" cy="844568"/>
          </a:xfrm>
          <a:noFill/>
          <a:ln w="38100">
            <a:solidFill>
              <a:schemeClr val="tx1"/>
            </a:solidFill>
          </a:ln>
        </p:spPr>
        <p:txBody>
          <a:bodyPr anchor="ctr">
            <a:normAutofit/>
          </a:bodyPr>
          <a:lstStyle/>
          <a:p>
            <a:pPr algn="ctr">
              <a:spcBef>
                <a:spcPts val="0"/>
              </a:spcBef>
            </a:pPr>
            <a:r>
              <a:rPr lang="en-US" b="0" dirty="0">
                <a:solidFill>
                  <a:schemeClr val="accent1">
                    <a:lumMod val="50000"/>
                  </a:schemeClr>
                </a:solidFill>
              </a:rPr>
              <a:t>          </a:t>
            </a:r>
            <a:r>
              <a:rPr lang="en-US" sz="3200" b="0" dirty="0">
                <a:solidFill>
                  <a:schemeClr val="tx1">
                    <a:lumMod val="50000"/>
                  </a:schemeClr>
                </a:solidFill>
              </a:rPr>
              <a:t>INDIVIDUAL REPORTS</a:t>
            </a:r>
            <a:r>
              <a:rPr lang="en-US" dirty="0"/>
              <a:t>	</a:t>
            </a:r>
          </a:p>
        </p:txBody>
      </p:sp>
      <p:sp>
        <p:nvSpPr>
          <p:cNvPr id="4" name="Content Placeholder 3">
            <a:extLst>
              <a:ext uri="{FF2B5EF4-FFF2-40B4-BE49-F238E27FC236}">
                <a16:creationId xmlns:a16="http://schemas.microsoft.com/office/drawing/2014/main" id="{FFE94E0E-0B0B-428C-BAD7-FA70AEBFFBF0}"/>
              </a:ext>
            </a:extLst>
          </p:cNvPr>
          <p:cNvSpPr>
            <a:spLocks noGrp="1"/>
          </p:cNvSpPr>
          <p:nvPr>
            <p:ph sz="half" idx="2"/>
          </p:nvPr>
        </p:nvSpPr>
        <p:spPr>
          <a:xfrm>
            <a:off x="651855" y="3563811"/>
            <a:ext cx="5344529" cy="2265733"/>
          </a:xfrm>
          <a:solidFill>
            <a:schemeClr val="bg1">
              <a:lumMod val="95000"/>
            </a:schemeClr>
          </a:solidFill>
          <a:ln w="38100">
            <a:solidFill>
              <a:srgbClr val="C00000"/>
            </a:solidFill>
          </a:ln>
        </p:spPr>
        <p:txBody>
          <a:bodyPr lIns="91440" rIns="0" anchor="ctr">
            <a:normAutofit/>
          </a:bodyPr>
          <a:lstStyle/>
          <a:p>
            <a:pPr>
              <a:buFont typeface="Arial" panose="020B0604020202020204" pitchFamily="34" charset="0"/>
              <a:buChar char="•"/>
            </a:pPr>
            <a:r>
              <a:rPr lang="en-US" sz="2000" dirty="0">
                <a:solidFill>
                  <a:schemeClr val="tx1">
                    <a:lumMod val="50000"/>
                  </a:schemeClr>
                </a:solidFill>
              </a:rPr>
              <a:t>Multiple instances of the same test (interims )</a:t>
            </a:r>
          </a:p>
          <a:p>
            <a:pPr>
              <a:buFont typeface="Arial" panose="020B0604020202020204" pitchFamily="34" charset="0"/>
              <a:buChar char="•"/>
            </a:pPr>
            <a:r>
              <a:rPr lang="en-US" sz="2000" dirty="0">
                <a:solidFill>
                  <a:schemeClr val="tx1">
                    <a:lumMod val="50000"/>
                  </a:schemeClr>
                </a:solidFill>
              </a:rPr>
              <a:t>Related tests (typically related by standard and determined by school/district administration)</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3"/>
          </p:nvPr>
        </p:nvSpPr>
        <p:spPr>
          <a:xfrm>
            <a:off x="6251174" y="2462846"/>
            <a:ext cx="5344527" cy="844568"/>
          </a:xfrm>
          <a:noFill/>
          <a:ln w="38100">
            <a:solidFill>
              <a:schemeClr val="tx1"/>
            </a:solidFill>
          </a:ln>
        </p:spPr>
        <p:txBody>
          <a:bodyPr anchor="ctr">
            <a:normAutofit/>
          </a:bodyPr>
          <a:lstStyle/>
          <a:p>
            <a:pPr algn="ctr">
              <a:lnSpc>
                <a:spcPct val="100000"/>
              </a:lnSpc>
              <a:spcBef>
                <a:spcPts val="0"/>
              </a:spcBef>
            </a:pPr>
            <a:r>
              <a:rPr lang="en-US" sz="3200" b="0" dirty="0">
                <a:solidFill>
                  <a:schemeClr val="tx1">
                    <a:lumMod val="50000"/>
                  </a:schemeClr>
                </a:solidFill>
              </a:rPr>
              <a:t>GROUP REPORTS</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
          </p:nvPr>
        </p:nvSpPr>
        <p:spPr>
          <a:xfrm>
            <a:off x="6251174" y="3563812"/>
            <a:ext cx="5344528" cy="2265732"/>
          </a:xfrm>
          <a:solidFill>
            <a:schemeClr val="bg1">
              <a:lumMod val="95000"/>
            </a:schemeClr>
          </a:solidFill>
          <a:ln w="38100">
            <a:solidFill>
              <a:srgbClr val="C00000"/>
            </a:solidFill>
          </a:ln>
        </p:spPr>
        <p:txBody>
          <a:bodyPr lIns="91440" anchor="ctr" anchorCtr="0">
            <a:normAutofit/>
          </a:bodyPr>
          <a:lstStyle/>
          <a:p>
            <a:r>
              <a:rPr lang="en-US" sz="2000" dirty="0">
                <a:solidFill>
                  <a:schemeClr val="tx1">
                    <a:lumMod val="50000"/>
                  </a:schemeClr>
                </a:solidFill>
              </a:rPr>
              <a:t>Students who completed the same test multiple times (interims)</a:t>
            </a:r>
          </a:p>
          <a:p>
            <a:r>
              <a:rPr lang="en-US" sz="2000" dirty="0">
                <a:solidFill>
                  <a:schemeClr val="tx1">
                    <a:lumMod val="50000"/>
                  </a:schemeClr>
                </a:solidFill>
              </a:rPr>
              <a:t>Students who completed related tests</a:t>
            </a:r>
          </a:p>
        </p:txBody>
      </p:sp>
      <p:sp>
        <p:nvSpPr>
          <p:cNvPr id="7" name="Rectangle: Rounded Corners 6">
            <a:extLst>
              <a:ext uri="{FF2B5EF4-FFF2-40B4-BE49-F238E27FC236}">
                <a16:creationId xmlns:a16="http://schemas.microsoft.com/office/drawing/2014/main" id="{9FB5EDEC-C105-46FE-83CC-03FE13A71360}"/>
              </a:ext>
              <a:ext uri="{C183D7F6-B498-43B3-948B-1728B52AA6E4}">
                <adec:decorative xmlns:adec="http://schemas.microsoft.com/office/drawing/2017/decorative" val="1"/>
              </a:ext>
            </a:extLst>
          </p:cNvPr>
          <p:cNvSpPr/>
          <p:nvPr/>
        </p:nvSpPr>
        <p:spPr>
          <a:xfrm>
            <a:off x="906646" y="2581732"/>
            <a:ext cx="651922" cy="537961"/>
          </a:xfrm>
          <a:prstGeom prst="roundRect">
            <a:avLst>
              <a:gd name="adj" fmla="val 16670"/>
            </a:avLst>
          </a:prstGeom>
          <a: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8" name="Rectangle: Rounded Corners 7">
            <a:extLst>
              <a:ext uri="{FF2B5EF4-FFF2-40B4-BE49-F238E27FC236}">
                <a16:creationId xmlns:a16="http://schemas.microsoft.com/office/drawing/2014/main" id="{C962F9FA-68CC-48F8-BC86-88CFC5801DE9}"/>
              </a:ext>
              <a:ext uri="{C183D7F6-B498-43B3-948B-1728B52AA6E4}">
                <adec:decorative xmlns:adec="http://schemas.microsoft.com/office/drawing/2017/decorative" val="1"/>
              </a:ext>
            </a:extLst>
          </p:cNvPr>
          <p:cNvSpPr/>
          <p:nvPr/>
        </p:nvSpPr>
        <p:spPr>
          <a:xfrm>
            <a:off x="6579549" y="2648804"/>
            <a:ext cx="706194" cy="537961"/>
          </a:xfrm>
          <a:prstGeom prst="roundRect">
            <a:avLst>
              <a:gd name="adj" fmla="val 16670"/>
            </a:avLst>
          </a:prstGeom>
          <a: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 name="Slide Number Placeholder 1">
            <a:extLst>
              <a:ext uri="{FF2B5EF4-FFF2-40B4-BE49-F238E27FC236}">
                <a16:creationId xmlns:a16="http://schemas.microsoft.com/office/drawing/2014/main" id="{45CC7F57-5B0B-442F-9331-3F5ED54F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808584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5F9097-D723-4448-8E63-73D977B3AE94}"/>
              </a:ext>
            </a:extLst>
          </p:cNvPr>
          <p:cNvSpPr>
            <a:spLocks noGrp="1"/>
          </p:cNvSpPr>
          <p:nvPr>
            <p:ph type="title" idx="4294967295"/>
          </p:nvPr>
        </p:nvSpPr>
        <p:spPr>
          <a:xfrm>
            <a:off x="359777" y="41585"/>
            <a:ext cx="11016200" cy="518012"/>
          </a:xfrm>
        </p:spPr>
        <p:txBody>
          <a:bodyPr>
            <a:noAutofit/>
          </a:bodyPr>
          <a:lstStyle/>
          <a:p>
            <a:r>
              <a:rPr lang="en-US" sz="3600" dirty="0">
                <a:latin typeface="+mn-lt"/>
              </a:rPr>
              <a:t>How to Build a Demographic Breakdown Report</a:t>
            </a:r>
          </a:p>
        </p:txBody>
      </p:sp>
      <p:pic>
        <p:nvPicPr>
          <p:cNvPr id="4" name="Graphic 3" descr="Cursor with solid fill">
            <a:extLst>
              <a:ext uri="{FF2B5EF4-FFF2-40B4-BE49-F238E27FC236}">
                <a16:creationId xmlns:a16="http://schemas.microsoft.com/office/drawing/2014/main" id="{648737B9-5755-63FC-928F-086EE9EA58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379207">
            <a:off x="5035907" y="5335285"/>
            <a:ext cx="701615" cy="714397"/>
          </a:xfrm>
          <a:prstGeom prst="rect">
            <a:avLst/>
          </a:prstGeom>
        </p:spPr>
      </p:pic>
      <p:sp>
        <p:nvSpPr>
          <p:cNvPr id="2" name="Slide Number Placeholder 1">
            <a:extLst>
              <a:ext uri="{FF2B5EF4-FFF2-40B4-BE49-F238E27FC236}">
                <a16:creationId xmlns:a16="http://schemas.microsoft.com/office/drawing/2014/main" id="{773C24DF-1E40-48F0-92EF-CCE18578BB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DC86519D-8B54-E804-7148-40C111B9BDC9}"/>
              </a:ext>
            </a:extLst>
          </p:cNvPr>
          <p:cNvPicPr>
            <a:picLocks noChangeAspect="1"/>
          </p:cNvPicPr>
          <p:nvPr/>
        </p:nvPicPr>
        <p:blipFill>
          <a:blip r:embed="rId6"/>
          <a:stretch>
            <a:fillRect/>
          </a:stretch>
        </p:blipFill>
        <p:spPr>
          <a:xfrm>
            <a:off x="275138" y="897568"/>
            <a:ext cx="11641723" cy="4549358"/>
          </a:xfrm>
          <a:prstGeom prst="rect">
            <a:avLst/>
          </a:prstGeom>
          <a:ln>
            <a:solidFill>
              <a:srgbClr val="0070C0"/>
            </a:solidFill>
          </a:ln>
        </p:spPr>
      </p:pic>
      <p:pic>
        <p:nvPicPr>
          <p:cNvPr id="7" name="Picture 6">
            <a:extLst>
              <a:ext uri="{FF2B5EF4-FFF2-40B4-BE49-F238E27FC236}">
                <a16:creationId xmlns:a16="http://schemas.microsoft.com/office/drawing/2014/main" id="{BBB1D977-4F9E-DDCF-051A-39AE7EED470E}"/>
              </a:ext>
            </a:extLst>
          </p:cNvPr>
          <p:cNvPicPr>
            <a:picLocks noChangeAspect="1"/>
          </p:cNvPicPr>
          <p:nvPr/>
        </p:nvPicPr>
        <p:blipFill>
          <a:blip r:embed="rId7"/>
          <a:stretch>
            <a:fillRect/>
          </a:stretch>
        </p:blipFill>
        <p:spPr>
          <a:xfrm>
            <a:off x="4450507" y="2934652"/>
            <a:ext cx="4451367" cy="3136810"/>
          </a:xfrm>
          <a:prstGeom prst="rect">
            <a:avLst/>
          </a:prstGeom>
        </p:spPr>
      </p:pic>
      <p:sp>
        <p:nvSpPr>
          <p:cNvPr id="3" name="Rectangle 2">
            <a:extLst>
              <a:ext uri="{FF2B5EF4-FFF2-40B4-BE49-F238E27FC236}">
                <a16:creationId xmlns:a16="http://schemas.microsoft.com/office/drawing/2014/main" id="{4503AC08-438A-4EF2-B418-5E6E6B92B3FB}"/>
              </a:ext>
            </a:extLst>
          </p:cNvPr>
          <p:cNvSpPr/>
          <p:nvPr/>
        </p:nvSpPr>
        <p:spPr>
          <a:xfrm>
            <a:off x="9195955" y="1911927"/>
            <a:ext cx="1018309" cy="363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200128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269B-3304-4381-BAD8-E7267BB51B84}"/>
              </a:ext>
            </a:extLst>
          </p:cNvPr>
          <p:cNvSpPr>
            <a:spLocks noGrp="1"/>
          </p:cNvSpPr>
          <p:nvPr>
            <p:ph type="title" idx="4294967295"/>
          </p:nvPr>
        </p:nvSpPr>
        <p:spPr>
          <a:xfrm>
            <a:off x="324631" y="501443"/>
            <a:ext cx="11016200" cy="518012"/>
          </a:xfrm>
        </p:spPr>
        <p:txBody>
          <a:bodyPr>
            <a:normAutofit fontScale="90000"/>
          </a:bodyPr>
          <a:lstStyle/>
          <a:p>
            <a:pPr rtl="0" eaLnBrk="1" fontAlgn="auto" latinLnBrk="0" hangingPunct="1"/>
            <a:r>
              <a:rPr lang="en-US" sz="4000" b="0" i="0" kern="1200" spc="0" baseline="0" dirty="0">
                <a:ln>
                  <a:noFill/>
                </a:ln>
                <a:solidFill>
                  <a:srgbClr val="FFFFFF"/>
                </a:solidFill>
                <a:effectLst/>
                <a:latin typeface="+mn-lt"/>
                <a:ea typeface="+mn-ea"/>
                <a:cs typeface="+mn-cs"/>
              </a:rPr>
              <a:t>Demographic Breakdown Report</a:t>
            </a:r>
            <a:endParaRPr lang="en-US" sz="4000" dirty="0">
              <a:effectLst/>
              <a:latin typeface="+mn-lt"/>
            </a:endParaRPr>
          </a:p>
          <a:p>
            <a:endParaRPr lang="en-US" dirty="0"/>
          </a:p>
        </p:txBody>
      </p:sp>
      <p:sp>
        <p:nvSpPr>
          <p:cNvPr id="2" name="Slide Number Placeholder 1">
            <a:extLst>
              <a:ext uri="{FF2B5EF4-FFF2-40B4-BE49-F238E27FC236}">
                <a16:creationId xmlns:a16="http://schemas.microsoft.com/office/drawing/2014/main" id="{79C77DE5-1D8D-409B-9D87-487ADCB96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40EE3B10-64E3-13B8-6AE6-4F8A08523AE0}"/>
              </a:ext>
            </a:extLst>
          </p:cNvPr>
          <p:cNvPicPr>
            <a:picLocks noChangeAspect="1"/>
          </p:cNvPicPr>
          <p:nvPr/>
        </p:nvPicPr>
        <p:blipFill>
          <a:blip r:embed="rId4"/>
          <a:stretch>
            <a:fillRect/>
          </a:stretch>
        </p:blipFill>
        <p:spPr>
          <a:xfrm>
            <a:off x="152400" y="1081939"/>
            <a:ext cx="12039600" cy="4756606"/>
          </a:xfrm>
          <a:prstGeom prst="rect">
            <a:avLst/>
          </a:prstGeom>
        </p:spPr>
      </p:pic>
      <p:sp>
        <p:nvSpPr>
          <p:cNvPr id="11" name="Oval 10">
            <a:extLst>
              <a:ext uri="{FF2B5EF4-FFF2-40B4-BE49-F238E27FC236}">
                <a16:creationId xmlns:a16="http://schemas.microsoft.com/office/drawing/2014/main" id="{DB2158A4-A771-7D94-D9AF-86427F306840}"/>
              </a:ext>
            </a:extLst>
          </p:cNvPr>
          <p:cNvSpPr/>
          <p:nvPr/>
        </p:nvSpPr>
        <p:spPr>
          <a:xfrm>
            <a:off x="679938" y="4255477"/>
            <a:ext cx="445477" cy="257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38729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9A33DF9-D6B4-4270-9C7E-49A33DBB966F}"/>
              </a:ext>
            </a:extLst>
          </p:cNvPr>
          <p:cNvSpPr>
            <a:spLocks noGrp="1"/>
          </p:cNvSpPr>
          <p:nvPr>
            <p:ph type="title" idx="4294967295"/>
          </p:nvPr>
        </p:nvSpPr>
        <p:spPr>
          <a:xfrm>
            <a:off x="320025" y="74925"/>
            <a:ext cx="11016200" cy="518012"/>
          </a:xfrm>
        </p:spPr>
        <p:txBody>
          <a:bodyPr>
            <a:noAutofit/>
          </a:bodyPr>
          <a:lstStyle/>
          <a:p>
            <a:r>
              <a:rPr lang="en-US" sz="3600" dirty="0">
                <a:latin typeface="+mn-lt"/>
              </a:rPr>
              <a:t>View Details Window/Breakdown Report</a:t>
            </a:r>
          </a:p>
        </p:txBody>
      </p:sp>
      <p:sp>
        <p:nvSpPr>
          <p:cNvPr id="2" name="Slide Number Placeholder 1">
            <a:extLst>
              <a:ext uri="{FF2B5EF4-FFF2-40B4-BE49-F238E27FC236}">
                <a16:creationId xmlns:a16="http://schemas.microsoft.com/office/drawing/2014/main" id="{DBA5070F-A223-40B1-B9A9-0820619A11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5" name="Picture 4">
            <a:extLst>
              <a:ext uri="{FF2B5EF4-FFF2-40B4-BE49-F238E27FC236}">
                <a16:creationId xmlns:a16="http://schemas.microsoft.com/office/drawing/2014/main" id="{4B013B8C-A98E-A11E-4F54-30CAFAC17BA8}"/>
              </a:ext>
            </a:extLst>
          </p:cNvPr>
          <p:cNvPicPr>
            <a:picLocks noChangeAspect="1"/>
          </p:cNvPicPr>
          <p:nvPr/>
        </p:nvPicPr>
        <p:blipFill>
          <a:blip r:embed="rId4"/>
          <a:stretch>
            <a:fillRect/>
          </a:stretch>
        </p:blipFill>
        <p:spPr>
          <a:xfrm>
            <a:off x="320024" y="1392585"/>
            <a:ext cx="11731299" cy="4072830"/>
          </a:xfrm>
          <a:prstGeom prst="rect">
            <a:avLst/>
          </a:prstGeom>
        </p:spPr>
      </p:pic>
      <p:sp>
        <p:nvSpPr>
          <p:cNvPr id="6" name="Rectangle 5">
            <a:extLst>
              <a:ext uri="{FF2B5EF4-FFF2-40B4-BE49-F238E27FC236}">
                <a16:creationId xmlns:a16="http://schemas.microsoft.com/office/drawing/2014/main" id="{C2B40182-E524-5595-9ED5-38FAA135BA37}"/>
              </a:ext>
            </a:extLst>
          </p:cNvPr>
          <p:cNvSpPr/>
          <p:nvPr/>
        </p:nvSpPr>
        <p:spPr>
          <a:xfrm>
            <a:off x="320024" y="2309446"/>
            <a:ext cx="11551952" cy="4454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Down 7">
            <a:extLst>
              <a:ext uri="{FF2B5EF4-FFF2-40B4-BE49-F238E27FC236}">
                <a16:creationId xmlns:a16="http://schemas.microsoft.com/office/drawing/2014/main" id="{24FEA1F8-861B-F0CA-B84C-1DEAD7919705}"/>
              </a:ext>
            </a:extLst>
          </p:cNvPr>
          <p:cNvSpPr/>
          <p:nvPr/>
        </p:nvSpPr>
        <p:spPr>
          <a:xfrm rot="5733205">
            <a:off x="6984228" y="2050908"/>
            <a:ext cx="905241" cy="738401"/>
          </a:xfrm>
          <a:prstGeom prst="downArrow">
            <a:avLst>
              <a:gd name="adj1" fmla="val 50000"/>
              <a:gd name="adj2" fmla="val 3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25792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lstStyle/>
          <a:p>
            <a:r>
              <a:rPr lang="en-US" dirty="0"/>
              <a:t>Understand Different User Roles</a:t>
            </a:r>
          </a:p>
        </p:txBody>
      </p:sp>
      <p:graphicFrame>
        <p:nvGraphicFramePr>
          <p:cNvPr id="6" name="Table 6">
            <a:extLst>
              <a:ext uri="{FF2B5EF4-FFF2-40B4-BE49-F238E27FC236}">
                <a16:creationId xmlns:a16="http://schemas.microsoft.com/office/drawing/2014/main" id="{E39E6C66-E30F-4694-BE1C-5E24E9C0E6A0}"/>
              </a:ext>
            </a:extLst>
          </p:cNvPr>
          <p:cNvGraphicFramePr>
            <a:graphicFrameLocks noGrp="1"/>
          </p:cNvGraphicFramePr>
          <p:nvPr>
            <p:extLst>
              <p:ext uri="{D42A27DB-BD31-4B8C-83A1-F6EECF244321}">
                <p14:modId xmlns:p14="http://schemas.microsoft.com/office/powerpoint/2010/main" val="509833986"/>
              </p:ext>
            </p:extLst>
          </p:nvPr>
        </p:nvGraphicFramePr>
        <p:xfrm>
          <a:off x="207818" y="1071358"/>
          <a:ext cx="11668988" cy="4904679"/>
        </p:xfrm>
        <a:graphic>
          <a:graphicData uri="http://schemas.openxmlformats.org/drawingml/2006/table">
            <a:tbl>
              <a:tblPr firstRow="1" bandRow="1">
                <a:tableStyleId>{470918CE-3593-4766-BCB9-121BF4E22A45}</a:tableStyleId>
              </a:tblPr>
              <a:tblGrid>
                <a:gridCol w="2917247">
                  <a:extLst>
                    <a:ext uri="{9D8B030D-6E8A-4147-A177-3AD203B41FA5}">
                      <a16:colId xmlns:a16="http://schemas.microsoft.com/office/drawing/2014/main" val="108120349"/>
                    </a:ext>
                  </a:extLst>
                </a:gridCol>
                <a:gridCol w="2917247">
                  <a:extLst>
                    <a:ext uri="{9D8B030D-6E8A-4147-A177-3AD203B41FA5}">
                      <a16:colId xmlns:a16="http://schemas.microsoft.com/office/drawing/2014/main" val="276416343"/>
                    </a:ext>
                  </a:extLst>
                </a:gridCol>
                <a:gridCol w="2917247">
                  <a:extLst>
                    <a:ext uri="{9D8B030D-6E8A-4147-A177-3AD203B41FA5}">
                      <a16:colId xmlns:a16="http://schemas.microsoft.com/office/drawing/2014/main" val="233411475"/>
                    </a:ext>
                  </a:extLst>
                </a:gridCol>
                <a:gridCol w="2917247">
                  <a:extLst>
                    <a:ext uri="{9D8B030D-6E8A-4147-A177-3AD203B41FA5}">
                      <a16:colId xmlns:a16="http://schemas.microsoft.com/office/drawing/2014/main" val="1201454452"/>
                    </a:ext>
                  </a:extLst>
                </a:gridCol>
              </a:tblGrid>
              <a:tr h="1182794">
                <a:tc>
                  <a:txBody>
                    <a:bodyPr/>
                    <a:lstStyle/>
                    <a:p>
                      <a:r>
                        <a:rPr lang="en-US" sz="2000" dirty="0"/>
                        <a:t>User</a:t>
                      </a:r>
                    </a:p>
                  </a:txBody>
                  <a:tcPr/>
                </a:tc>
                <a:tc>
                  <a:txBody>
                    <a:bodyPr/>
                    <a:lstStyle/>
                    <a:p>
                      <a:r>
                        <a:rPr lang="en-US" sz="2000" dirty="0"/>
                        <a:t>Which Students Appear in Your Reports</a:t>
                      </a:r>
                    </a:p>
                  </a:txBody>
                  <a:tcPr/>
                </a:tc>
                <a:tc>
                  <a:txBody>
                    <a:bodyPr/>
                    <a:lstStyle/>
                    <a:p>
                      <a:r>
                        <a:rPr lang="en-US" sz="2000" dirty="0"/>
                        <a:t>Filter Options</a:t>
                      </a:r>
                    </a:p>
                  </a:txBody>
                  <a:tcPr/>
                </a:tc>
                <a:tc>
                  <a:txBody>
                    <a:bodyPr/>
                    <a:lstStyle/>
                    <a:p>
                      <a:r>
                        <a:rPr lang="en-US" sz="2000" dirty="0"/>
                        <a:t>Aggregate Comparisons Available</a:t>
                      </a:r>
                    </a:p>
                  </a:txBody>
                  <a:tcPr/>
                </a:tc>
                <a:extLst>
                  <a:ext uri="{0D108BD9-81ED-4DB2-BD59-A6C34878D82A}">
                    <a16:rowId xmlns:a16="http://schemas.microsoft.com/office/drawing/2014/main" val="3247115891"/>
                  </a:ext>
                </a:extLst>
              </a:tr>
              <a:tr h="1533251">
                <a:tc>
                  <a:txBody>
                    <a:bodyPr/>
                    <a:lstStyle/>
                    <a:p>
                      <a:r>
                        <a:rPr lang="en-US" sz="2000" dirty="0"/>
                        <a:t>Teacher</a:t>
                      </a:r>
                    </a:p>
                  </a:txBody>
                  <a:tcPr/>
                </a:tc>
                <a:tc>
                  <a:txBody>
                    <a:bodyPr/>
                    <a:lstStyle/>
                    <a:p>
                      <a:r>
                        <a:rPr lang="en-US" sz="2000" dirty="0"/>
                        <a:t>All students in your classes who have completed assessments</a:t>
                      </a:r>
                    </a:p>
                  </a:txBody>
                  <a:tcPr/>
                </a:tc>
                <a:tc>
                  <a:txBody>
                    <a:bodyPr/>
                    <a:lstStyle/>
                    <a:p>
                      <a:r>
                        <a:rPr lang="en-US" sz="2000" dirty="0"/>
                        <a:t>By class roster</a:t>
                      </a:r>
                    </a:p>
                  </a:txBody>
                  <a:tcPr/>
                </a:tc>
                <a:tc>
                  <a:txBody>
                    <a:bodyPr/>
                    <a:lstStyle/>
                    <a:p>
                      <a:r>
                        <a:rPr lang="en-US" sz="2000" dirty="0"/>
                        <a:t>Your students</a:t>
                      </a:r>
                    </a:p>
                    <a:p>
                      <a:r>
                        <a:rPr lang="en-US" sz="2000" dirty="0"/>
                        <a:t>School</a:t>
                      </a:r>
                    </a:p>
                    <a:p>
                      <a:r>
                        <a:rPr lang="en-US" sz="2000" dirty="0"/>
                        <a:t>District</a:t>
                      </a:r>
                    </a:p>
                    <a:p>
                      <a:r>
                        <a:rPr lang="en-US" sz="2000" dirty="0"/>
                        <a:t>State (if available)</a:t>
                      </a:r>
                    </a:p>
                  </a:txBody>
                  <a:tcPr/>
                </a:tc>
                <a:extLst>
                  <a:ext uri="{0D108BD9-81ED-4DB2-BD59-A6C34878D82A}">
                    <a16:rowId xmlns:a16="http://schemas.microsoft.com/office/drawing/2014/main" val="3206509209"/>
                  </a:ext>
                </a:extLst>
              </a:tr>
              <a:tr h="1182794">
                <a:tc>
                  <a:txBody>
                    <a:bodyPr/>
                    <a:lstStyle/>
                    <a:p>
                      <a:r>
                        <a:rPr lang="en-US" sz="2000" dirty="0"/>
                        <a:t>School</a:t>
                      </a:r>
                    </a:p>
                  </a:txBody>
                  <a:tcPr/>
                </a:tc>
                <a:tc>
                  <a:txBody>
                    <a:bodyPr/>
                    <a:lstStyle/>
                    <a:p>
                      <a:r>
                        <a:rPr lang="en-US" sz="2000" dirty="0"/>
                        <a:t>All students in your school who have completed assessments</a:t>
                      </a:r>
                    </a:p>
                  </a:txBody>
                  <a:tcPr/>
                </a:tc>
                <a:tc>
                  <a:txBody>
                    <a:bodyPr/>
                    <a:lstStyle/>
                    <a:p>
                      <a:r>
                        <a:rPr lang="en-US" sz="2000" dirty="0"/>
                        <a:t>Select a teacher, then by roster</a:t>
                      </a:r>
                    </a:p>
                  </a:txBody>
                  <a:tcPr/>
                </a:tc>
                <a:tc>
                  <a:txBody>
                    <a:bodyPr/>
                    <a:lstStyle/>
                    <a:p>
                      <a:r>
                        <a:rPr lang="en-US" sz="2000" dirty="0"/>
                        <a:t>Your school</a:t>
                      </a:r>
                    </a:p>
                    <a:p>
                      <a:r>
                        <a:rPr lang="en-US" sz="2000" dirty="0"/>
                        <a:t>District</a:t>
                      </a:r>
                    </a:p>
                    <a:p>
                      <a:r>
                        <a:rPr lang="en-US" sz="2000" dirty="0"/>
                        <a:t>State (if available)</a:t>
                      </a:r>
                    </a:p>
                  </a:txBody>
                  <a:tcPr/>
                </a:tc>
                <a:extLst>
                  <a:ext uri="{0D108BD9-81ED-4DB2-BD59-A6C34878D82A}">
                    <a16:rowId xmlns:a16="http://schemas.microsoft.com/office/drawing/2014/main" val="4112296793"/>
                  </a:ext>
                </a:extLst>
              </a:tr>
              <a:tr h="879884">
                <a:tc>
                  <a:txBody>
                    <a:bodyPr/>
                    <a:lstStyle/>
                    <a:p>
                      <a:r>
                        <a:rPr lang="en-US" sz="2000" dirty="0"/>
                        <a:t>District</a:t>
                      </a:r>
                    </a:p>
                  </a:txBody>
                  <a:tcPr/>
                </a:tc>
                <a:tc>
                  <a:txBody>
                    <a:bodyPr/>
                    <a:lstStyle/>
                    <a:p>
                      <a:r>
                        <a:rPr lang="en-US" sz="2000" dirty="0"/>
                        <a:t>All students in your district who have completed assessments</a:t>
                      </a:r>
                    </a:p>
                  </a:txBody>
                  <a:tcPr/>
                </a:tc>
                <a:tc>
                  <a:txBody>
                    <a:bodyPr/>
                    <a:lstStyle/>
                    <a:p>
                      <a:r>
                        <a:rPr lang="en-US" sz="2000" dirty="0"/>
                        <a:t>By school</a:t>
                      </a:r>
                    </a:p>
                  </a:txBody>
                  <a:tcPr/>
                </a:tc>
                <a:tc>
                  <a:txBody>
                    <a:bodyPr/>
                    <a:lstStyle/>
                    <a:p>
                      <a:r>
                        <a:rPr lang="en-US" sz="2000" dirty="0"/>
                        <a:t>Your district</a:t>
                      </a:r>
                    </a:p>
                    <a:p>
                      <a:r>
                        <a:rPr lang="en-US" sz="2000" dirty="0"/>
                        <a:t>State (if available)</a:t>
                      </a:r>
                    </a:p>
                  </a:txBody>
                  <a:tcPr/>
                </a:tc>
                <a:extLst>
                  <a:ext uri="{0D108BD9-81ED-4DB2-BD59-A6C34878D82A}">
                    <a16:rowId xmlns:a16="http://schemas.microsoft.com/office/drawing/2014/main" val="4100102294"/>
                  </a:ext>
                </a:extLst>
              </a:tr>
            </a:tbl>
          </a:graphicData>
        </a:graphic>
      </p:graphicFrame>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Tree>
    <p:extLst>
      <p:ext uri="{BB962C8B-B14F-4D97-AF65-F5344CB8AC3E}">
        <p14:creationId xmlns:p14="http://schemas.microsoft.com/office/powerpoint/2010/main" val="3793608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4141-C7F9-4237-AD70-DE0E1170EEF0}"/>
              </a:ext>
            </a:extLst>
          </p:cNvPr>
          <p:cNvSpPr>
            <a:spLocks noGrp="1"/>
          </p:cNvSpPr>
          <p:nvPr>
            <p:ph type="title"/>
          </p:nvPr>
        </p:nvSpPr>
        <p:spPr>
          <a:xfrm>
            <a:off x="426231" y="26269"/>
            <a:ext cx="11016200" cy="518012"/>
          </a:xfrm>
        </p:spPr>
        <p:txBody>
          <a:bodyPr>
            <a:noAutofit/>
          </a:bodyPr>
          <a:lstStyle/>
          <a:p>
            <a:r>
              <a:rPr lang="en-US" sz="3600" dirty="0">
                <a:latin typeface="+mn-lt"/>
              </a:rPr>
              <a:t>Change Reporting Time Period</a:t>
            </a:r>
          </a:p>
        </p:txBody>
      </p:sp>
      <p:grpSp>
        <p:nvGrpSpPr>
          <p:cNvPr id="4" name="Group 3" descr="The Change Reporting Time Period button and screen.">
            <a:extLst>
              <a:ext uri="{FF2B5EF4-FFF2-40B4-BE49-F238E27FC236}">
                <a16:creationId xmlns:a16="http://schemas.microsoft.com/office/drawing/2014/main" id="{33181248-8ADD-3A19-C47A-737E0F4F40C3}"/>
              </a:ext>
            </a:extLst>
          </p:cNvPr>
          <p:cNvGrpSpPr/>
          <p:nvPr/>
        </p:nvGrpSpPr>
        <p:grpSpPr>
          <a:xfrm>
            <a:off x="630476" y="1214168"/>
            <a:ext cx="10644434" cy="3768491"/>
            <a:chOff x="630476" y="1214168"/>
            <a:chExt cx="10644434" cy="3768491"/>
          </a:xfrm>
        </p:grpSpPr>
        <p:pic>
          <p:nvPicPr>
            <p:cNvPr id="21" name="Picture 20">
              <a:extLst>
                <a:ext uri="{FF2B5EF4-FFF2-40B4-BE49-F238E27FC236}">
                  <a16:creationId xmlns:a16="http://schemas.microsoft.com/office/drawing/2014/main" id="{2CA43639-B682-4805-9317-E3B7ECA411B1}"/>
                </a:ext>
              </a:extLst>
            </p:cNvPr>
            <p:cNvPicPr>
              <a:picLocks noChangeAspect="1"/>
            </p:cNvPicPr>
            <p:nvPr/>
          </p:nvPicPr>
          <p:blipFill>
            <a:blip r:embed="rId4"/>
            <a:stretch>
              <a:fillRect/>
            </a:stretch>
          </p:blipFill>
          <p:spPr>
            <a:xfrm>
              <a:off x="4573933" y="1709499"/>
              <a:ext cx="6700977" cy="30712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Graphic 10" descr="Cursor with solid fill">
              <a:extLst>
                <a:ext uri="{FF2B5EF4-FFF2-40B4-BE49-F238E27FC236}">
                  <a16:creationId xmlns:a16="http://schemas.microsoft.com/office/drawing/2014/main" id="{07D6E9CD-E451-4C7F-87FA-DB889960C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3269" y="4268262"/>
              <a:ext cx="701615" cy="714397"/>
            </a:xfrm>
            <a:prstGeom prst="rect">
              <a:avLst/>
            </a:prstGeom>
          </p:spPr>
        </p:pic>
        <p:grpSp>
          <p:nvGrpSpPr>
            <p:cNvPr id="15" name="Group 14">
              <a:extLst>
                <a:ext uri="{FF2B5EF4-FFF2-40B4-BE49-F238E27FC236}">
                  <a16:creationId xmlns:a16="http://schemas.microsoft.com/office/drawing/2014/main" id="{67FE1F1A-83AF-D916-A02A-A3E8E2014148}"/>
                </a:ext>
              </a:extLst>
            </p:cNvPr>
            <p:cNvGrpSpPr/>
            <p:nvPr/>
          </p:nvGrpSpPr>
          <p:grpSpPr>
            <a:xfrm>
              <a:off x="816713" y="1214168"/>
              <a:ext cx="3570547" cy="3592979"/>
              <a:chOff x="5555258" y="1239919"/>
              <a:chExt cx="3732710" cy="3876766"/>
            </a:xfrm>
          </p:grpSpPr>
          <p:pic>
            <p:nvPicPr>
              <p:cNvPr id="17" name="Picture 16">
                <a:extLst>
                  <a:ext uri="{FF2B5EF4-FFF2-40B4-BE49-F238E27FC236}">
                    <a16:creationId xmlns:a16="http://schemas.microsoft.com/office/drawing/2014/main" id="{B6A73CAD-A542-ECB5-99FE-571070244D49}"/>
                  </a:ext>
                </a:extLst>
              </p:cNvPr>
              <p:cNvPicPr>
                <a:picLocks noChangeAspect="1"/>
              </p:cNvPicPr>
              <p:nvPr/>
            </p:nvPicPr>
            <p:blipFill>
              <a:blip r:embed="rId7"/>
              <a:stretch>
                <a:fillRect/>
              </a:stretch>
            </p:blipFill>
            <p:spPr>
              <a:xfrm>
                <a:off x="5555258" y="1745925"/>
                <a:ext cx="3607595" cy="3370760"/>
              </a:xfrm>
              <a:prstGeom prst="rect">
                <a:avLst/>
              </a:prstGeom>
              <a:ln w="12700">
                <a:solidFill>
                  <a:schemeClr val="bg1">
                    <a:lumMod val="75000"/>
                  </a:schemeClr>
                </a:solidFill>
              </a:ln>
            </p:spPr>
          </p:pic>
          <p:pic>
            <p:nvPicPr>
              <p:cNvPr id="18" name="Picture 17">
                <a:extLst>
                  <a:ext uri="{FF2B5EF4-FFF2-40B4-BE49-F238E27FC236}">
                    <a16:creationId xmlns:a16="http://schemas.microsoft.com/office/drawing/2014/main" id="{8B6C651D-5672-FD50-26D3-4713200CEC97}"/>
                  </a:ext>
                </a:extLst>
              </p:cNvPr>
              <p:cNvPicPr>
                <a:picLocks noChangeAspect="1"/>
              </p:cNvPicPr>
              <p:nvPr/>
            </p:nvPicPr>
            <p:blipFill>
              <a:blip r:embed="rId8"/>
              <a:stretch>
                <a:fillRect/>
              </a:stretch>
            </p:blipFill>
            <p:spPr>
              <a:xfrm>
                <a:off x="7451978" y="1239919"/>
                <a:ext cx="1835990" cy="486401"/>
              </a:xfrm>
              <a:prstGeom prst="rect">
                <a:avLst/>
              </a:prstGeom>
            </p:spPr>
          </p:pic>
        </p:grpSp>
        <p:sp>
          <p:nvSpPr>
            <p:cNvPr id="19" name="Oval 18">
              <a:extLst>
                <a:ext uri="{FF2B5EF4-FFF2-40B4-BE49-F238E27FC236}">
                  <a16:creationId xmlns:a16="http://schemas.microsoft.com/office/drawing/2014/main" id="{5BC29B5F-DAD4-96FA-6847-E5EE54209391}"/>
                </a:ext>
              </a:extLst>
            </p:cNvPr>
            <p:cNvSpPr/>
            <p:nvPr/>
          </p:nvSpPr>
          <p:spPr>
            <a:xfrm>
              <a:off x="630476" y="1903801"/>
              <a:ext cx="2161309" cy="5180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83870C1E-3037-4BE3-A270-D11B15FDB4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93875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DeSSA Help Desk for assistance with any technical issues you encounter.</a:t>
            </a:r>
          </a:p>
          <a:p>
            <a:pPr marL="0" indent="0" eaLnBrk="1" fontAlgn="auto" hangingPunct="1">
              <a:buNone/>
              <a:defRPr/>
            </a:pPr>
            <a:r>
              <a:rPr lang="en-US" sz="1800" dirty="0">
                <a:solidFill>
                  <a:schemeClr val="tx1">
                    <a:lumMod val="50000"/>
                  </a:schemeClr>
                </a:solidFill>
              </a:rPr>
              <a:t>When contacting the DeSSA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972" y="-127986"/>
            <a:ext cx="11444055" cy="730840"/>
          </a:xfrm>
        </p:spPr>
        <p:txBody>
          <a:bodyPr>
            <a:noAutofit/>
          </a:bodyPr>
          <a:lstStyle/>
          <a:p>
            <a:r>
              <a:rPr lang="en-US" dirty="0"/>
              <a:t>Additional Information</a:t>
            </a:r>
          </a:p>
        </p:txBody>
      </p:sp>
      <p:sp>
        <p:nvSpPr>
          <p:cNvPr id="8" name="Slide Number Placeholder 7">
            <a:extLst>
              <a:ext uri="{FF2B5EF4-FFF2-40B4-BE49-F238E27FC236}">
                <a16:creationId xmlns:a16="http://schemas.microsoft.com/office/drawing/2014/main" id="{96C4AC9A-DE5E-4B12-8023-2111A2A3ABD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52</a:t>
            </a:fld>
            <a:endParaRPr lang="en-US" dirty="0">
              <a:solidFill>
                <a:srgbClr val="FFFFFF">
                  <a:lumMod val="75000"/>
                </a:srgbClr>
              </a:solidFill>
            </a:endParaRPr>
          </a:p>
        </p:txBody>
      </p:sp>
      <p:sp>
        <p:nvSpPr>
          <p:cNvPr id="10" name="Rectangle 9">
            <a:extLst>
              <a:ext uri="{FF2B5EF4-FFF2-40B4-BE49-F238E27FC236}">
                <a16:creationId xmlns:a16="http://schemas.microsoft.com/office/drawing/2014/main" id="{616FE673-BABD-451C-B06F-BB15554072ED}"/>
              </a:ext>
            </a:extLst>
          </p:cNvPr>
          <p:cNvSpPr/>
          <p:nvPr/>
        </p:nvSpPr>
        <p:spPr>
          <a:xfrm>
            <a:off x="373972" y="785585"/>
            <a:ext cx="11068460" cy="1176325"/>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Portal: </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3"/>
              </a:rPr>
              <a:t>https://de.portal.cambiumast.com/</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p:txBody>
      </p:sp>
      <p:sp>
        <p:nvSpPr>
          <p:cNvPr id="11" name="Rectangle 10">
            <a:extLst>
              <a:ext uri="{FF2B5EF4-FFF2-40B4-BE49-F238E27FC236}">
                <a16:creationId xmlns:a16="http://schemas.microsoft.com/office/drawing/2014/main" id="{5BA5FDBA-6BC0-411B-AFBC-3D8D94EEEAAF}"/>
              </a:ext>
            </a:extLst>
          </p:cNvPr>
          <p:cNvSpPr/>
          <p:nvPr/>
        </p:nvSpPr>
        <p:spPr>
          <a:xfrm>
            <a:off x="373972" y="2198705"/>
            <a:ext cx="11068460" cy="2076054"/>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Help Desk:</a:t>
            </a:r>
            <a:endPar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E-mail Support:</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4"/>
              </a:rPr>
              <a:t>DeSSAHelpDesk@cambiumassessment.com</a:t>
            </a:r>
            <a:endPar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Support Toll-Free 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877.560.8331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Hours: 6:30 a.m. to 6:30 p.m. ET- Mondays–Fridays (except holidays)</a:t>
            </a:r>
          </a:p>
        </p:txBody>
      </p:sp>
      <p:sp>
        <p:nvSpPr>
          <p:cNvPr id="12" name="Rectangle 11">
            <a:extLst>
              <a:ext uri="{FF2B5EF4-FFF2-40B4-BE49-F238E27FC236}">
                <a16:creationId xmlns:a16="http://schemas.microsoft.com/office/drawing/2014/main" id="{B048835F-736C-4828-8530-CB6BDBF43E47}"/>
              </a:ext>
            </a:extLst>
          </p:cNvPr>
          <p:cNvSpPr/>
          <p:nvPr/>
        </p:nvSpPr>
        <p:spPr>
          <a:xfrm>
            <a:off x="373972" y="4486326"/>
            <a:ext cx="11068460" cy="1586089"/>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DDOE Contact: </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Phone</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(302) 857-3391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5"/>
              </a:rPr>
              <a:t>https://helpdesk.doe.k12.de.us/</a:t>
            </a:r>
            <a:endParaRPr kumimoji="0" lang="en-US" sz="1800" b="0" i="0" u="none" strike="noStrike" kern="1200" cap="none" spc="0" normalizeH="0" baseline="0" noProof="0" dirty="0">
              <a:ln>
                <a:noFill/>
              </a:ln>
              <a:solidFill>
                <a:srgbClr val="FF0000"/>
              </a:solidFill>
              <a:effectLst/>
              <a:uLnTx/>
              <a:uFillTx/>
              <a:latin typeface="Franklin Gothic Book" panose="020B0503020102020204"/>
            </a:endParaRPr>
          </a:p>
        </p:txBody>
      </p:sp>
    </p:spTree>
    <p:extLst>
      <p:ext uri="{BB962C8B-B14F-4D97-AF65-F5344CB8AC3E}">
        <p14:creationId xmlns:p14="http://schemas.microsoft.com/office/powerpoint/2010/main" val="642597872"/>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F73AA-288C-42F0-B7FA-80E22D950A96}"/>
              </a:ext>
            </a:extLst>
          </p:cNvPr>
          <p:cNvSpPr>
            <a:spLocks noGrp="1"/>
          </p:cNvSpPr>
          <p:nvPr>
            <p:ph type="title"/>
          </p:nvPr>
        </p:nvSpPr>
        <p:spPr/>
        <p:txBody>
          <a:bodyPr>
            <a:noAutofit/>
          </a:bodyPr>
          <a:lstStyle/>
          <a:p>
            <a:r>
              <a:rPr lang="en-US" sz="3600" dirty="0">
                <a:latin typeface="+mn-lt"/>
              </a:rPr>
              <a:t>Dashboard Generator</a:t>
            </a:r>
          </a:p>
        </p:txBody>
      </p:sp>
      <p:grpSp>
        <p:nvGrpSpPr>
          <p:cNvPr id="4" name="Group 3" descr="A screenshot of the dashboard generator page.">
            <a:extLst>
              <a:ext uri="{FF2B5EF4-FFF2-40B4-BE49-F238E27FC236}">
                <a16:creationId xmlns:a16="http://schemas.microsoft.com/office/drawing/2014/main" id="{48C6DBE5-E11B-CB3E-AD8A-5D72D9F32EA2}"/>
              </a:ext>
            </a:extLst>
          </p:cNvPr>
          <p:cNvGrpSpPr/>
          <p:nvPr/>
        </p:nvGrpSpPr>
        <p:grpSpPr>
          <a:xfrm>
            <a:off x="505070" y="907642"/>
            <a:ext cx="11147072" cy="4887516"/>
            <a:chOff x="505070" y="907642"/>
            <a:chExt cx="11147072" cy="4887516"/>
          </a:xfrm>
        </p:grpSpPr>
        <p:pic>
          <p:nvPicPr>
            <p:cNvPr id="19" name="Picture 18">
              <a:extLst>
                <a:ext uri="{FF2B5EF4-FFF2-40B4-BE49-F238E27FC236}">
                  <a16:creationId xmlns:a16="http://schemas.microsoft.com/office/drawing/2014/main" id="{E7EA1BFC-8577-D1D6-9095-A3AC56ED3930}"/>
                </a:ext>
              </a:extLst>
            </p:cNvPr>
            <p:cNvPicPr>
              <a:picLocks noChangeAspect="1"/>
            </p:cNvPicPr>
            <p:nvPr/>
          </p:nvPicPr>
          <p:blipFill>
            <a:blip r:embed="rId4"/>
            <a:stretch>
              <a:fillRect/>
            </a:stretch>
          </p:blipFill>
          <p:spPr>
            <a:xfrm>
              <a:off x="505070" y="907642"/>
              <a:ext cx="11147072" cy="48875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descr="Dashboard Generator page with three sections.&#10;">
              <a:extLst>
                <a:ext uri="{FF2B5EF4-FFF2-40B4-BE49-F238E27FC236}">
                  <a16:creationId xmlns:a16="http://schemas.microsoft.com/office/drawing/2014/main" id="{4B4326BF-AD90-4BAD-84F0-311F09D21789}"/>
                </a:ext>
              </a:extLst>
            </p:cNvPr>
            <p:cNvGrpSpPr/>
            <p:nvPr/>
          </p:nvGrpSpPr>
          <p:grpSpPr>
            <a:xfrm>
              <a:off x="1738529" y="907642"/>
              <a:ext cx="5322327" cy="4609724"/>
              <a:chOff x="1738529" y="947855"/>
              <a:chExt cx="5322327" cy="4609724"/>
            </a:xfrm>
          </p:grpSpPr>
          <p:grpSp>
            <p:nvGrpSpPr>
              <p:cNvPr id="18" name="Group 17">
                <a:extLst>
                  <a:ext uri="{FF2B5EF4-FFF2-40B4-BE49-F238E27FC236}">
                    <a16:creationId xmlns:a16="http://schemas.microsoft.com/office/drawing/2014/main" id="{B6B34E58-6366-44AC-A5FD-FDA89850196C}"/>
                  </a:ext>
                </a:extLst>
              </p:cNvPr>
              <p:cNvGrpSpPr/>
              <p:nvPr/>
            </p:nvGrpSpPr>
            <p:grpSpPr>
              <a:xfrm>
                <a:off x="3733031" y="947855"/>
                <a:ext cx="3327825" cy="1723628"/>
                <a:chOff x="3733031" y="947855"/>
                <a:chExt cx="3327825" cy="1723628"/>
              </a:xfrm>
            </p:grpSpPr>
            <p:sp>
              <p:nvSpPr>
                <p:cNvPr id="10" name="Flowchart: Connector 9">
                  <a:extLst>
                    <a:ext uri="{FF2B5EF4-FFF2-40B4-BE49-F238E27FC236}">
                      <a16:creationId xmlns:a16="http://schemas.microsoft.com/office/drawing/2014/main" id="{432C9726-AD80-44B2-9215-081C99BA7DD4}"/>
                    </a:ext>
                  </a:extLst>
                </p:cNvPr>
                <p:cNvSpPr/>
                <p:nvPr/>
              </p:nvSpPr>
              <p:spPr>
                <a:xfrm>
                  <a:off x="3733031" y="2115255"/>
                  <a:ext cx="619392" cy="55622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3" name="Arrow: Right 12">
                  <a:extLst>
                    <a:ext uri="{FF2B5EF4-FFF2-40B4-BE49-F238E27FC236}">
                      <a16:creationId xmlns:a16="http://schemas.microsoft.com/office/drawing/2014/main" id="{E715AED1-6361-4609-9A66-99507864F2FF}"/>
                    </a:ext>
                  </a:extLst>
                </p:cNvPr>
                <p:cNvSpPr/>
                <p:nvPr/>
              </p:nvSpPr>
              <p:spPr>
                <a:xfrm>
                  <a:off x="5916706" y="947855"/>
                  <a:ext cx="1144150" cy="41478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4" name="Graphic 13" descr="Cursor with solid fill">
                <a:extLst>
                  <a:ext uri="{FF2B5EF4-FFF2-40B4-BE49-F238E27FC236}">
                    <a16:creationId xmlns:a16="http://schemas.microsoft.com/office/drawing/2014/main" id="{012A9534-DBCE-437F-9537-2C6BE1F5D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38529" y="4843182"/>
                <a:ext cx="701615" cy="714397"/>
              </a:xfrm>
              <a:prstGeom prst="rect">
                <a:avLst/>
              </a:prstGeom>
            </p:spPr>
          </p:pic>
        </p:grpSp>
        <p:sp>
          <p:nvSpPr>
            <p:cNvPr id="7" name="Flowchart: Connector 6">
              <a:extLst>
                <a:ext uri="{FF2B5EF4-FFF2-40B4-BE49-F238E27FC236}">
                  <a16:creationId xmlns:a16="http://schemas.microsoft.com/office/drawing/2014/main" id="{F72E77B5-308E-2E6D-2EFF-C6A09AA43D32}"/>
                </a:ext>
              </a:extLst>
            </p:cNvPr>
            <p:cNvSpPr/>
            <p:nvPr/>
          </p:nvSpPr>
          <p:spPr>
            <a:xfrm>
              <a:off x="6441464" y="3300490"/>
              <a:ext cx="619392" cy="55622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9" name="Flowchart: Connector 8">
              <a:extLst>
                <a:ext uri="{FF2B5EF4-FFF2-40B4-BE49-F238E27FC236}">
                  <a16:creationId xmlns:a16="http://schemas.microsoft.com/office/drawing/2014/main" id="{D0D1E77C-26AB-E476-2B1F-C8E01ABE0E7F}"/>
                </a:ext>
              </a:extLst>
            </p:cNvPr>
            <p:cNvSpPr/>
            <p:nvPr/>
          </p:nvSpPr>
          <p:spPr>
            <a:xfrm>
              <a:off x="9624238" y="2075042"/>
              <a:ext cx="619392" cy="55622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grpSp>
      <p:sp>
        <p:nvSpPr>
          <p:cNvPr id="3" name="Slide Number Placeholder 2">
            <a:extLst>
              <a:ext uri="{FF2B5EF4-FFF2-40B4-BE49-F238E27FC236}">
                <a16:creationId xmlns:a16="http://schemas.microsoft.com/office/drawing/2014/main" id="{5BA14AD3-AB7D-4D07-A55D-1DC4A26ABAA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59054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Dashboard—Test Group Cards</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ED492100-C771-4927-9CE3-9476BAB24E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592" y="844953"/>
            <a:ext cx="11996815" cy="436365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D099962-7B75-4343-BD0B-0DD067CA5849}"/>
              </a:ext>
            </a:extLst>
          </p:cNvPr>
          <p:cNvPicPr>
            <a:picLocks noChangeAspect="1"/>
          </p:cNvPicPr>
          <p:nvPr/>
        </p:nvPicPr>
        <p:blipFill>
          <a:blip r:embed="rId4"/>
          <a:stretch>
            <a:fillRect/>
          </a:stretch>
        </p:blipFill>
        <p:spPr>
          <a:xfrm>
            <a:off x="7071563" y="4530917"/>
            <a:ext cx="2392519" cy="2192680"/>
          </a:xfrm>
          <a:prstGeom prst="rect">
            <a:avLst/>
          </a:prstGeom>
          <a:ln>
            <a:noFill/>
          </a:ln>
          <a:effectLst>
            <a:outerShdw blurRad="292100" dist="139700" dir="2700000" algn="tl" rotWithShape="0">
              <a:srgbClr val="333333">
                <a:alpha val="65000"/>
              </a:srgbClr>
            </a:outerShdw>
          </a:effectLst>
        </p:spPr>
      </p:pic>
      <p:cxnSp>
        <p:nvCxnSpPr>
          <p:cNvPr id="2" name="Straight Connector 1">
            <a:extLst>
              <a:ext uri="{FF2B5EF4-FFF2-40B4-BE49-F238E27FC236}">
                <a16:creationId xmlns:a16="http://schemas.microsoft.com/office/drawing/2014/main" id="{455E7656-2AA2-D351-F06F-F7F632E80E7D}"/>
              </a:ext>
            </a:extLst>
          </p:cNvPr>
          <p:cNvCxnSpPr>
            <a:cxnSpLocks/>
          </p:cNvCxnSpPr>
          <p:nvPr/>
        </p:nvCxnSpPr>
        <p:spPr>
          <a:xfrm flipH="1">
            <a:off x="5887174" y="5743410"/>
            <a:ext cx="118438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03BFC53-AD5F-4B4D-2795-9578DF3A9F45}"/>
              </a:ext>
            </a:extLst>
          </p:cNvPr>
          <p:cNvCxnSpPr>
            <a:cxnSpLocks/>
          </p:cNvCxnSpPr>
          <p:nvPr/>
        </p:nvCxnSpPr>
        <p:spPr>
          <a:xfrm flipV="1">
            <a:off x="5887174" y="4880965"/>
            <a:ext cx="0" cy="8936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74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noAutofit/>
          </a:bodyPr>
          <a:lstStyle/>
          <a:p>
            <a:r>
              <a:rPr lang="en-US" sz="3600" dirty="0">
                <a:latin typeface="+mn-lt"/>
              </a:rPr>
              <a:t>Dashboard—Filters Panel</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F38C37E2-D41A-0412-7FDF-4C2184006839}"/>
              </a:ext>
            </a:extLst>
          </p:cNvPr>
          <p:cNvPicPr>
            <a:picLocks noChangeAspect="1"/>
          </p:cNvPicPr>
          <p:nvPr/>
        </p:nvPicPr>
        <p:blipFill>
          <a:blip r:embed="rId4"/>
          <a:stretch>
            <a:fillRect/>
          </a:stretch>
        </p:blipFill>
        <p:spPr>
          <a:xfrm>
            <a:off x="3589672" y="956188"/>
            <a:ext cx="7649346" cy="5310620"/>
          </a:xfrm>
          <a:prstGeom prst="rect">
            <a:avLst/>
          </a:prstGeom>
          <a:ln>
            <a:noFill/>
          </a:ln>
          <a:effectLst>
            <a:outerShdw blurRad="292100" dist="139700" dir="2700000" algn="tl" rotWithShape="0">
              <a:srgbClr val="333333">
                <a:alpha val="65000"/>
              </a:srgbClr>
            </a:outerShdw>
          </a:effectLst>
        </p:spPr>
      </p:pic>
      <p:grpSp>
        <p:nvGrpSpPr>
          <p:cNvPr id="11" name="Group 10" descr="A screenshot of the dashboard with a focus on the Filters panel and the System Switcher box.">
            <a:extLst>
              <a:ext uri="{FF2B5EF4-FFF2-40B4-BE49-F238E27FC236}">
                <a16:creationId xmlns:a16="http://schemas.microsoft.com/office/drawing/2014/main" id="{3057DBE1-BB3E-025D-A8E2-E590D2103F26}"/>
              </a:ext>
            </a:extLst>
          </p:cNvPr>
          <p:cNvGrpSpPr/>
          <p:nvPr/>
        </p:nvGrpSpPr>
        <p:grpSpPr>
          <a:xfrm>
            <a:off x="592483" y="1359382"/>
            <a:ext cx="9279827" cy="4907426"/>
            <a:chOff x="840735" y="1351518"/>
            <a:chExt cx="9279827" cy="4907426"/>
          </a:xfrm>
        </p:grpSpPr>
        <p:grpSp>
          <p:nvGrpSpPr>
            <p:cNvPr id="13" name="Group 12">
              <a:extLst>
                <a:ext uri="{FF2B5EF4-FFF2-40B4-BE49-F238E27FC236}">
                  <a16:creationId xmlns:a16="http://schemas.microsoft.com/office/drawing/2014/main" id="{8BF4F939-877D-277D-08E7-4E28D2780FD6}"/>
                </a:ext>
              </a:extLst>
            </p:cNvPr>
            <p:cNvGrpSpPr/>
            <p:nvPr/>
          </p:nvGrpSpPr>
          <p:grpSpPr>
            <a:xfrm>
              <a:off x="3740712" y="1351518"/>
              <a:ext cx="6379850" cy="4907426"/>
              <a:chOff x="4502214" y="1506312"/>
              <a:chExt cx="6379850" cy="4907426"/>
            </a:xfrm>
          </p:grpSpPr>
          <p:pic>
            <p:nvPicPr>
              <p:cNvPr id="18" name="Graphic 17" descr="Cursor with solid fill">
                <a:extLst>
                  <a:ext uri="{FF2B5EF4-FFF2-40B4-BE49-F238E27FC236}">
                    <a16:creationId xmlns:a16="http://schemas.microsoft.com/office/drawing/2014/main" id="{C85B1E07-DCC9-B13C-90E6-C67B64F3E9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4025" y="2315379"/>
                <a:ext cx="728039" cy="728039"/>
              </a:xfrm>
              <a:prstGeom prst="rect">
                <a:avLst/>
              </a:prstGeom>
            </p:spPr>
          </p:pic>
          <p:sp>
            <p:nvSpPr>
              <p:cNvPr id="20" name="Rectangle 19">
                <a:extLst>
                  <a:ext uri="{FF2B5EF4-FFF2-40B4-BE49-F238E27FC236}">
                    <a16:creationId xmlns:a16="http://schemas.microsoft.com/office/drawing/2014/main" id="{11E0D5B0-2C91-0181-4CD9-2E567A9A859B}"/>
                  </a:ext>
                </a:extLst>
              </p:cNvPr>
              <p:cNvSpPr/>
              <p:nvPr/>
            </p:nvSpPr>
            <p:spPr>
              <a:xfrm>
                <a:off x="4599426" y="1506312"/>
                <a:ext cx="1676809" cy="49074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3" name="Graphic 22" descr="Cursor with solid fill">
                <a:extLst>
                  <a:ext uri="{FF2B5EF4-FFF2-40B4-BE49-F238E27FC236}">
                    <a16:creationId xmlns:a16="http://schemas.microsoft.com/office/drawing/2014/main" id="{9DD1BFC7-5AD6-C5E3-9E35-7584B22B0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200725">
                <a:off x="4502214" y="5421790"/>
                <a:ext cx="728039" cy="728039"/>
              </a:xfrm>
              <a:prstGeom prst="rect">
                <a:avLst/>
              </a:prstGeom>
            </p:spPr>
          </p:pic>
        </p:grpSp>
        <p:pic>
          <p:nvPicPr>
            <p:cNvPr id="16" name="Picture 15">
              <a:extLst>
                <a:ext uri="{FF2B5EF4-FFF2-40B4-BE49-F238E27FC236}">
                  <a16:creationId xmlns:a16="http://schemas.microsoft.com/office/drawing/2014/main" id="{171EE893-9DEA-F97F-E78E-B91813BED738}"/>
                </a:ext>
              </a:extLst>
            </p:cNvPr>
            <p:cNvPicPr>
              <a:picLocks noChangeAspect="1"/>
            </p:cNvPicPr>
            <p:nvPr/>
          </p:nvPicPr>
          <p:blipFill rotWithShape="1">
            <a:blip r:embed="rId7"/>
            <a:srcRect b="15531"/>
            <a:stretch/>
          </p:blipFill>
          <p:spPr>
            <a:xfrm>
              <a:off x="840735" y="1542883"/>
              <a:ext cx="2383436" cy="1963445"/>
            </a:xfrm>
            <a:prstGeom prst="rect">
              <a:avLst/>
            </a:prstGeom>
            <a:ln w="38100">
              <a:solidFill>
                <a:srgbClr val="C00000"/>
              </a:solidFill>
            </a:ln>
          </p:spPr>
        </p:pic>
      </p:grpSp>
      <p:cxnSp>
        <p:nvCxnSpPr>
          <p:cNvPr id="24" name="Straight Arrow Connector 23">
            <a:extLst>
              <a:ext uri="{FF2B5EF4-FFF2-40B4-BE49-F238E27FC236}">
                <a16:creationId xmlns:a16="http://schemas.microsoft.com/office/drawing/2014/main" id="{174AAAE0-DCFB-027D-3133-5078243D4265}"/>
              </a:ext>
            </a:extLst>
          </p:cNvPr>
          <p:cNvCxnSpPr>
            <a:cxnSpLocks/>
          </p:cNvCxnSpPr>
          <p:nvPr/>
        </p:nvCxnSpPr>
        <p:spPr>
          <a:xfrm flipH="1">
            <a:off x="3023527" y="1233710"/>
            <a:ext cx="306876" cy="3170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C420877-9713-5700-5BA7-674FB9BEC92A}"/>
              </a:ext>
            </a:extLst>
          </p:cNvPr>
          <p:cNvSpPr/>
          <p:nvPr/>
        </p:nvSpPr>
        <p:spPr>
          <a:xfrm>
            <a:off x="3650374" y="2943560"/>
            <a:ext cx="1523510" cy="5706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Flowchart: Connector 13">
            <a:extLst>
              <a:ext uri="{FF2B5EF4-FFF2-40B4-BE49-F238E27FC236}">
                <a16:creationId xmlns:a16="http://schemas.microsoft.com/office/drawing/2014/main" id="{0BFE4882-E594-B253-D024-06DCB12FCC18}"/>
              </a:ext>
            </a:extLst>
          </p:cNvPr>
          <p:cNvSpPr/>
          <p:nvPr/>
        </p:nvSpPr>
        <p:spPr>
          <a:xfrm>
            <a:off x="4178213" y="1571517"/>
            <a:ext cx="467832"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5" name="Flowchart: Connector 14">
            <a:extLst>
              <a:ext uri="{FF2B5EF4-FFF2-40B4-BE49-F238E27FC236}">
                <a16:creationId xmlns:a16="http://schemas.microsoft.com/office/drawing/2014/main" id="{5F52063B-F580-4EBD-DC30-75D2A1EC0C3F}"/>
              </a:ext>
            </a:extLst>
          </p:cNvPr>
          <p:cNvSpPr/>
          <p:nvPr/>
        </p:nvSpPr>
        <p:spPr>
          <a:xfrm>
            <a:off x="3187581" y="882672"/>
            <a:ext cx="467832"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Tree>
    <p:custDataLst>
      <p:tags r:id="rId1"/>
    </p:custDataLst>
    <p:extLst>
      <p:ext uri="{BB962C8B-B14F-4D97-AF65-F5344CB8AC3E}">
        <p14:creationId xmlns:p14="http://schemas.microsoft.com/office/powerpoint/2010/main" val="342299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Autofit/>
          </a:bodyPr>
          <a:lstStyle/>
          <a:p>
            <a:r>
              <a:rPr lang="en-US" sz="3600" dirty="0">
                <a:latin typeface="+mn-lt"/>
              </a:rPr>
              <a:t>Performance on Tests Report for a Teacher—Two Tables</a:t>
            </a:r>
          </a:p>
        </p:txBody>
      </p:sp>
      <p:grpSp>
        <p:nvGrpSpPr>
          <p:cNvPr id="8" name="Group 7" descr="A screenshot of the teacher's Performance on Tests report.">
            <a:extLst>
              <a:ext uri="{FF2B5EF4-FFF2-40B4-BE49-F238E27FC236}">
                <a16:creationId xmlns:a16="http://schemas.microsoft.com/office/drawing/2014/main" id="{599404C0-72AD-0167-2435-73143B862EA8}"/>
              </a:ext>
            </a:extLst>
          </p:cNvPr>
          <p:cNvGrpSpPr/>
          <p:nvPr/>
        </p:nvGrpSpPr>
        <p:grpSpPr>
          <a:xfrm>
            <a:off x="613893" y="1146851"/>
            <a:ext cx="10964213" cy="4928317"/>
            <a:chOff x="613893" y="1146851"/>
            <a:chExt cx="10964213" cy="4928317"/>
          </a:xfrm>
        </p:grpSpPr>
        <p:grpSp>
          <p:nvGrpSpPr>
            <p:cNvPr id="14" name="Group 13">
              <a:extLst>
                <a:ext uri="{FF2B5EF4-FFF2-40B4-BE49-F238E27FC236}">
                  <a16:creationId xmlns:a16="http://schemas.microsoft.com/office/drawing/2014/main" id="{0B42E3D2-8397-C34D-9F09-1A4E17C41140}"/>
                </a:ext>
              </a:extLst>
            </p:cNvPr>
            <p:cNvGrpSpPr/>
            <p:nvPr/>
          </p:nvGrpSpPr>
          <p:grpSpPr>
            <a:xfrm>
              <a:off x="613893" y="1146851"/>
              <a:ext cx="10964213" cy="4928317"/>
              <a:chOff x="613893" y="1146851"/>
              <a:chExt cx="10964213" cy="4928317"/>
            </a:xfrm>
          </p:grpSpPr>
          <p:pic>
            <p:nvPicPr>
              <p:cNvPr id="6" name="Picture 5">
                <a:extLst>
                  <a:ext uri="{FF2B5EF4-FFF2-40B4-BE49-F238E27FC236}">
                    <a16:creationId xmlns:a16="http://schemas.microsoft.com/office/drawing/2014/main" id="{820410D1-E707-C971-D17D-BA0CEA160664}"/>
                  </a:ext>
                </a:extLst>
              </p:cNvPr>
              <p:cNvPicPr>
                <a:picLocks noChangeAspect="1"/>
              </p:cNvPicPr>
              <p:nvPr/>
            </p:nvPicPr>
            <p:blipFill>
              <a:blip r:embed="rId4"/>
              <a:stretch>
                <a:fillRect/>
              </a:stretch>
            </p:blipFill>
            <p:spPr>
              <a:xfrm>
                <a:off x="613893" y="1146851"/>
                <a:ext cx="10964213" cy="44930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descr="Teacher's Performance on Tests report.&#10;">
                <a:extLst>
                  <a:ext uri="{FF2B5EF4-FFF2-40B4-BE49-F238E27FC236}">
                    <a16:creationId xmlns:a16="http://schemas.microsoft.com/office/drawing/2014/main" id="{25FD523B-D0A7-4E54-9C7F-66DDDCB1B4E5}"/>
                  </a:ext>
                </a:extLst>
              </p:cNvPr>
              <p:cNvGrpSpPr/>
              <p:nvPr/>
            </p:nvGrpSpPr>
            <p:grpSpPr>
              <a:xfrm>
                <a:off x="1858637" y="1373711"/>
                <a:ext cx="606056" cy="3019605"/>
                <a:chOff x="2252337" y="1602311"/>
                <a:chExt cx="606056" cy="3019605"/>
              </a:xfrm>
            </p:grpSpPr>
            <p:sp>
              <p:nvSpPr>
                <p:cNvPr id="12" name="Arrow: Right 11">
                  <a:extLst>
                    <a:ext uri="{FF2B5EF4-FFF2-40B4-BE49-F238E27FC236}">
                      <a16:creationId xmlns:a16="http://schemas.microsoft.com/office/drawing/2014/main" id="{0AA6F9E6-0D48-4824-AC4E-9EB3E8B3EA28}"/>
                    </a:ext>
                  </a:extLst>
                </p:cNvPr>
                <p:cNvSpPr/>
                <p:nvPr/>
              </p:nvSpPr>
              <p:spPr>
                <a:xfrm>
                  <a:off x="2252337" y="4248195"/>
                  <a:ext cx="606056" cy="3737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Arrow: Right 12">
                  <a:extLst>
                    <a:ext uri="{FF2B5EF4-FFF2-40B4-BE49-F238E27FC236}">
                      <a16:creationId xmlns:a16="http://schemas.microsoft.com/office/drawing/2014/main" id="{0E306418-0AF3-4AA6-A4D6-F28D04165771}"/>
                    </a:ext>
                  </a:extLst>
                </p:cNvPr>
                <p:cNvSpPr/>
                <p:nvPr/>
              </p:nvSpPr>
              <p:spPr>
                <a:xfrm>
                  <a:off x="2252337" y="1602311"/>
                  <a:ext cx="606056" cy="3737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9" name="Graphic 8" descr="Cursor with solid fill">
                <a:extLst>
                  <a:ext uri="{FF2B5EF4-FFF2-40B4-BE49-F238E27FC236}">
                    <a16:creationId xmlns:a16="http://schemas.microsoft.com/office/drawing/2014/main" id="{F7F077D1-2066-0986-587D-3E214C4BE3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4617" y="5347129"/>
                <a:ext cx="728039" cy="728039"/>
              </a:xfrm>
              <a:prstGeom prst="rect">
                <a:avLst/>
              </a:prstGeom>
            </p:spPr>
          </p:pic>
        </p:grpSp>
        <p:pic>
          <p:nvPicPr>
            <p:cNvPr id="7" name="Picture 6">
              <a:extLst>
                <a:ext uri="{FF2B5EF4-FFF2-40B4-BE49-F238E27FC236}">
                  <a16:creationId xmlns:a16="http://schemas.microsoft.com/office/drawing/2014/main" id="{4D4BF418-C647-F2B9-2B54-01D1F76B6C87}"/>
                </a:ext>
              </a:extLst>
            </p:cNvPr>
            <p:cNvPicPr>
              <a:picLocks noChangeAspect="1"/>
            </p:cNvPicPr>
            <p:nvPr/>
          </p:nvPicPr>
          <p:blipFill>
            <a:blip r:embed="rId7"/>
            <a:stretch>
              <a:fillRect/>
            </a:stretch>
          </p:blipFill>
          <p:spPr>
            <a:xfrm>
              <a:off x="4422723" y="4340667"/>
              <a:ext cx="744775" cy="146857"/>
            </a:xfrm>
            <a:prstGeom prst="rect">
              <a:avLst/>
            </a:prstGeom>
          </p:spPr>
        </p:pic>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Rectangle 3">
            <a:extLst>
              <a:ext uri="{FF2B5EF4-FFF2-40B4-BE49-F238E27FC236}">
                <a16:creationId xmlns:a16="http://schemas.microsoft.com/office/drawing/2014/main" id="{05C22F3D-AAC0-35A9-8806-AD73B5C8A9AA}"/>
              </a:ext>
            </a:extLst>
          </p:cNvPr>
          <p:cNvSpPr/>
          <p:nvPr/>
        </p:nvSpPr>
        <p:spPr>
          <a:xfrm>
            <a:off x="2464693" y="3323210"/>
            <a:ext cx="8896002" cy="454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002979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0b788f9-dbc8-42fd-99f2-081ed83a52df"/>
    <ds:schemaRef ds:uri="3c8d6406-deae-4a0d-a95e-fe53ed4a1ace"/>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31507</TotalTime>
  <Words>8265</Words>
  <Application>Microsoft Office PowerPoint</Application>
  <PresentationFormat>Widescreen</PresentationFormat>
  <Paragraphs>556</Paragraphs>
  <Slides>52</Slides>
  <Notes>52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52</vt:i4>
      </vt:variant>
    </vt:vector>
  </HeadingPairs>
  <TitlesOfParts>
    <vt:vector size="65" baseType="lpstr">
      <vt:lpstr>Arial</vt:lpstr>
      <vt:lpstr>Arial Narrow</vt:lpstr>
      <vt:lpstr>Calibri</vt:lpstr>
      <vt:lpstr>Franklin Gothic Book</vt:lpstr>
      <vt:lpstr>Franklin Gothic Medium</vt:lpstr>
      <vt:lpstr>Gill Sans MT</vt:lpstr>
      <vt:lpstr>ITC Franklin Gothic Std Bk Cd</vt:lpstr>
      <vt:lpstr>Open Sans</vt:lpstr>
      <vt:lpstr>Times New Roman</vt:lpstr>
      <vt:lpstr>Wingdings</vt:lpstr>
      <vt:lpstr>Cambium Assessment PPT</vt:lpstr>
      <vt:lpstr>1_Cambium Assessment PPT</vt:lpstr>
      <vt:lpstr>2_Cambium Assessment PPT</vt:lpstr>
      <vt:lpstr>The reporting system</vt:lpstr>
      <vt:lpstr>Topics in Order of Presentation</vt:lpstr>
      <vt:lpstr>CRS: Interim vs Summative Tests  </vt:lpstr>
      <vt:lpstr>Log In to Reporting</vt:lpstr>
      <vt:lpstr>Understand Different User Roles</vt:lpstr>
      <vt:lpstr>Dashboard Generator</vt:lpstr>
      <vt:lpstr>Dashboard—Test Group Cards</vt:lpstr>
      <vt:lpstr>Dashboard—Filters Panel</vt:lpstr>
      <vt:lpstr>Performance on Tests Report for a Teacher—Two Tables</vt:lpstr>
      <vt:lpstr>Performance on Tests Report for a Teacher—Aggregate Comparison Rows</vt:lpstr>
      <vt:lpstr>Performance on Tests Report for a School-Level User</vt:lpstr>
      <vt:lpstr>Performance on Tests Report for a District User</vt:lpstr>
      <vt:lpstr>To Review</vt:lpstr>
      <vt:lpstr>District Performance on Tests Report: Summative </vt:lpstr>
      <vt:lpstr>District Performance on Tests Report: ICA </vt:lpstr>
      <vt:lpstr>School Performance on Test Report—Roster Tab</vt:lpstr>
      <vt:lpstr>School Performance on Test Report—Student Tab</vt:lpstr>
      <vt:lpstr>Student Performance on Test</vt:lpstr>
      <vt:lpstr>The My Students’ Performance on Test Report—by Roster</vt:lpstr>
      <vt:lpstr>The My Students’ Performance on Test Report—Student Tab</vt:lpstr>
      <vt:lpstr>My Students’ Performance on Test</vt:lpstr>
      <vt:lpstr>Tests with Reporting Categories</vt:lpstr>
      <vt:lpstr>Access the Student Portfolio Report</vt:lpstr>
      <vt:lpstr>Ways to Use the Student Portfolio Report</vt:lpstr>
      <vt:lpstr>Download and Print Features</vt:lpstr>
      <vt:lpstr>Print Anything You See on Your Screen</vt:lpstr>
      <vt:lpstr>Export Options</vt:lpstr>
      <vt:lpstr>Build ISRs and Student Data Files/Test Reasons</vt:lpstr>
      <vt:lpstr>Select the Assessments</vt:lpstr>
      <vt:lpstr>Select the Students</vt:lpstr>
      <vt:lpstr>Another Customizing Option</vt:lpstr>
      <vt:lpstr>ISR from the Student Portfolio Report</vt:lpstr>
      <vt:lpstr>Secure File Center</vt:lpstr>
      <vt:lpstr>Sample Simple ISR: ICA</vt:lpstr>
      <vt:lpstr>Sample Detailed ISR: ICA</vt:lpstr>
      <vt:lpstr>Sample Simple ISR: Summative</vt:lpstr>
      <vt:lpstr>Sample Detailed ISR: Summative</vt:lpstr>
      <vt:lpstr>Generate a Student Data File</vt:lpstr>
      <vt:lpstr>Generating ISRs and Student Data Files</vt:lpstr>
      <vt:lpstr>The Longitudinal Report—Scores Over Time</vt:lpstr>
      <vt:lpstr>The Longitudinal Report—Reporting Categories</vt:lpstr>
      <vt:lpstr>Longitudinal Report with Progressions</vt:lpstr>
      <vt:lpstr>PowerPoint Presentation</vt:lpstr>
      <vt:lpstr>The Longitudinal Report—Change Selections</vt:lpstr>
      <vt:lpstr>The Longitudinal Report—Filter Options</vt:lpstr>
      <vt:lpstr>Longitudinal Reports—Ways to Customize</vt:lpstr>
      <vt:lpstr>How to Build a Demographic Breakdown Report</vt:lpstr>
      <vt:lpstr>Demographic Breakdown Report </vt:lpstr>
      <vt:lpstr>View Details Window/Breakdown Report</vt:lpstr>
      <vt:lpstr>Change Reporting Time Period</vt:lpstr>
      <vt:lpstr>How Can I Get More Information?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Effie Pearson</cp:lastModifiedBy>
  <cp:revision>324</cp:revision>
  <cp:lastPrinted>2017-10-19T00:36:21Z</cp:lastPrinted>
  <dcterms:created xsi:type="dcterms:W3CDTF">2020-02-03T21:37:34Z</dcterms:created>
  <dcterms:modified xsi:type="dcterms:W3CDTF">2023-09-21T20:09:06Z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