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10" r:id="rId5"/>
    <p:sldMasterId id="2147483834" r:id="rId6"/>
  </p:sldMasterIdLst>
  <p:notesMasterIdLst>
    <p:notesMasterId r:id="rId80"/>
  </p:notesMasterIdLst>
  <p:handoutMasterIdLst>
    <p:handoutMasterId r:id="rId81"/>
  </p:handoutMasterIdLst>
  <p:sldIdLst>
    <p:sldId id="410" r:id="rId7"/>
    <p:sldId id="411" r:id="rId8"/>
    <p:sldId id="407" r:id="rId9"/>
    <p:sldId id="718" r:id="rId10"/>
    <p:sldId id="406" r:id="rId11"/>
    <p:sldId id="723" r:id="rId12"/>
    <p:sldId id="725" r:id="rId13"/>
    <p:sldId id="727" r:id="rId14"/>
    <p:sldId id="729" r:id="rId15"/>
    <p:sldId id="413" r:id="rId16"/>
    <p:sldId id="731" r:id="rId17"/>
    <p:sldId id="733" r:id="rId18"/>
    <p:sldId id="735" r:id="rId19"/>
    <p:sldId id="737" r:id="rId20"/>
    <p:sldId id="739" r:id="rId21"/>
    <p:sldId id="741" r:id="rId22"/>
    <p:sldId id="743" r:id="rId23"/>
    <p:sldId id="636" r:id="rId24"/>
    <p:sldId id="745" r:id="rId25"/>
    <p:sldId id="424" r:id="rId26"/>
    <p:sldId id="426" r:id="rId27"/>
    <p:sldId id="425" r:id="rId28"/>
    <p:sldId id="747" r:id="rId29"/>
    <p:sldId id="762" r:id="rId30"/>
    <p:sldId id="724" r:id="rId31"/>
    <p:sldId id="764" r:id="rId32"/>
    <p:sldId id="719" r:id="rId33"/>
    <p:sldId id="688" r:id="rId34"/>
    <p:sldId id="689" r:id="rId35"/>
    <p:sldId id="690" r:id="rId36"/>
    <p:sldId id="264" r:id="rId37"/>
    <p:sldId id="686" r:id="rId38"/>
    <p:sldId id="691" r:id="rId39"/>
    <p:sldId id="687" r:id="rId40"/>
    <p:sldId id="269" r:id="rId41"/>
    <p:sldId id="709" r:id="rId42"/>
    <p:sldId id="430" r:id="rId43"/>
    <p:sldId id="755" r:id="rId44"/>
    <p:sldId id="651" r:id="rId45"/>
    <p:sldId id="635" r:id="rId46"/>
    <p:sldId id="574" r:id="rId47"/>
    <p:sldId id="749" r:id="rId48"/>
    <p:sldId id="712" r:id="rId49"/>
    <p:sldId id="713" r:id="rId50"/>
    <p:sldId id="499" r:id="rId51"/>
    <p:sldId id="431" r:id="rId52"/>
    <p:sldId id="753" r:id="rId53"/>
    <p:sldId id="757" r:id="rId54"/>
    <p:sldId id="760" r:id="rId55"/>
    <p:sldId id="759" r:id="rId56"/>
    <p:sldId id="268" r:id="rId57"/>
    <p:sldId id="633" r:id="rId58"/>
    <p:sldId id="494" r:id="rId59"/>
    <p:sldId id="657" r:id="rId60"/>
    <p:sldId id="714" r:id="rId61"/>
    <p:sldId id="647" r:id="rId62"/>
    <p:sldId id="648" r:id="rId63"/>
    <p:sldId id="471" r:id="rId64"/>
    <p:sldId id="715" r:id="rId65"/>
    <p:sldId id="472" r:id="rId66"/>
    <p:sldId id="716" r:id="rId67"/>
    <p:sldId id="575" r:id="rId68"/>
    <p:sldId id="576" r:id="rId69"/>
    <p:sldId id="752" r:id="rId70"/>
    <p:sldId id="717" r:id="rId71"/>
    <p:sldId id="432" r:id="rId72"/>
    <p:sldId id="433" r:id="rId73"/>
    <p:sldId id="693" r:id="rId74"/>
    <p:sldId id="695" r:id="rId75"/>
    <p:sldId id="694" r:id="rId76"/>
    <p:sldId id="697" r:id="rId77"/>
    <p:sldId id="481" r:id="rId78"/>
    <p:sldId id="751" r:id="rId79"/>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E656EF5-2AA3-4E8C-BFC8-E5EFC40F812F}">
          <p14:sldIdLst>
            <p14:sldId id="410"/>
          </p14:sldIdLst>
        </p14:section>
        <p14:section name="Objectives" id="{11BF57CF-07BA-49E0-A07E-B64B4331C318}">
          <p14:sldIdLst>
            <p14:sldId id="411"/>
          </p14:sldIdLst>
        </p14:section>
        <p14:section name="Log In and Understand User Roles" id="{7E3AF137-57AB-47AB-968A-49DE33EFA739}">
          <p14:sldIdLst>
            <p14:sldId id="407"/>
            <p14:sldId id="718"/>
          </p14:sldIdLst>
        </p14:section>
        <p14:section name="Dashboard Generator, Features &amp; Tools, Dashboard" id="{5178CB33-BEDE-431E-8A1E-B88365156B35}">
          <p14:sldIdLst>
            <p14:sldId id="406"/>
            <p14:sldId id="723"/>
            <p14:sldId id="725"/>
            <p14:sldId id="727"/>
            <p14:sldId id="729"/>
            <p14:sldId id="413"/>
            <p14:sldId id="731"/>
            <p14:sldId id="733"/>
          </p14:sldIdLst>
        </p14:section>
        <p14:section name="District, School, Teacher &amp; Student Reports" id="{E9C5B205-8636-4C23-84FE-217F0ECC7D2B}">
          <p14:sldIdLst>
            <p14:sldId id="735"/>
            <p14:sldId id="737"/>
            <p14:sldId id="739"/>
            <p14:sldId id="741"/>
          </p14:sldIdLst>
        </p14:section>
        <p14:section name="Teacher Reports" id="{F4C3BAA8-B853-4943-A284-4F4262E7FE94}">
          <p14:sldIdLst>
            <p14:sldId id="743"/>
            <p14:sldId id="636"/>
            <p14:sldId id="745"/>
            <p14:sldId id="424"/>
            <p14:sldId id="426"/>
          </p14:sldIdLst>
        </p14:section>
        <p14:section name="Print &amp; Export Data" id="{2AF12F53-3F77-4525-98CE-F08460E509C3}">
          <p14:sldIdLst>
            <p14:sldId id="425"/>
            <p14:sldId id="747"/>
            <p14:sldId id="762"/>
            <p14:sldId id="724"/>
            <p14:sldId id="764"/>
            <p14:sldId id="719"/>
          </p14:sldIdLst>
        </p14:section>
        <p14:section name="Generate ISRs &amp; Student Data Files" id="{A85D6D2D-8FC1-46B7-956E-3A680C07ED68}">
          <p14:sldIdLst>
            <p14:sldId id="688"/>
            <p14:sldId id="689"/>
            <p14:sldId id="690"/>
            <p14:sldId id="264"/>
            <p14:sldId id="686"/>
            <p14:sldId id="691"/>
            <p14:sldId id="687"/>
            <p14:sldId id="269"/>
            <p14:sldId id="709"/>
          </p14:sldIdLst>
        </p14:section>
        <p14:section name="Longitudinal Report" id="{1EFADFE4-3182-4215-90A5-A9EFCFBE87AF}">
          <p14:sldIdLst>
            <p14:sldId id="430"/>
            <p14:sldId id="755"/>
            <p14:sldId id="651"/>
            <p14:sldId id="635"/>
            <p14:sldId id="574"/>
          </p14:sldIdLst>
        </p14:section>
        <p14:section name="Demographic Breakdown Report" id="{0D141021-51DD-40E7-A78E-657D09BD9709}">
          <p14:sldIdLst>
            <p14:sldId id="749"/>
            <p14:sldId id="712"/>
            <p14:sldId id="713"/>
          </p14:sldIdLst>
        </p14:section>
        <p14:section name="Use More Advanced Features" id="{A8F8C129-13F6-45A9-B0EA-7AC799C02067}">
          <p14:sldIdLst>
            <p14:sldId id="499"/>
          </p14:sldIdLst>
        </p14:section>
        <p14:section name="Tests with Reporting Categories" id="{6C9B31B3-26C6-40C3-AB6D-93C8A6D1DC83}">
          <p14:sldIdLst>
            <p14:sldId id="431"/>
          </p14:sldIdLst>
        </p14:section>
        <p14:section name="Standard Measures Report for Adaptive Summatives" id="{18C1C84C-100F-443B-A7FC-002392DF5D77}">
          <p14:sldIdLst>
            <p14:sldId id="753"/>
            <p14:sldId id="757"/>
          </p14:sldIdLst>
        </p14:section>
        <p14:section name="Writing Dimensions Section" id="{893167E0-0C4C-4ADB-9823-DB1AFA318F51}">
          <p14:sldIdLst>
            <p14:sldId id="760"/>
            <p14:sldId id="759"/>
            <p14:sldId id="268"/>
          </p14:sldIdLst>
        </p14:section>
        <p14:section name="Work with Interim Reports" id="{44092918-C807-493A-8F93-97DE3A9E4741}">
          <p14:sldIdLst>
            <p14:sldId id="633"/>
            <p14:sldId id="494"/>
            <p14:sldId id="657"/>
            <p14:sldId id="714"/>
            <p14:sldId id="647"/>
            <p14:sldId id="648"/>
          </p14:sldIdLst>
        </p14:section>
        <p14:section name="Enter Scores for Unscored Items" id="{7B1576EC-ED7E-4F91-B76B-2AB6101F7460}">
          <p14:sldIdLst>
            <p14:sldId id="471"/>
            <p14:sldId id="715"/>
            <p14:sldId id="472"/>
            <p14:sldId id="716"/>
          </p14:sldIdLst>
        </p14:section>
        <p14:section name="Modify Scores" id="{B9B349DB-779F-4866-A1D2-FEC190308A42}">
          <p14:sldIdLst>
            <p14:sldId id="575"/>
            <p14:sldId id="576"/>
            <p14:sldId id="752"/>
          </p14:sldIdLst>
        </p14:section>
        <p14:section name="Change Reporting Time Period" id="{8BA08FEA-295A-4544-B22A-53EF5835AFEA}">
          <p14:sldIdLst>
            <p14:sldId id="717"/>
          </p14:sldIdLst>
        </p14:section>
        <p14:section name="Manage Test Reasons" id="{5471E744-3BBA-4301-944D-61B044EDF0E8}">
          <p14:sldIdLst>
            <p14:sldId id="432"/>
            <p14:sldId id="433"/>
          </p14:sldIdLst>
        </p14:section>
        <p14:section name="Create a Roster" id="{9A068B1F-2784-4F1B-B72E-87F65E99B3E3}">
          <p14:sldIdLst>
            <p14:sldId id="693"/>
            <p14:sldId id="695"/>
            <p14:sldId id="694"/>
            <p14:sldId id="697"/>
          </p14:sldIdLst>
        </p14:section>
        <p14:section name="More Information" id="{6957DF16-C31F-4DCE-9883-6A2E426C7DFA}">
          <p14:sldIdLst>
            <p14:sldId id="481"/>
            <p14:sldId id="751"/>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43C73E-0F2A-03E7-939A-5B2C4F75E154}" name="Foret Katia" initials="FK" userId="Foret Katia" providerId="None"/>
  <p188:author id="{33AAC69A-B74B-B64D-958D-769621046364}" name="Tracie Morris" initials="TM" userId="S::tracie.morris@cambiumassessment.com::18968c65-de5c-47db-8d1d-d050367b8e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Hannah Hattamer" initials="HH" lastIdx="1" clrIdx="8">
    <p:extLst>
      <p:ext uri="{19B8F6BF-5375-455C-9EA6-DF929625EA0E}">
        <p15:presenceInfo xmlns:p15="http://schemas.microsoft.com/office/powerpoint/2012/main" userId="S::hannah.hattamer@cambiumassessment.com::081f2ea5-9ee1-4d65-901b-dad6708754cd" providerId="AD"/>
      </p:ext>
    </p:extLst>
  </p:cmAuthor>
  <p:cmAuthor id="10" name="Monica Mills" initials="MM" lastIdx="12" clrIdx="9">
    <p:extLst>
      <p:ext uri="{19B8F6BF-5375-455C-9EA6-DF929625EA0E}">
        <p15:presenceInfo xmlns:p15="http://schemas.microsoft.com/office/powerpoint/2012/main" userId="S::monica.mills@cambiumassessment.com::23239697-e21f-4bcd-a872-d364e6b1047e" providerId="AD"/>
      </p:ext>
    </p:extLst>
  </p:cmAuthor>
  <p:cmAuthor id="11" name="Black, Jenny" initials="BJ" lastIdx="2" clrIdx="10">
    <p:extLst>
      <p:ext uri="{19B8F6BF-5375-455C-9EA6-DF929625EA0E}">
        <p15:presenceInfo xmlns:p15="http://schemas.microsoft.com/office/powerpoint/2012/main" userId="S-1-5-21-2011038089-1331910415-1862565094-16709" providerId="AD"/>
      </p:ext>
    </p:extLst>
  </p:cmAuthor>
  <p:cmAuthor id="12" name="Mills, Monica" initials="MM" lastIdx="6" clrIdx="11">
    <p:extLst>
      <p:ext uri="{19B8F6BF-5375-455C-9EA6-DF929625EA0E}">
        <p15:presenceInfo xmlns:p15="http://schemas.microsoft.com/office/powerpoint/2012/main" userId="S::mmills@air.org::c45eef33-598a-4d4e-81ae-afc889ac12d7" providerId="AD"/>
      </p:ext>
    </p:extLst>
  </p:cmAuthor>
  <p:cmAuthor id="13" name="Rima Assaker" initials="RA" lastIdx="38" clrIdx="12">
    <p:extLst>
      <p:ext uri="{19B8F6BF-5375-455C-9EA6-DF929625EA0E}">
        <p15:presenceInfo xmlns:p15="http://schemas.microsoft.com/office/powerpoint/2012/main" userId="S::rima.assaker@cambiumassessment.com::01f103e2-03f8-4a38-af4a-d787248b40ee" providerId="AD"/>
      </p:ext>
    </p:extLst>
  </p:cmAuthor>
  <p:cmAuthor id="14" name="Effie Pearson" initials="EP" lastIdx="1" clrIdx="13">
    <p:extLst>
      <p:ext uri="{19B8F6BF-5375-455C-9EA6-DF929625EA0E}">
        <p15:presenceInfo xmlns:p15="http://schemas.microsoft.com/office/powerpoint/2012/main" userId="S::efterpi.pearson@cambiumassessment.com::cdfd84c6-2ed3-4db2-acd1-5192d45ac6d8" providerId="AD"/>
      </p:ext>
    </p:extLst>
  </p:cmAuthor>
  <p:cmAuthor id="15" name="Tracie Morris" initials="TM" lastIdx="9" clrIdx="14">
    <p:extLst>
      <p:ext uri="{19B8F6BF-5375-455C-9EA6-DF929625EA0E}">
        <p15:presenceInfo xmlns:p15="http://schemas.microsoft.com/office/powerpoint/2012/main" userId="S::tracie.morris@cambiumassessment.com::18968c65-de5c-47db-8d1d-d050367b8ecb" providerId="AD"/>
      </p:ext>
    </p:extLst>
  </p:cmAuthor>
  <p:cmAuthor id="16" name="Effie Pearson" initials="EP [2]" lastIdx="1" clrIdx="15">
    <p:extLst>
      <p:ext uri="{19B8F6BF-5375-455C-9EA6-DF929625EA0E}">
        <p15:presenceInfo xmlns:p15="http://schemas.microsoft.com/office/powerpoint/2012/main" userId="S::effie.pearson@cambiumassessment.com::cdfd84c6-2ed3-4db2-acd1-5192d45ac6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FBFB"/>
    <a:srgbClr val="35A0CE"/>
    <a:srgbClr val="BFBFBF"/>
    <a:srgbClr val="46798B"/>
    <a:srgbClr val="477A8C"/>
    <a:srgbClr val="F2F2F2"/>
    <a:srgbClr val="CAC8C3"/>
    <a:srgbClr val="A9A9A9"/>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75843" autoAdjust="0"/>
  </p:normalViewPr>
  <p:slideViewPr>
    <p:cSldViewPr snapToGrid="0">
      <p:cViewPr varScale="1">
        <p:scale>
          <a:sx n="86" d="100"/>
          <a:sy n="86" d="100"/>
        </p:scale>
        <p:origin x="1500" y="90"/>
      </p:cViewPr>
      <p:guideLst>
        <p:guide orient="horz" pos="3840"/>
        <p:guide pos="3840"/>
      </p:guideLst>
    </p:cSldViewPr>
  </p:slideViewPr>
  <p:outlineViewPr>
    <p:cViewPr>
      <p:scale>
        <a:sx n="33" d="100"/>
        <a:sy n="33" d="100"/>
      </p:scale>
      <p:origin x="0" y="-4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microsoft.com/office/2018/10/relationships/authors" Target="authors.xml"/><Relationship Id="rId61" Type="http://schemas.openxmlformats.org/officeDocument/2006/relationships/slide" Target="slides/slide55.xml"/><Relationship Id="rId8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9AE58-3978-43C3-A49C-FDA98DFA578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F59B495-BA2C-4C2F-B51B-2357AB941907}">
      <dgm:prSet phldrT="[Text]" custT="1">
        <dgm:style>
          <a:lnRef idx="1">
            <a:schemeClr val="accent1"/>
          </a:lnRef>
          <a:fillRef idx="2">
            <a:schemeClr val="accent1"/>
          </a:fillRef>
          <a:effectRef idx="1">
            <a:schemeClr val="accent1"/>
          </a:effectRef>
          <a:fontRef idx="minor">
            <a:schemeClr val="dk1"/>
          </a:fontRef>
        </dgm:style>
      </dgm:prSet>
      <dgm:spPr>
        <a:solidFill>
          <a:srgbClr val="DAE9F6"/>
        </a:solidFill>
        <a:ln w="38100">
          <a:solidFill>
            <a:srgbClr val="2C9ED9"/>
          </a:solidFill>
        </a:ln>
      </dgm:spPr>
      <dgm:t>
        <a:bodyPr/>
        <a:lstStyle/>
        <a:p>
          <a:r>
            <a:rPr lang="en-US" sz="3600" dirty="0">
              <a:solidFill>
                <a:schemeClr val="tx1">
                  <a:lumMod val="50000"/>
                </a:schemeClr>
              </a:solidFill>
            </a:rPr>
            <a:t>All Tests</a:t>
          </a:r>
        </a:p>
      </dgm:t>
    </dgm:pt>
    <dgm:pt modelId="{FD166C19-F94A-4F5D-A71E-1A26CCBAE116}" type="parTrans" cxnId="{F2F9E656-B232-4E33-846F-39BF3CED25D2}">
      <dgm:prSet/>
      <dgm:spPr/>
      <dgm:t>
        <a:bodyPr/>
        <a:lstStyle/>
        <a:p>
          <a:endParaRPr lang="en-US"/>
        </a:p>
      </dgm:t>
    </dgm:pt>
    <dgm:pt modelId="{2ACA93D8-2F18-47CA-93E3-4521E0C21619}" type="sibTrans" cxnId="{F2F9E656-B232-4E33-846F-39BF3CED25D2}">
      <dgm:prSet/>
      <dgm:spPr/>
      <dgm:t>
        <a:bodyPr/>
        <a:lstStyle/>
        <a:p>
          <a:endParaRPr lang="en-US"/>
        </a:p>
      </dgm:t>
    </dgm:pt>
    <dgm:pt modelId="{7E1F8563-24A2-4F7A-9ED8-C4A8AD217297}">
      <dgm:prSet phldrT="[Text]" custT="1"/>
      <dgm:spPr>
        <a:solidFill>
          <a:srgbClr val="EAAA00"/>
        </a:solidFill>
        <a:ln w="28575">
          <a:solidFill>
            <a:srgbClr val="2C9ED9"/>
          </a:solidFill>
        </a:ln>
      </dgm:spPr>
      <dgm:t>
        <a:bodyPr/>
        <a:lstStyle/>
        <a:p>
          <a:r>
            <a:rPr lang="en-US" sz="1600" b="1" dirty="0">
              <a:solidFill>
                <a:schemeClr val="tx1">
                  <a:lumMod val="50000"/>
                </a:schemeClr>
              </a:solidFill>
            </a:rPr>
            <a:t>Non-Summative Tests</a:t>
          </a:r>
        </a:p>
      </dgm:t>
    </dgm:pt>
    <dgm:pt modelId="{D94534AD-6F98-417E-B758-12FA466798CC}" type="parTrans" cxnId="{D25C0DE0-4425-48DA-B89B-47AA2757A875}">
      <dgm:prSet/>
      <dgm:spPr>
        <a:ln>
          <a:solidFill>
            <a:srgbClr val="2C9ED9"/>
          </a:solidFill>
        </a:ln>
      </dgm:spPr>
      <dgm:t>
        <a:bodyPr/>
        <a:lstStyle/>
        <a:p>
          <a:endParaRPr lang="en-US" dirty="0"/>
        </a:p>
      </dgm:t>
    </dgm:pt>
    <dgm:pt modelId="{1DEBC8B5-DBF2-49A1-ADB0-C0459534183F}" type="sibTrans" cxnId="{D25C0DE0-4425-48DA-B89B-47AA2757A875}">
      <dgm:prSet/>
      <dgm:spPr/>
      <dgm:t>
        <a:bodyPr/>
        <a:lstStyle/>
        <a:p>
          <a:endParaRPr lang="en-US"/>
        </a:p>
      </dgm:t>
    </dgm:pt>
    <dgm:pt modelId="{E82B3B99-FBFB-4EF6-84B3-669AD711E739}">
      <dgm:prSet phldrT="[Text]" custT="1"/>
      <dgm:spPr>
        <a:solidFill>
          <a:srgbClr val="EAAA00"/>
        </a:solidFill>
        <a:ln w="28575">
          <a:solidFill>
            <a:srgbClr val="2C9ED9"/>
          </a:solidFill>
        </a:ln>
      </dgm:spPr>
      <dgm:t>
        <a:bodyPr/>
        <a:lstStyle/>
        <a:p>
          <a:pPr algn="ctr">
            <a:buNone/>
          </a:pPr>
          <a:r>
            <a:rPr lang="en-US" sz="1400" b="1" dirty="0">
              <a:solidFill>
                <a:schemeClr val="tx1">
                  <a:lumMod val="50000"/>
                </a:schemeClr>
              </a:solidFill>
            </a:rPr>
            <a:t>Benchmarks</a:t>
          </a:r>
          <a:r>
            <a:rPr lang="en-US" sz="1400" dirty="0">
              <a:solidFill>
                <a:schemeClr val="tx1">
                  <a:lumMod val="50000"/>
                </a:schemeClr>
              </a:solidFill>
            </a:rPr>
            <a:t>:</a:t>
          </a:r>
        </a:p>
        <a:p>
          <a:pPr algn="l">
            <a:buFont typeface="Arial" panose="020B0604020202020204" pitchFamily="34" charset="0"/>
            <a:buChar char="•"/>
          </a:pPr>
          <a:r>
            <a:rPr lang="en-US" sz="1400" dirty="0">
              <a:solidFill>
                <a:schemeClr val="tx1">
                  <a:lumMod val="50000"/>
                </a:schemeClr>
              </a:solidFill>
            </a:rPr>
            <a:t>—Fixed-form tests with 8</a:t>
          </a:r>
          <a:r>
            <a:rPr lang="en-US" sz="1400" i="1" dirty="0">
              <a:solidFill>
                <a:schemeClr val="tx1">
                  <a:lumMod val="50000"/>
                </a:schemeClr>
              </a:solidFill>
            </a:rPr>
            <a:t>–</a:t>
          </a:r>
          <a:r>
            <a:rPr lang="en-US" sz="1400" dirty="0">
              <a:solidFill>
                <a:schemeClr val="tx1">
                  <a:lumMod val="50000"/>
                </a:schemeClr>
              </a:solidFill>
            </a:rPr>
            <a:t>12 items within a specific reporting category (topic or skill area)</a:t>
          </a:r>
        </a:p>
        <a:p>
          <a:pPr algn="l">
            <a:buFont typeface="Arial" panose="020B0604020202020204" pitchFamily="34" charset="0"/>
            <a:buChar char="•"/>
          </a:pPr>
          <a:r>
            <a:rPr lang="en-US" sz="1400" dirty="0">
              <a:solidFill>
                <a:schemeClr val="tx1">
                  <a:lumMod val="50000"/>
                </a:schemeClr>
              </a:solidFill>
            </a:rPr>
            <a:t>—Users can compare item-level scores across all students</a:t>
          </a:r>
        </a:p>
        <a:p>
          <a:pPr algn="l">
            <a:buFont typeface="Arial" panose="020B0604020202020204" pitchFamily="34" charset="0"/>
            <a:buChar char="•"/>
          </a:pPr>
          <a:r>
            <a:rPr lang="en-US" sz="1400" dirty="0">
              <a:solidFill>
                <a:schemeClr val="tx1">
                  <a:lumMod val="50000"/>
                </a:schemeClr>
              </a:solidFill>
            </a:rPr>
            <a:t>—a.k.a. module, modular, Interim Assessment Block (IAB), benchmark module, benchmark, diagnostic</a:t>
          </a:r>
        </a:p>
        <a:p>
          <a:pPr algn="ctr">
            <a:buFont typeface="Arial" panose="020B0604020202020204" pitchFamily="34" charset="0"/>
            <a:buChar char="•"/>
          </a:pPr>
          <a:endParaRPr lang="en-US" sz="1400" dirty="0">
            <a:solidFill>
              <a:schemeClr val="accent1">
                <a:lumMod val="50000"/>
              </a:schemeClr>
            </a:solidFill>
          </a:endParaRPr>
        </a:p>
      </dgm:t>
    </dgm:pt>
    <dgm:pt modelId="{1ACC7983-76C9-4065-8BC5-8926A14AB445}" type="parTrans" cxnId="{A979448D-7408-4514-AFF4-7BC0B87B7CF5}">
      <dgm:prSet/>
      <dgm:spPr>
        <a:ln w="38100">
          <a:solidFill>
            <a:srgbClr val="2C9ED9"/>
          </a:solidFill>
        </a:ln>
      </dgm:spPr>
      <dgm:t>
        <a:bodyPr/>
        <a:lstStyle/>
        <a:p>
          <a:endParaRPr lang="en-US" dirty="0"/>
        </a:p>
      </dgm:t>
    </dgm:pt>
    <dgm:pt modelId="{4C9BE9EA-66B9-4D10-ABAB-0C9621B8CB6F}" type="sibTrans" cxnId="{A979448D-7408-4514-AFF4-7BC0B87B7CF5}">
      <dgm:prSet/>
      <dgm:spPr/>
      <dgm:t>
        <a:bodyPr/>
        <a:lstStyle/>
        <a:p>
          <a:endParaRPr lang="en-US"/>
        </a:p>
      </dgm:t>
    </dgm:pt>
    <dgm:pt modelId="{71194D99-27D6-4C87-9399-0A630CF1D914}">
      <dgm:prSet phldrT="[Text]" custT="1"/>
      <dgm:spPr>
        <a:solidFill>
          <a:srgbClr val="EAAA00"/>
        </a:solidFill>
        <a:ln w="28575">
          <a:solidFill>
            <a:srgbClr val="2C9ED9"/>
          </a:solidFill>
        </a:ln>
      </dgm:spPr>
      <dgm:t>
        <a:bodyPr/>
        <a:lstStyle/>
        <a:p>
          <a:pPr algn="ctr"/>
          <a:r>
            <a:rPr lang="en-US" sz="1400" b="1" dirty="0">
              <a:solidFill>
                <a:schemeClr val="tx1">
                  <a:lumMod val="50000"/>
                </a:schemeClr>
              </a:solidFill>
            </a:rPr>
            <a:t>Interims:</a:t>
          </a:r>
        </a:p>
        <a:p>
          <a:pPr algn="l"/>
          <a:r>
            <a:rPr lang="en-US" sz="1400" b="0" dirty="0">
              <a:solidFill>
                <a:schemeClr val="tx1">
                  <a:lumMod val="50000"/>
                </a:schemeClr>
              </a:solidFill>
            </a:rPr>
            <a:t>—Fixed-form or adaptive tests that cover some or all of the standards students are required to learn</a:t>
          </a:r>
        </a:p>
        <a:p>
          <a:pPr algn="l"/>
          <a:r>
            <a:rPr lang="en-US" sz="1400" b="0" dirty="0">
              <a:solidFill>
                <a:schemeClr val="tx1">
                  <a:lumMod val="50000"/>
                </a:schemeClr>
              </a:solidFill>
            </a:rPr>
            <a:t>—Users can see item-level scores for individual students who took an adaptive interim</a:t>
          </a:r>
        </a:p>
        <a:p>
          <a:pPr algn="l"/>
          <a:r>
            <a:rPr lang="en-US" sz="1400" dirty="0">
              <a:solidFill>
                <a:schemeClr val="tx1">
                  <a:lumMod val="50000"/>
                </a:schemeClr>
              </a:solidFill>
            </a:rPr>
            <a:t>—a.k.a. Interim Comprehensive  Assessment (ICA)</a:t>
          </a:r>
        </a:p>
      </dgm:t>
    </dgm:pt>
    <dgm:pt modelId="{796E606E-22AC-4734-BC2F-316B08C9F230}" type="parTrans" cxnId="{DF1D1630-6C9B-4623-9096-42BAF72C74B8}">
      <dgm:prSet/>
      <dgm:spPr>
        <a:ln w="38100">
          <a:solidFill>
            <a:srgbClr val="2C9ED9"/>
          </a:solidFill>
        </a:ln>
      </dgm:spPr>
      <dgm:t>
        <a:bodyPr/>
        <a:lstStyle/>
        <a:p>
          <a:endParaRPr lang="en-US" dirty="0"/>
        </a:p>
      </dgm:t>
    </dgm:pt>
    <dgm:pt modelId="{64BEF807-0F34-4D8E-96B6-EAF7C7F537D3}" type="sibTrans" cxnId="{DF1D1630-6C9B-4623-9096-42BAF72C74B8}">
      <dgm:prSet/>
      <dgm:spPr/>
      <dgm:t>
        <a:bodyPr/>
        <a:lstStyle/>
        <a:p>
          <a:endParaRPr lang="en-US"/>
        </a:p>
      </dgm:t>
    </dgm:pt>
    <dgm:pt modelId="{E43A43FB-A19E-4690-A121-C8F4AB6A424E}">
      <dgm:prSet phldrT="[Text]" custT="1"/>
      <dgm:spPr>
        <a:solidFill>
          <a:srgbClr val="4C9237"/>
        </a:solidFill>
        <a:ln w="28575">
          <a:solidFill>
            <a:srgbClr val="2C9ED9"/>
          </a:solidFill>
        </a:ln>
      </dgm:spPr>
      <dgm:t>
        <a:bodyPr/>
        <a:lstStyle/>
        <a:p>
          <a:r>
            <a:rPr lang="en-US" sz="1600" b="1" dirty="0">
              <a:solidFill>
                <a:schemeClr val="tx1">
                  <a:lumMod val="50000"/>
                </a:schemeClr>
              </a:solidFill>
            </a:rPr>
            <a:t>Summative Tests</a:t>
          </a:r>
        </a:p>
      </dgm:t>
    </dgm:pt>
    <dgm:pt modelId="{F2FB501E-C54D-43BD-BFA9-DE00DE69E929}" type="parTrans" cxnId="{0ACED5F8-9424-4328-B03F-0976C501B0DA}">
      <dgm:prSet/>
      <dgm:spPr>
        <a:ln>
          <a:solidFill>
            <a:srgbClr val="2C9ED9"/>
          </a:solidFill>
        </a:ln>
      </dgm:spPr>
      <dgm:t>
        <a:bodyPr/>
        <a:lstStyle/>
        <a:p>
          <a:endParaRPr lang="en-US" dirty="0"/>
        </a:p>
      </dgm:t>
    </dgm:pt>
    <dgm:pt modelId="{D031A72C-97AB-4170-9CA4-69638544AEB9}" type="sibTrans" cxnId="{0ACED5F8-9424-4328-B03F-0976C501B0DA}">
      <dgm:prSet/>
      <dgm:spPr/>
      <dgm:t>
        <a:bodyPr/>
        <a:lstStyle/>
        <a:p>
          <a:endParaRPr lang="en-US"/>
        </a:p>
      </dgm:t>
    </dgm:pt>
    <dgm:pt modelId="{9F019D93-478B-44A2-9530-E27B32ED5860}" type="pres">
      <dgm:prSet presAssocID="{73E9AE58-3978-43C3-A49C-FDA98DFA5784}" presName="diagram" presStyleCnt="0">
        <dgm:presLayoutVars>
          <dgm:chPref val="1"/>
          <dgm:dir/>
          <dgm:animOne val="branch"/>
          <dgm:animLvl val="lvl"/>
          <dgm:resizeHandles val="exact"/>
        </dgm:presLayoutVars>
      </dgm:prSet>
      <dgm:spPr/>
    </dgm:pt>
    <dgm:pt modelId="{03C9B4A1-592B-432B-8396-199B1333B320}" type="pres">
      <dgm:prSet presAssocID="{EF59B495-BA2C-4C2F-B51B-2357AB941907}" presName="root1" presStyleCnt="0"/>
      <dgm:spPr/>
    </dgm:pt>
    <dgm:pt modelId="{38B89841-B2AF-4FBC-B2BC-10CBD46DBE93}" type="pres">
      <dgm:prSet presAssocID="{EF59B495-BA2C-4C2F-B51B-2357AB941907}" presName="LevelOneTextNode" presStyleLbl="node0" presStyleIdx="0" presStyleCnt="1" custLinFactNeighborX="1758" custLinFactNeighborY="7870">
        <dgm:presLayoutVars>
          <dgm:chPref val="3"/>
        </dgm:presLayoutVars>
      </dgm:prSet>
      <dgm:spPr/>
    </dgm:pt>
    <dgm:pt modelId="{2F5A197D-9001-43C8-9211-32C2C7669639}" type="pres">
      <dgm:prSet presAssocID="{EF59B495-BA2C-4C2F-B51B-2357AB941907}" presName="level2hierChild" presStyleCnt="0"/>
      <dgm:spPr/>
    </dgm:pt>
    <dgm:pt modelId="{0232D960-0252-4FDE-A4DA-92206D7DFC1B}" type="pres">
      <dgm:prSet presAssocID="{D94534AD-6F98-417E-B758-12FA466798CC}" presName="conn2-1" presStyleLbl="parChTrans1D2" presStyleIdx="0" presStyleCnt="2"/>
      <dgm:spPr/>
    </dgm:pt>
    <dgm:pt modelId="{B55D7DC8-D237-46BE-87CC-8A1DDE615AF2}" type="pres">
      <dgm:prSet presAssocID="{D94534AD-6F98-417E-B758-12FA466798CC}" presName="connTx" presStyleLbl="parChTrans1D2" presStyleIdx="0" presStyleCnt="2"/>
      <dgm:spPr/>
    </dgm:pt>
    <dgm:pt modelId="{4716B65F-9184-4BC0-A3AE-F163B7381BCD}" type="pres">
      <dgm:prSet presAssocID="{7E1F8563-24A2-4F7A-9ED8-C4A8AD217297}" presName="root2" presStyleCnt="0"/>
      <dgm:spPr/>
    </dgm:pt>
    <dgm:pt modelId="{C545102A-CAD7-4090-99C3-726DF6AAC372}" type="pres">
      <dgm:prSet presAssocID="{7E1F8563-24A2-4F7A-9ED8-C4A8AD217297}" presName="LevelTwoTextNode" presStyleLbl="node2" presStyleIdx="0" presStyleCnt="2" custLinFactY="19620" custLinFactNeighborY="100000">
        <dgm:presLayoutVars>
          <dgm:chPref val="3"/>
        </dgm:presLayoutVars>
      </dgm:prSet>
      <dgm:spPr/>
    </dgm:pt>
    <dgm:pt modelId="{9D74044A-AECD-48DF-A199-CB9CF6034B61}" type="pres">
      <dgm:prSet presAssocID="{7E1F8563-24A2-4F7A-9ED8-C4A8AD217297}" presName="level3hierChild" presStyleCnt="0"/>
      <dgm:spPr/>
    </dgm:pt>
    <dgm:pt modelId="{0F32E70E-51D7-44E2-A75B-4912DDB4EE97}" type="pres">
      <dgm:prSet presAssocID="{1ACC7983-76C9-4065-8BC5-8926A14AB445}" presName="conn2-1" presStyleLbl="parChTrans1D3" presStyleIdx="0" presStyleCnt="2"/>
      <dgm:spPr/>
    </dgm:pt>
    <dgm:pt modelId="{637B2FE9-3CB3-4D4B-B055-2FFE1AE93FE1}" type="pres">
      <dgm:prSet presAssocID="{1ACC7983-76C9-4065-8BC5-8926A14AB445}" presName="connTx" presStyleLbl="parChTrans1D3" presStyleIdx="0" presStyleCnt="2"/>
      <dgm:spPr/>
    </dgm:pt>
    <dgm:pt modelId="{58BA9F8C-B83D-47CB-B6CC-A1E0D18C75F8}" type="pres">
      <dgm:prSet presAssocID="{E82B3B99-FBFB-4EF6-84B3-669AD711E739}" presName="root2" presStyleCnt="0"/>
      <dgm:spPr/>
    </dgm:pt>
    <dgm:pt modelId="{1BC852D1-5068-47BC-9C47-9AAB5A68E9A8}" type="pres">
      <dgm:prSet presAssocID="{E82B3B99-FBFB-4EF6-84B3-669AD711E739}" presName="LevelTwoTextNode" presStyleLbl="node3" presStyleIdx="0" presStyleCnt="2" custScaleX="180917" custScaleY="265443" custLinFactNeighborX="-1944" custLinFactNeighborY="95715">
        <dgm:presLayoutVars>
          <dgm:chPref val="3"/>
        </dgm:presLayoutVars>
      </dgm:prSet>
      <dgm:spPr/>
    </dgm:pt>
    <dgm:pt modelId="{BC1C8BC5-7315-4EA5-A90D-8C2DD26766BE}" type="pres">
      <dgm:prSet presAssocID="{E82B3B99-FBFB-4EF6-84B3-669AD711E739}" presName="level3hierChild" presStyleCnt="0"/>
      <dgm:spPr/>
    </dgm:pt>
    <dgm:pt modelId="{EE20E9E2-EAE9-42DF-B930-6B0B517EAE0F}" type="pres">
      <dgm:prSet presAssocID="{796E606E-22AC-4734-BC2F-316B08C9F230}" presName="conn2-1" presStyleLbl="parChTrans1D3" presStyleIdx="1" presStyleCnt="2"/>
      <dgm:spPr/>
    </dgm:pt>
    <dgm:pt modelId="{F411BE30-47AC-431E-A71D-0148F85BF44B}" type="pres">
      <dgm:prSet presAssocID="{796E606E-22AC-4734-BC2F-316B08C9F230}" presName="connTx" presStyleLbl="parChTrans1D3" presStyleIdx="1" presStyleCnt="2"/>
      <dgm:spPr/>
    </dgm:pt>
    <dgm:pt modelId="{89A6EB2A-6D6D-4EF1-ADC4-5387EAB30938}" type="pres">
      <dgm:prSet presAssocID="{71194D99-27D6-4C87-9399-0A630CF1D914}" presName="root2" presStyleCnt="0"/>
      <dgm:spPr/>
    </dgm:pt>
    <dgm:pt modelId="{C2DD025B-6295-4092-8168-F5040A124BA7}" type="pres">
      <dgm:prSet presAssocID="{71194D99-27D6-4C87-9399-0A630CF1D914}" presName="LevelTwoTextNode" presStyleLbl="node3" presStyleIdx="1" presStyleCnt="2" custScaleX="178657" custScaleY="275439" custLinFactY="16712" custLinFactNeighborX="-3198" custLinFactNeighborY="100000">
        <dgm:presLayoutVars>
          <dgm:chPref val="3"/>
        </dgm:presLayoutVars>
      </dgm:prSet>
      <dgm:spPr/>
    </dgm:pt>
    <dgm:pt modelId="{0BB2CFDD-36BC-447C-8660-52662EDBEC52}" type="pres">
      <dgm:prSet presAssocID="{71194D99-27D6-4C87-9399-0A630CF1D914}" presName="level3hierChild" presStyleCnt="0"/>
      <dgm:spPr/>
    </dgm:pt>
    <dgm:pt modelId="{32329864-60E2-49C7-AF7E-037293C1AFB4}" type="pres">
      <dgm:prSet presAssocID="{F2FB501E-C54D-43BD-BFA9-DE00DE69E929}" presName="conn2-1" presStyleLbl="parChTrans1D2" presStyleIdx="1" presStyleCnt="2"/>
      <dgm:spPr/>
    </dgm:pt>
    <dgm:pt modelId="{FF15F59E-6E46-4D61-B254-1511323D5FF8}" type="pres">
      <dgm:prSet presAssocID="{F2FB501E-C54D-43BD-BFA9-DE00DE69E929}" presName="connTx" presStyleLbl="parChTrans1D2" presStyleIdx="1" presStyleCnt="2"/>
      <dgm:spPr/>
    </dgm:pt>
    <dgm:pt modelId="{FED43327-E1B7-4DCF-B790-4C205DCD6CAE}" type="pres">
      <dgm:prSet presAssocID="{E43A43FB-A19E-4690-A121-C8F4AB6A424E}" presName="root2" presStyleCnt="0"/>
      <dgm:spPr/>
    </dgm:pt>
    <dgm:pt modelId="{6E83A986-E210-40AE-B9B6-2A4DA18D0E15}" type="pres">
      <dgm:prSet presAssocID="{E43A43FB-A19E-4690-A121-C8F4AB6A424E}" presName="LevelTwoTextNode" presStyleLbl="node2" presStyleIdx="1" presStyleCnt="2" custLinFactY="-24308" custLinFactNeighborX="-1424" custLinFactNeighborY="-100000">
        <dgm:presLayoutVars>
          <dgm:chPref val="3"/>
        </dgm:presLayoutVars>
      </dgm:prSet>
      <dgm:spPr/>
    </dgm:pt>
    <dgm:pt modelId="{CE449000-1C21-4749-8350-D0F1693CE848}" type="pres">
      <dgm:prSet presAssocID="{E43A43FB-A19E-4690-A121-C8F4AB6A424E}" presName="level3hierChild" presStyleCnt="0"/>
      <dgm:spPr/>
    </dgm:pt>
  </dgm:ptLst>
  <dgm:cxnLst>
    <dgm:cxn modelId="{B3D7A100-BBF4-442B-B0DD-3543C6DD8F26}" type="presOf" srcId="{71194D99-27D6-4C87-9399-0A630CF1D914}" destId="{C2DD025B-6295-4092-8168-F5040A124BA7}" srcOrd="0" destOrd="0" presId="urn:microsoft.com/office/officeart/2005/8/layout/hierarchy2"/>
    <dgm:cxn modelId="{475E5010-FBF0-4B4F-BC9D-6048C077AE38}" type="presOf" srcId="{796E606E-22AC-4734-BC2F-316B08C9F230}" destId="{EE20E9E2-EAE9-42DF-B930-6B0B517EAE0F}" srcOrd="0" destOrd="0" presId="urn:microsoft.com/office/officeart/2005/8/layout/hierarchy2"/>
    <dgm:cxn modelId="{DF1D1630-6C9B-4623-9096-42BAF72C74B8}" srcId="{7E1F8563-24A2-4F7A-9ED8-C4A8AD217297}" destId="{71194D99-27D6-4C87-9399-0A630CF1D914}" srcOrd="1" destOrd="0" parTransId="{796E606E-22AC-4734-BC2F-316B08C9F230}" sibTransId="{64BEF807-0F34-4D8E-96B6-EAF7C7F537D3}"/>
    <dgm:cxn modelId="{0B75273D-F7F0-4AA0-9D2C-F09C9168C2AE}" type="presOf" srcId="{D94534AD-6F98-417E-B758-12FA466798CC}" destId="{B55D7DC8-D237-46BE-87CC-8A1DDE615AF2}" srcOrd="1" destOrd="0" presId="urn:microsoft.com/office/officeart/2005/8/layout/hierarchy2"/>
    <dgm:cxn modelId="{76F20C67-F33C-42B8-A79D-B5396FDF06ED}" type="presOf" srcId="{EF59B495-BA2C-4C2F-B51B-2357AB941907}" destId="{38B89841-B2AF-4FBC-B2BC-10CBD46DBE93}" srcOrd="0" destOrd="0" presId="urn:microsoft.com/office/officeart/2005/8/layout/hierarchy2"/>
    <dgm:cxn modelId="{9E234F48-27D4-42C2-BD1D-0DDAEDB6D429}" type="presOf" srcId="{796E606E-22AC-4734-BC2F-316B08C9F230}" destId="{F411BE30-47AC-431E-A71D-0148F85BF44B}" srcOrd="1" destOrd="0" presId="urn:microsoft.com/office/officeart/2005/8/layout/hierarchy2"/>
    <dgm:cxn modelId="{EB8E2D54-5E2F-42A4-8EB5-4D0B0976E905}" type="presOf" srcId="{1ACC7983-76C9-4065-8BC5-8926A14AB445}" destId="{0F32E70E-51D7-44E2-A75B-4912DDB4EE97}" srcOrd="0" destOrd="0" presId="urn:microsoft.com/office/officeart/2005/8/layout/hierarchy2"/>
    <dgm:cxn modelId="{F2F9E656-B232-4E33-846F-39BF3CED25D2}" srcId="{73E9AE58-3978-43C3-A49C-FDA98DFA5784}" destId="{EF59B495-BA2C-4C2F-B51B-2357AB941907}" srcOrd="0" destOrd="0" parTransId="{FD166C19-F94A-4F5D-A71E-1A26CCBAE116}" sibTransId="{2ACA93D8-2F18-47CA-93E3-4521E0C21619}"/>
    <dgm:cxn modelId="{4FB81584-EDDC-41BC-B28C-4B56FA90328A}" type="presOf" srcId="{E82B3B99-FBFB-4EF6-84B3-669AD711E739}" destId="{1BC852D1-5068-47BC-9C47-9AAB5A68E9A8}" srcOrd="0" destOrd="0" presId="urn:microsoft.com/office/officeart/2005/8/layout/hierarchy2"/>
    <dgm:cxn modelId="{A979448D-7408-4514-AFF4-7BC0B87B7CF5}" srcId="{7E1F8563-24A2-4F7A-9ED8-C4A8AD217297}" destId="{E82B3B99-FBFB-4EF6-84B3-669AD711E739}" srcOrd="0" destOrd="0" parTransId="{1ACC7983-76C9-4065-8BC5-8926A14AB445}" sibTransId="{4C9BE9EA-66B9-4D10-ABAB-0C9621B8CB6F}"/>
    <dgm:cxn modelId="{FCB9179C-D94C-46AD-BC4B-D33874760EBE}" type="presOf" srcId="{7E1F8563-24A2-4F7A-9ED8-C4A8AD217297}" destId="{C545102A-CAD7-4090-99C3-726DF6AAC372}" srcOrd="0" destOrd="0" presId="urn:microsoft.com/office/officeart/2005/8/layout/hierarchy2"/>
    <dgm:cxn modelId="{DE0E2EA0-D3CD-4D74-970F-721F7AB6E745}" type="presOf" srcId="{E43A43FB-A19E-4690-A121-C8F4AB6A424E}" destId="{6E83A986-E210-40AE-B9B6-2A4DA18D0E15}" srcOrd="0" destOrd="0" presId="urn:microsoft.com/office/officeart/2005/8/layout/hierarchy2"/>
    <dgm:cxn modelId="{E8837DA2-BD10-40C5-9D36-9EC9A3DBA36D}" type="presOf" srcId="{F2FB501E-C54D-43BD-BFA9-DE00DE69E929}" destId="{FF15F59E-6E46-4D61-B254-1511323D5FF8}" srcOrd="1" destOrd="0" presId="urn:microsoft.com/office/officeart/2005/8/layout/hierarchy2"/>
    <dgm:cxn modelId="{AA8480A3-576D-4832-8211-4601C1BD227B}" type="presOf" srcId="{73E9AE58-3978-43C3-A49C-FDA98DFA5784}" destId="{9F019D93-478B-44A2-9530-E27B32ED5860}" srcOrd="0" destOrd="0" presId="urn:microsoft.com/office/officeart/2005/8/layout/hierarchy2"/>
    <dgm:cxn modelId="{CBDF08DF-56EB-4650-B758-F08E444F19F5}" type="presOf" srcId="{F2FB501E-C54D-43BD-BFA9-DE00DE69E929}" destId="{32329864-60E2-49C7-AF7E-037293C1AFB4}" srcOrd="0" destOrd="0" presId="urn:microsoft.com/office/officeart/2005/8/layout/hierarchy2"/>
    <dgm:cxn modelId="{D25C0DE0-4425-48DA-B89B-47AA2757A875}" srcId="{EF59B495-BA2C-4C2F-B51B-2357AB941907}" destId="{7E1F8563-24A2-4F7A-9ED8-C4A8AD217297}" srcOrd="0" destOrd="0" parTransId="{D94534AD-6F98-417E-B758-12FA466798CC}" sibTransId="{1DEBC8B5-DBF2-49A1-ADB0-C0459534183F}"/>
    <dgm:cxn modelId="{13C0C9EB-FB65-4FF0-B294-883B23506BF8}" type="presOf" srcId="{1ACC7983-76C9-4065-8BC5-8926A14AB445}" destId="{637B2FE9-3CB3-4D4B-B055-2FFE1AE93FE1}" srcOrd="1" destOrd="0" presId="urn:microsoft.com/office/officeart/2005/8/layout/hierarchy2"/>
    <dgm:cxn modelId="{0A6D27F4-174D-4C19-A04B-46F423A0EE23}" type="presOf" srcId="{D94534AD-6F98-417E-B758-12FA466798CC}" destId="{0232D960-0252-4FDE-A4DA-92206D7DFC1B}" srcOrd="0" destOrd="0" presId="urn:microsoft.com/office/officeart/2005/8/layout/hierarchy2"/>
    <dgm:cxn modelId="{0ACED5F8-9424-4328-B03F-0976C501B0DA}" srcId="{EF59B495-BA2C-4C2F-B51B-2357AB941907}" destId="{E43A43FB-A19E-4690-A121-C8F4AB6A424E}" srcOrd="1" destOrd="0" parTransId="{F2FB501E-C54D-43BD-BFA9-DE00DE69E929}" sibTransId="{D031A72C-97AB-4170-9CA4-69638544AEB9}"/>
    <dgm:cxn modelId="{228DB647-5944-4AFD-8A5A-84E825C19D47}" type="presParOf" srcId="{9F019D93-478B-44A2-9530-E27B32ED5860}" destId="{03C9B4A1-592B-432B-8396-199B1333B320}" srcOrd="0" destOrd="0" presId="urn:microsoft.com/office/officeart/2005/8/layout/hierarchy2"/>
    <dgm:cxn modelId="{82A4D21D-D4D0-4074-98A8-92A796BE72A9}" type="presParOf" srcId="{03C9B4A1-592B-432B-8396-199B1333B320}" destId="{38B89841-B2AF-4FBC-B2BC-10CBD46DBE93}" srcOrd="0" destOrd="0" presId="urn:microsoft.com/office/officeart/2005/8/layout/hierarchy2"/>
    <dgm:cxn modelId="{88D588BF-DB32-4EC4-AC84-3869581638B4}" type="presParOf" srcId="{03C9B4A1-592B-432B-8396-199B1333B320}" destId="{2F5A197D-9001-43C8-9211-32C2C7669639}" srcOrd="1" destOrd="0" presId="urn:microsoft.com/office/officeart/2005/8/layout/hierarchy2"/>
    <dgm:cxn modelId="{48698CCD-4578-47F9-A6D3-14C0D394DB44}" type="presParOf" srcId="{2F5A197D-9001-43C8-9211-32C2C7669639}" destId="{0232D960-0252-4FDE-A4DA-92206D7DFC1B}" srcOrd="0" destOrd="0" presId="urn:microsoft.com/office/officeart/2005/8/layout/hierarchy2"/>
    <dgm:cxn modelId="{6854E846-BEF4-43A5-8D1D-36EC3D8F1D04}" type="presParOf" srcId="{0232D960-0252-4FDE-A4DA-92206D7DFC1B}" destId="{B55D7DC8-D237-46BE-87CC-8A1DDE615AF2}" srcOrd="0" destOrd="0" presId="urn:microsoft.com/office/officeart/2005/8/layout/hierarchy2"/>
    <dgm:cxn modelId="{B6B38027-D8AC-4197-A26F-FEA61CCB8900}" type="presParOf" srcId="{2F5A197D-9001-43C8-9211-32C2C7669639}" destId="{4716B65F-9184-4BC0-A3AE-F163B7381BCD}" srcOrd="1" destOrd="0" presId="urn:microsoft.com/office/officeart/2005/8/layout/hierarchy2"/>
    <dgm:cxn modelId="{9D68FA1E-F11D-496D-B6CE-657A34CC32CF}" type="presParOf" srcId="{4716B65F-9184-4BC0-A3AE-F163B7381BCD}" destId="{C545102A-CAD7-4090-99C3-726DF6AAC372}" srcOrd="0" destOrd="0" presId="urn:microsoft.com/office/officeart/2005/8/layout/hierarchy2"/>
    <dgm:cxn modelId="{C65E731D-C71B-43EF-96FA-107E6F7BFB2C}" type="presParOf" srcId="{4716B65F-9184-4BC0-A3AE-F163B7381BCD}" destId="{9D74044A-AECD-48DF-A199-CB9CF6034B61}" srcOrd="1" destOrd="0" presId="urn:microsoft.com/office/officeart/2005/8/layout/hierarchy2"/>
    <dgm:cxn modelId="{9F232321-24CB-45E1-81B4-C81F0290123A}" type="presParOf" srcId="{9D74044A-AECD-48DF-A199-CB9CF6034B61}" destId="{0F32E70E-51D7-44E2-A75B-4912DDB4EE97}" srcOrd="0" destOrd="0" presId="urn:microsoft.com/office/officeart/2005/8/layout/hierarchy2"/>
    <dgm:cxn modelId="{E66B411D-F2AF-49AF-8172-4A1E19CBA10C}" type="presParOf" srcId="{0F32E70E-51D7-44E2-A75B-4912DDB4EE97}" destId="{637B2FE9-3CB3-4D4B-B055-2FFE1AE93FE1}" srcOrd="0" destOrd="0" presId="urn:microsoft.com/office/officeart/2005/8/layout/hierarchy2"/>
    <dgm:cxn modelId="{3C3647F4-826F-4CF0-B6F6-087BDBAEE8D7}" type="presParOf" srcId="{9D74044A-AECD-48DF-A199-CB9CF6034B61}" destId="{58BA9F8C-B83D-47CB-B6CC-A1E0D18C75F8}" srcOrd="1" destOrd="0" presId="urn:microsoft.com/office/officeart/2005/8/layout/hierarchy2"/>
    <dgm:cxn modelId="{3BB050A1-6152-4B6E-8579-75D6DD755CE6}" type="presParOf" srcId="{58BA9F8C-B83D-47CB-B6CC-A1E0D18C75F8}" destId="{1BC852D1-5068-47BC-9C47-9AAB5A68E9A8}" srcOrd="0" destOrd="0" presId="urn:microsoft.com/office/officeart/2005/8/layout/hierarchy2"/>
    <dgm:cxn modelId="{72E45D80-FE31-4C33-9DC1-ED2CD5E6A650}" type="presParOf" srcId="{58BA9F8C-B83D-47CB-B6CC-A1E0D18C75F8}" destId="{BC1C8BC5-7315-4EA5-A90D-8C2DD26766BE}" srcOrd="1" destOrd="0" presId="urn:microsoft.com/office/officeart/2005/8/layout/hierarchy2"/>
    <dgm:cxn modelId="{95425A41-88F2-4002-9DCA-57A54DE838B6}" type="presParOf" srcId="{9D74044A-AECD-48DF-A199-CB9CF6034B61}" destId="{EE20E9E2-EAE9-42DF-B930-6B0B517EAE0F}" srcOrd="2" destOrd="0" presId="urn:microsoft.com/office/officeart/2005/8/layout/hierarchy2"/>
    <dgm:cxn modelId="{AF8132AB-7338-47F9-BBC3-C41C5566EF5D}" type="presParOf" srcId="{EE20E9E2-EAE9-42DF-B930-6B0B517EAE0F}" destId="{F411BE30-47AC-431E-A71D-0148F85BF44B}" srcOrd="0" destOrd="0" presId="urn:microsoft.com/office/officeart/2005/8/layout/hierarchy2"/>
    <dgm:cxn modelId="{0A06F0EA-CB46-4461-9833-B35C2A6E02AF}" type="presParOf" srcId="{9D74044A-AECD-48DF-A199-CB9CF6034B61}" destId="{89A6EB2A-6D6D-4EF1-ADC4-5387EAB30938}" srcOrd="3" destOrd="0" presId="urn:microsoft.com/office/officeart/2005/8/layout/hierarchy2"/>
    <dgm:cxn modelId="{792FEF82-5071-40AC-8C59-2746C18B0BA0}" type="presParOf" srcId="{89A6EB2A-6D6D-4EF1-ADC4-5387EAB30938}" destId="{C2DD025B-6295-4092-8168-F5040A124BA7}" srcOrd="0" destOrd="0" presId="urn:microsoft.com/office/officeart/2005/8/layout/hierarchy2"/>
    <dgm:cxn modelId="{0FF2FA45-A895-4CA3-8128-4D09F8EC62C4}" type="presParOf" srcId="{89A6EB2A-6D6D-4EF1-ADC4-5387EAB30938}" destId="{0BB2CFDD-36BC-447C-8660-52662EDBEC52}" srcOrd="1" destOrd="0" presId="urn:microsoft.com/office/officeart/2005/8/layout/hierarchy2"/>
    <dgm:cxn modelId="{00C25E5F-8483-4AB4-8490-8CBB69AF98D0}" type="presParOf" srcId="{2F5A197D-9001-43C8-9211-32C2C7669639}" destId="{32329864-60E2-49C7-AF7E-037293C1AFB4}" srcOrd="2" destOrd="0" presId="urn:microsoft.com/office/officeart/2005/8/layout/hierarchy2"/>
    <dgm:cxn modelId="{6C79A7FE-20A5-472C-9CA4-0D2213948E35}" type="presParOf" srcId="{32329864-60E2-49C7-AF7E-037293C1AFB4}" destId="{FF15F59E-6E46-4D61-B254-1511323D5FF8}" srcOrd="0" destOrd="0" presId="urn:microsoft.com/office/officeart/2005/8/layout/hierarchy2"/>
    <dgm:cxn modelId="{0AFE9F77-858E-4C27-9FE0-B39C2FC7976C}" type="presParOf" srcId="{2F5A197D-9001-43C8-9211-32C2C7669639}" destId="{FED43327-E1B7-4DCF-B790-4C205DCD6CAE}" srcOrd="3" destOrd="0" presId="urn:microsoft.com/office/officeart/2005/8/layout/hierarchy2"/>
    <dgm:cxn modelId="{DC8D7796-008A-484B-9F38-50E7A67DDD02}" type="presParOf" srcId="{FED43327-E1B7-4DCF-B790-4C205DCD6CAE}" destId="{6E83A986-E210-40AE-B9B6-2A4DA18D0E15}" srcOrd="0" destOrd="0" presId="urn:microsoft.com/office/officeart/2005/8/layout/hierarchy2"/>
    <dgm:cxn modelId="{E9F639F5-E31E-492B-98A9-AEA4D4523036}" type="presParOf" srcId="{FED43327-E1B7-4DCF-B790-4C205DCD6CAE}" destId="{CE449000-1C21-4749-8350-D0F1693CE84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89841-B2AF-4FBC-B2BC-10CBD46DBE93}">
      <dsp:nvSpPr>
        <dsp:cNvPr id="0" name=""/>
        <dsp:cNvSpPr/>
      </dsp:nvSpPr>
      <dsp:spPr>
        <a:xfrm>
          <a:off x="41784" y="3492133"/>
          <a:ext cx="1758725" cy="879362"/>
        </a:xfrm>
        <a:prstGeom prst="roundRect">
          <a:avLst>
            <a:gd name="adj" fmla="val 10000"/>
          </a:avLst>
        </a:prstGeom>
        <a:solidFill>
          <a:srgbClr val="DAE9F6"/>
        </a:solidFill>
        <a:ln w="38100" cap="flat" cmpd="sng" algn="ctr">
          <a:solidFill>
            <a:srgbClr val="2C9ED9"/>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lumMod val="50000"/>
                </a:schemeClr>
              </a:solidFill>
            </a:rPr>
            <a:t>All Tests</a:t>
          </a:r>
        </a:p>
      </dsp:txBody>
      <dsp:txXfrm>
        <a:off x="67540" y="3517889"/>
        <a:ext cx="1707213" cy="827850"/>
      </dsp:txXfrm>
    </dsp:sp>
    <dsp:sp modelId="{0232D960-0252-4FDE-A4DA-92206D7DFC1B}">
      <dsp:nvSpPr>
        <dsp:cNvPr id="0" name=""/>
        <dsp:cNvSpPr/>
      </dsp:nvSpPr>
      <dsp:spPr>
        <a:xfrm rot="2120882">
          <a:off x="1724506" y="4158554"/>
          <a:ext cx="824581" cy="23575"/>
        </a:xfrm>
        <a:custGeom>
          <a:avLst/>
          <a:gdLst/>
          <a:ahLst/>
          <a:cxnLst/>
          <a:rect l="0" t="0" r="0" b="0"/>
          <a:pathLst>
            <a:path>
              <a:moveTo>
                <a:pt x="0" y="11787"/>
              </a:moveTo>
              <a:lnTo>
                <a:pt x="824581" y="11787"/>
              </a:lnTo>
            </a:path>
          </a:pathLst>
        </a:custGeom>
        <a:noFill/>
        <a:ln w="127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16182" y="4149727"/>
        <a:ext cx="41229" cy="41229"/>
      </dsp:txXfrm>
    </dsp:sp>
    <dsp:sp modelId="{C545102A-CAD7-4090-99C3-726DF6AAC372}">
      <dsp:nvSpPr>
        <dsp:cNvPr id="0" name=""/>
        <dsp:cNvSpPr/>
      </dsp:nvSpPr>
      <dsp:spPr>
        <a:xfrm>
          <a:off x="2473082" y="3969188"/>
          <a:ext cx="1758725" cy="879362"/>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lumMod val="50000"/>
                </a:schemeClr>
              </a:solidFill>
            </a:rPr>
            <a:t>Non-Summative Tests</a:t>
          </a:r>
        </a:p>
      </dsp:txBody>
      <dsp:txXfrm>
        <a:off x="2498838" y="3994944"/>
        <a:ext cx="1707213" cy="827850"/>
      </dsp:txXfrm>
    </dsp:sp>
    <dsp:sp modelId="{0F32E70E-51D7-44E2-A75B-4912DDB4EE97}">
      <dsp:nvSpPr>
        <dsp:cNvPr id="0" name=""/>
        <dsp:cNvSpPr/>
      </dsp:nvSpPr>
      <dsp:spPr>
        <a:xfrm rot="17653766">
          <a:off x="3751017" y="3653472"/>
          <a:ext cx="1630883" cy="23575"/>
        </a:xfrm>
        <a:custGeom>
          <a:avLst/>
          <a:gdLst/>
          <a:ahLst/>
          <a:cxnLst/>
          <a:rect l="0" t="0" r="0" b="0"/>
          <a:pathLst>
            <a:path>
              <a:moveTo>
                <a:pt x="0" y="11787"/>
              </a:moveTo>
              <a:lnTo>
                <a:pt x="1630883" y="11787"/>
              </a:lnTo>
            </a:path>
          </a:pathLst>
        </a:custGeom>
        <a:noFill/>
        <a:ln w="381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525687" y="3624488"/>
        <a:ext cx="81544" cy="81544"/>
      </dsp:txXfrm>
    </dsp:sp>
    <dsp:sp modelId="{1BC852D1-5068-47BC-9C47-9AAB5A68E9A8}">
      <dsp:nvSpPr>
        <dsp:cNvPr id="0" name=""/>
        <dsp:cNvSpPr/>
      </dsp:nvSpPr>
      <dsp:spPr>
        <a:xfrm>
          <a:off x="4901109" y="1754547"/>
          <a:ext cx="3181834" cy="2334207"/>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lumMod val="50000"/>
                </a:schemeClr>
              </a:solidFill>
            </a:rPr>
            <a:t>Benchmarks</a:t>
          </a:r>
          <a:r>
            <a:rPr lang="en-US" sz="1400" kern="1200" dirty="0">
              <a:solidFill>
                <a:schemeClr val="tx1">
                  <a:lumMod val="50000"/>
                </a:schemeClr>
              </a:solidFill>
            </a:rPr>
            <a:t>:</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—Fixed-form tests with 8</a:t>
          </a:r>
          <a:r>
            <a:rPr lang="en-US" sz="1400" i="1" kern="1200" dirty="0">
              <a:solidFill>
                <a:schemeClr val="tx1">
                  <a:lumMod val="50000"/>
                </a:schemeClr>
              </a:solidFill>
            </a:rPr>
            <a:t>–</a:t>
          </a:r>
          <a:r>
            <a:rPr lang="en-US" sz="1400" kern="1200" dirty="0">
              <a:solidFill>
                <a:schemeClr val="tx1">
                  <a:lumMod val="50000"/>
                </a:schemeClr>
              </a:solidFill>
            </a:rPr>
            <a:t>12 items within a specific reporting category (topic or skill area)</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—Users can compare item-level scores across all students</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—a.k.a. module, modular, Interim Assessment Block (IAB), benchmark module, benchmark, diagnostic</a:t>
          </a:r>
        </a:p>
        <a:p>
          <a:pPr marL="0" lvl="0" indent="0" algn="ctr" defTabSz="622300">
            <a:lnSpc>
              <a:spcPct val="90000"/>
            </a:lnSpc>
            <a:spcBef>
              <a:spcPct val="0"/>
            </a:spcBef>
            <a:spcAft>
              <a:spcPct val="35000"/>
            </a:spcAft>
            <a:buFont typeface="Arial" panose="020B0604020202020204" pitchFamily="34" charset="0"/>
            <a:buNone/>
          </a:pPr>
          <a:endParaRPr lang="en-US" sz="1400" kern="1200" dirty="0">
            <a:solidFill>
              <a:schemeClr val="accent1">
                <a:lumMod val="50000"/>
              </a:schemeClr>
            </a:solidFill>
          </a:endParaRPr>
        </a:p>
      </dsp:txBody>
      <dsp:txXfrm>
        <a:off x="4969476" y="1822914"/>
        <a:ext cx="3045100" cy="2197473"/>
      </dsp:txXfrm>
    </dsp:sp>
    <dsp:sp modelId="{EE20E9E2-EAE9-42DF-B930-6B0B517EAE0F}">
      <dsp:nvSpPr>
        <dsp:cNvPr id="0" name=""/>
        <dsp:cNvSpPr/>
      </dsp:nvSpPr>
      <dsp:spPr>
        <a:xfrm rot="3563440">
          <a:off x="3919856" y="4944095"/>
          <a:ext cx="1271150" cy="23575"/>
        </a:xfrm>
        <a:custGeom>
          <a:avLst/>
          <a:gdLst/>
          <a:ahLst/>
          <a:cxnLst/>
          <a:rect l="0" t="0" r="0" b="0"/>
          <a:pathLst>
            <a:path>
              <a:moveTo>
                <a:pt x="0" y="11787"/>
              </a:moveTo>
              <a:lnTo>
                <a:pt x="1271150" y="11787"/>
              </a:lnTo>
            </a:path>
          </a:pathLst>
        </a:custGeom>
        <a:noFill/>
        <a:ln w="381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523653" y="4924104"/>
        <a:ext cx="63557" cy="63557"/>
      </dsp:txXfrm>
    </dsp:sp>
    <dsp:sp modelId="{C2DD025B-6295-4092-8168-F5040A124BA7}">
      <dsp:nvSpPr>
        <dsp:cNvPr id="0" name=""/>
        <dsp:cNvSpPr/>
      </dsp:nvSpPr>
      <dsp:spPr>
        <a:xfrm>
          <a:off x="4879055" y="4291842"/>
          <a:ext cx="3142087" cy="2422108"/>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lumMod val="50000"/>
                </a:schemeClr>
              </a:solidFill>
            </a:rPr>
            <a:t>Interims:</a:t>
          </a:r>
        </a:p>
        <a:p>
          <a:pPr marL="0" lvl="0" indent="0" algn="l" defTabSz="622300">
            <a:lnSpc>
              <a:spcPct val="90000"/>
            </a:lnSpc>
            <a:spcBef>
              <a:spcPct val="0"/>
            </a:spcBef>
            <a:spcAft>
              <a:spcPct val="35000"/>
            </a:spcAft>
            <a:buNone/>
          </a:pPr>
          <a:r>
            <a:rPr lang="en-US" sz="1400" b="0" kern="1200" dirty="0">
              <a:solidFill>
                <a:schemeClr val="tx1">
                  <a:lumMod val="50000"/>
                </a:schemeClr>
              </a:solidFill>
            </a:rPr>
            <a:t>—Fixed-form or adaptive tests that cover some or all of the standards students are required to learn</a:t>
          </a:r>
        </a:p>
        <a:p>
          <a:pPr marL="0" lvl="0" indent="0" algn="l" defTabSz="622300">
            <a:lnSpc>
              <a:spcPct val="90000"/>
            </a:lnSpc>
            <a:spcBef>
              <a:spcPct val="0"/>
            </a:spcBef>
            <a:spcAft>
              <a:spcPct val="35000"/>
            </a:spcAft>
            <a:buNone/>
          </a:pPr>
          <a:r>
            <a:rPr lang="en-US" sz="1400" b="0" kern="1200" dirty="0">
              <a:solidFill>
                <a:schemeClr val="tx1">
                  <a:lumMod val="50000"/>
                </a:schemeClr>
              </a:solidFill>
            </a:rPr>
            <a:t>—Users can see item-level scores for individual students who took an adaptive interim</a:t>
          </a:r>
        </a:p>
        <a:p>
          <a:pPr marL="0" lvl="0" indent="0" algn="l" defTabSz="622300">
            <a:lnSpc>
              <a:spcPct val="90000"/>
            </a:lnSpc>
            <a:spcBef>
              <a:spcPct val="0"/>
            </a:spcBef>
            <a:spcAft>
              <a:spcPct val="35000"/>
            </a:spcAft>
            <a:buNone/>
          </a:pPr>
          <a:r>
            <a:rPr lang="en-US" sz="1400" kern="1200" dirty="0">
              <a:solidFill>
                <a:schemeClr val="tx1">
                  <a:lumMod val="50000"/>
                </a:schemeClr>
              </a:solidFill>
            </a:rPr>
            <a:t>—a.k.a. Interim Comprehensive  Assessment (ICA)</a:t>
          </a:r>
        </a:p>
      </dsp:txBody>
      <dsp:txXfrm>
        <a:off x="4949996" y="4362783"/>
        <a:ext cx="3000205" cy="2280226"/>
      </dsp:txXfrm>
    </dsp:sp>
    <dsp:sp modelId="{32329864-60E2-49C7-AF7E-037293C1AFB4}">
      <dsp:nvSpPr>
        <dsp:cNvPr id="0" name=""/>
        <dsp:cNvSpPr/>
      </dsp:nvSpPr>
      <dsp:spPr>
        <a:xfrm rot="18875848">
          <a:off x="1663152" y="3591681"/>
          <a:ext cx="922244" cy="23575"/>
        </a:xfrm>
        <a:custGeom>
          <a:avLst/>
          <a:gdLst/>
          <a:ahLst/>
          <a:cxnLst/>
          <a:rect l="0" t="0" r="0" b="0"/>
          <a:pathLst>
            <a:path>
              <a:moveTo>
                <a:pt x="0" y="11787"/>
              </a:moveTo>
              <a:lnTo>
                <a:pt x="922244" y="11787"/>
              </a:lnTo>
            </a:path>
          </a:pathLst>
        </a:custGeom>
        <a:noFill/>
        <a:ln w="127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01218" y="3580413"/>
        <a:ext cx="46112" cy="46112"/>
      </dsp:txXfrm>
    </dsp:sp>
    <dsp:sp modelId="{6E83A986-E210-40AE-B9B6-2A4DA18D0E15}">
      <dsp:nvSpPr>
        <dsp:cNvPr id="0" name=""/>
        <dsp:cNvSpPr/>
      </dsp:nvSpPr>
      <dsp:spPr>
        <a:xfrm>
          <a:off x="2448038" y="2835442"/>
          <a:ext cx="1758725" cy="879362"/>
        </a:xfrm>
        <a:prstGeom prst="roundRect">
          <a:avLst>
            <a:gd name="adj" fmla="val 10000"/>
          </a:avLst>
        </a:prstGeom>
        <a:solidFill>
          <a:srgbClr val="4C9237"/>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lumMod val="50000"/>
                </a:schemeClr>
              </a:solidFill>
            </a:rPr>
            <a:t>Summative Tests</a:t>
          </a:r>
        </a:p>
      </dsp:txBody>
      <dsp:txXfrm>
        <a:off x="2473794" y="2861198"/>
        <a:ext cx="1707213" cy="8278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Welcome to the training module on the</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Centralized</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Reporting System for Summative and Interim Assessments.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training module is based on the</a:t>
            </a:r>
            <a:r>
              <a:rPr lang="en-US" b="0" i="1" dirty="0">
                <a:latin typeface="Arial" panose="020B0604020202020204" pitchFamily="34" charset="0"/>
                <a:cs typeface="Arial" panose="020B0604020202020204" pitchFamily="34" charset="0"/>
              </a:rPr>
              <a:t> Centralized Reporting System User Guide for Summative and Interim Assessments, 2022–2023</a:t>
            </a:r>
            <a:r>
              <a:rPr lang="en-US" dirty="0">
                <a:latin typeface="Arial" panose="020B0604020202020204" pitchFamily="34" charset="0"/>
                <a:cs typeface="Arial" panose="020B0604020202020204" pitchFamily="34" charset="0"/>
              </a:rPr>
              <a:t>, which is available on the DeSSA portal. </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Performance on Tests report for a school-level user who selected the ELA test group card from the Dashboard. It lists all the ELA tests the students in the school have taken. Notice there is a </a:t>
            </a:r>
            <a:r>
              <a:rPr lang="en-US" b="1" dirty="0"/>
              <a:t>Rosters</a:t>
            </a:r>
            <a:r>
              <a:rPr lang="en-US" dirty="0"/>
              <a:t> option included in the </a:t>
            </a:r>
            <a:r>
              <a:rPr lang="en-US" b="1" dirty="0"/>
              <a:t>Filters</a:t>
            </a:r>
            <a:r>
              <a:rPr lang="en-US" dirty="0"/>
              <a:t> panel.</a:t>
            </a:r>
            <a:r>
              <a:rPr lang="en-US" sz="1200" kern="1200" dirty="0">
                <a:solidFill>
                  <a:schemeClr val="tx1"/>
                </a:solidFill>
                <a:effectLst/>
                <a:latin typeface="Calibri"/>
                <a:ea typeface="+mn-ea"/>
                <a:cs typeface="+mn-cs"/>
              </a:rPr>
              <a:t> Principals and other school-level users can select a teacher then select one of their rosters to narrow down the results in the report. The school user will see State and District aggregates in the yellow comparison rows.</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206911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Performance on Tests report as it displays for a district-level user who clicked on the Mathematics test group card on the Dashboard. The </a:t>
            </a:r>
            <a:r>
              <a:rPr lang="en-US" b="1" dirty="0"/>
              <a:t>Filters</a:t>
            </a:r>
            <a:r>
              <a:rPr lang="en-US" dirty="0"/>
              <a:t> panel now includes a </a:t>
            </a:r>
            <a:r>
              <a:rPr lang="en-US" b="1" dirty="0"/>
              <a:t>Schools</a:t>
            </a:r>
            <a:r>
              <a:rPr lang="en-US" dirty="0"/>
              <a:t> dropdown menu so that users can filter for one specific school. Select an Assessment Name from that column or click on the magnifying glass view button to see the District Performance on Tests report for that test.</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73730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review the sequence of navigation: Reporting opens with the Dashboard Generator, followed by the customized Dashboard, then the Performance on Tests report. From there, you drill down into more specific test data. District users navigate to district reports, school-level users navigate to school reports, and teachers navigate to “My Students’” reports.</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863844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district-level users select a test from the Performance on Tests report, the District Performance on Test report opens with a display of the schools in the district and the aggregate data for each school for the test group you selected. The State and District comparison rows now display at the top of the results table, along with Student Count, Average Scale Score, and the Performance Distribution indicator.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Calibri"/>
                <a:ea typeface="+mn-ea"/>
                <a:cs typeface="+mn-cs"/>
              </a:rPr>
              <a:t>The performance measures used in a report depend on your state or district and the type of assessments administered. Two typical measures are scale score, or Average Scale Score and Performance Distribution as shown on this report for this summative Grade 3 Mathematics test. Interim Comprehensive Assessments (ICAs) typically report average scale scores while IABs which are shorter benchmark tests report raw scores. Interim tests are covered in a separate section of this module.</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reporting categories, displayed in different-colored columns, are explained in the More Advanced portion of this module.</a:t>
            </a:r>
          </a:p>
          <a:p>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navigate to school-level results, click the name of a school or the green magnifying glass view button.</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063832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School Performance on Test report, results are organized by Roster, by default. Two tabs, </a:t>
            </a:r>
            <a:r>
              <a:rPr lang="en-US" b="1" dirty="0"/>
              <a:t>Performance by Roster </a:t>
            </a:r>
            <a:r>
              <a:rPr lang="en-US" b="0" dirty="0"/>
              <a:t>and </a:t>
            </a:r>
            <a:r>
              <a:rPr lang="en-US" b="1" dirty="0"/>
              <a:t>Performance by Student</a:t>
            </a:r>
            <a:r>
              <a:rPr lang="en-US" dirty="0"/>
              <a:t>, appear at the top of the results table, allowing the school-level user to toggle between roster results or student results.</a:t>
            </a:r>
          </a:p>
          <a:p>
            <a:endParaRPr lang="en-US" dirty="0"/>
          </a:p>
          <a:p>
            <a:r>
              <a:rPr lang="en-US" dirty="0"/>
              <a:t>You may be able to check the Test Completion Rate for each roster in the school using this report, as well as Average Scale Score, Performance Distribution, and any other performance measures in use.</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84796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same School Performance on Test report showing </a:t>
            </a:r>
            <a:r>
              <a:rPr lang="en-US" b="1" dirty="0"/>
              <a:t>Performance by Student</a:t>
            </a:r>
            <a:r>
              <a:rPr lang="en-US" b="0" dirty="0"/>
              <a:t>. </a:t>
            </a:r>
            <a:r>
              <a:rPr lang="en-US" dirty="0"/>
              <a:t>There is one more drill down option at this point -- to isolate a student’s test results by clicking on the Student name or the magnifying glass view button to the left of it.</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065333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Student Performance on Test report showing a single student’s performance. Note that the student’s name is no longer underlined, nor is there a green magnifying glass view button next to it. This is the end of the navigation trail.</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01915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This is a My Students’ Performance on Test report for a teacher who clicked on the Grade 4 Mathematics Interim assessment from their Performance on Tests report. The My Students’ Performance on Test table lists the class rosters in the left column with the State, District, School, and My Students comparison rows above. You can toggle to </a:t>
            </a:r>
            <a:r>
              <a:rPr lang="en-US" sz="1200" b="1" kern="1200" dirty="0">
                <a:solidFill>
                  <a:schemeClr val="tx1"/>
                </a:solidFill>
                <a:effectLst/>
                <a:latin typeface="Calibri"/>
                <a:ea typeface="+mn-ea"/>
                <a:cs typeface="+mn-cs"/>
              </a:rPr>
              <a:t>Performance by Student </a:t>
            </a:r>
            <a:r>
              <a:rPr lang="en-US" sz="1200" kern="1200" dirty="0">
                <a:solidFill>
                  <a:schemeClr val="tx1"/>
                </a:solidFill>
                <a:effectLst/>
                <a:latin typeface="Calibri"/>
                <a:ea typeface="+mn-ea"/>
                <a:cs typeface="+mn-cs"/>
              </a:rPr>
              <a:t>to see all the students in all the rosters listed.</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247505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image on the left is a My Students’ Performance on Test report for a teacher who clicked on a Grade 7 Summative ELA test from the Performance on Tests report. </a:t>
            </a:r>
          </a:p>
          <a:p>
            <a:endParaRPr lang="en-US" dirty="0"/>
          </a:p>
          <a:p>
            <a:r>
              <a:rPr lang="en-US" dirty="0"/>
              <a:t>The My Students’ Performance on Test table lists the class rosters in the left column. Multi-colored accordion sections are used to display the reporting categories. Expand or collapse them by clicking the + and – signs at the top of the vertical bars or click on the bars themselves. </a:t>
            </a:r>
          </a:p>
          <a:p>
            <a:endParaRPr lang="en-US" dirty="0"/>
          </a:p>
          <a:p>
            <a:r>
              <a:rPr lang="en-US" dirty="0"/>
              <a:t>This test includes four reporting categories; Listening in green, Reading in tan, Research and Inquiry in purple, and Writing in blue. School users and teachers see two tabs under the navigation trail: Performance by Roster and Performance by Student. You can toggle between the tabs to change the table from a list of rosters to a list of students. </a:t>
            </a:r>
          </a:p>
          <a:p>
            <a:endParaRPr lang="en-US" dirty="0"/>
          </a:p>
          <a:p>
            <a:r>
              <a:rPr lang="en-US" dirty="0"/>
              <a:t>The image on the right shows a sample report with the Performance by Student tab open. District users do not have these tabs on their reports because of the volume of data generated at the district level.</a:t>
            </a:r>
          </a:p>
          <a:p>
            <a:endParaRPr lang="en-US" dirty="0"/>
          </a:p>
          <a:p>
            <a:r>
              <a:rPr lang="en-US" dirty="0"/>
              <a:t>Notice that state, district, and school aggregate results display above the rosters or students in the tables. We explain the performance measures and sorting on the next two slides. </a:t>
            </a:r>
          </a:p>
          <a:p>
            <a:r>
              <a:rPr lang="en-US" dirty="0"/>
              <a:t> </a:t>
            </a:r>
          </a:p>
          <a:p>
            <a:pPr algn="just"/>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426796" y="9024214"/>
            <a:ext cx="156810" cy="231468"/>
          </a:xfrm>
        </p:spPr>
        <p:txBody>
          <a:bodyPr/>
          <a:lstStyle/>
          <a:p>
            <a:pPr defTabSz="912937">
              <a:defRPr/>
            </a:pPr>
            <a:fld id="{93E74B3D-E965-438A-AF61-57AD2E6CD9BE}" type="slidenum">
              <a:rPr lang="en-US">
                <a:solidFill>
                  <a:srgbClr val="595959"/>
                </a:solidFill>
              </a:rPr>
              <a:pPr defTabSz="912937">
                <a:defRPr/>
              </a:pPr>
              <a:t>18</a:t>
            </a:fld>
            <a:endParaRPr lang="en-US" dirty="0">
              <a:solidFill>
                <a:srgbClr val="595959"/>
              </a:solidFill>
            </a:endParaRPr>
          </a:p>
        </p:txBody>
      </p:sp>
    </p:spTree>
    <p:extLst>
      <p:ext uri="{BB962C8B-B14F-4D97-AF65-F5344CB8AC3E}">
        <p14:creationId xmlns:p14="http://schemas.microsoft.com/office/powerpoint/2010/main" val="3543563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This Student Performance on Test report is the end of the navigation trail for a teacher. There is no magnifying glass view button next to the Student name, nor is it underlined.</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86448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09613"/>
            <a:ext cx="6319837" cy="35544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module consists of two parts. The first part, The Basics, slides 3–41, covers general tasks like logging in and navigating from the dashboard generator through the subsequent reports for district and school users and teachers. Topics then include printing and exporting data and generating ISRs and student data files. The section finishes with two unique reports, the Longitudinal Report and the Demographic Breakdown Report.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More Advanced section, slides 42–72, results featuring reporting categories, standard measures, and Writing Dimensions are covered first, followed by a section on working with interim tests, specifically their items, rubrics, and scoring essentials. The section concludes with three actions under the </a:t>
            </a:r>
            <a:r>
              <a:rPr lang="en-US" b="1" dirty="0">
                <a:latin typeface="Arial" panose="020B0604020202020204" pitchFamily="34" charset="0"/>
                <a:cs typeface="Arial" panose="020B0604020202020204" pitchFamily="34" charset="0"/>
              </a:rPr>
              <a:t>Features &amp; Tools </a:t>
            </a:r>
            <a:r>
              <a:rPr lang="en-US" dirty="0">
                <a:latin typeface="Arial" panose="020B0604020202020204" pitchFamily="34" charset="0"/>
                <a:cs typeface="Arial" panose="020B0604020202020204" pitchFamily="34" charset="0"/>
              </a:rPr>
              <a:t>menu: changing the reporting time period, managing test reasons, and creating a roster.</a:t>
            </a:r>
          </a:p>
        </p:txBody>
      </p:sp>
      <p:sp>
        <p:nvSpPr>
          <p:cNvPr id="4" name="Slide Number Placeholder 3"/>
          <p:cNvSpPr>
            <a:spLocks noGrp="1"/>
          </p:cNvSpPr>
          <p:nvPr>
            <p:ph type="sldNum" sz="quarter" idx="10"/>
          </p:nvPr>
        </p:nvSpPr>
        <p:spPr/>
        <p:txBody>
          <a:bodyPr/>
          <a:lstStyle/>
          <a:p>
            <a:pPr marL="0" marR="0" lvl="0" indent="0" algn="r" defTabSz="933237"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rPr>
              <a:pPr marL="0" marR="0" lvl="0" indent="0" algn="r" defTabSz="933237"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61775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All users can access the standalone Student Portfolio report from any test report page. Copy and paste the student ID number into the search box and then click the search button, as shown in the upper-left image.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Teachers have a fast pass to this report from their My </a:t>
            </a:r>
            <a:r>
              <a:rPr lang="en-US" sz="1200" b="1" kern="1200" dirty="0">
                <a:solidFill>
                  <a:schemeClr val="tx1"/>
                </a:solidFill>
                <a:effectLst/>
                <a:latin typeface="Calibri"/>
                <a:ea typeface="+mn-ea"/>
                <a:cs typeface="+mn-cs"/>
              </a:rPr>
              <a:t>Students table on their Performance on Tests </a:t>
            </a:r>
            <a:r>
              <a:rPr lang="en-US" sz="1200" kern="1200" dirty="0">
                <a:solidFill>
                  <a:schemeClr val="tx1"/>
                </a:solidFill>
                <a:effectLst/>
                <a:latin typeface="Calibri"/>
                <a:ea typeface="+mn-ea"/>
                <a:cs typeface="+mn-cs"/>
              </a:rPr>
              <a:t>report page. Simply click the student’s name or the magnifying glass view button and the report displays.</a:t>
            </a:r>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dirty="0"/>
          </a:p>
        </p:txBody>
      </p:sp>
    </p:spTree>
    <p:extLst>
      <p:ext uri="{BB962C8B-B14F-4D97-AF65-F5344CB8AC3E}">
        <p14:creationId xmlns:p14="http://schemas.microsoft.com/office/powerpoint/2010/main" val="1030272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anose="020B0604020202020204" pitchFamily="34" charset="0"/>
                <a:ea typeface="+mn-ea"/>
                <a:cs typeface="Arial" panose="020B0604020202020204" pitchFamily="34" charset="0"/>
              </a:rPr>
              <a:t>The Student Portfolio report lists all the tests the student has taken in the current school year. </a:t>
            </a:r>
          </a:p>
          <a:p>
            <a:r>
              <a:rPr lang="en-US" sz="1200" b="0" kern="1200" dirty="0">
                <a:solidFill>
                  <a:schemeClr val="tx1"/>
                </a:solidFill>
                <a:effectLst/>
                <a:latin typeface="Arial" panose="020B0604020202020204" pitchFamily="34" charset="0"/>
                <a:ea typeface="+mn-ea"/>
                <a:cs typeface="Arial" panose="020B0604020202020204" pitchFamily="34" charset="0"/>
              </a:rPr>
              <a:t>This report is designed so that users can quickly:</a:t>
            </a:r>
          </a:p>
          <a:p>
            <a:pPr marL="228600" lvl="0" indent="-228600">
              <a:buFontTx/>
              <a:buAutoNum type="arabicPeriod"/>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Add tests from previous school years to get a complete list of all tests taken by the student.</a:t>
            </a:r>
          </a:p>
          <a:p>
            <a:pPr marL="228600" lvl="0" indent="-228600">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Filter by Test Group to eliminate test groups you don’t need to see.</a:t>
            </a:r>
          </a:p>
          <a:p>
            <a:pPr marL="228600" lvl="0" indent="-228600">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Compare a student’s results with state-, district-, school-, and/or teacher-level data using the expansion arrows to the right of each assessment name.</a:t>
            </a:r>
          </a:p>
          <a:p>
            <a:pPr marL="0" lvl="0" indent="0">
              <a:buFontTx/>
              <a:buNone/>
            </a:pPr>
            <a:r>
              <a:rPr lang="en-US" sz="1200" kern="1200" dirty="0">
                <a:solidFill>
                  <a:schemeClr val="tx1"/>
                </a:solidFill>
                <a:effectLst/>
                <a:latin typeface="Arial" panose="020B0604020202020204" pitchFamily="34" charset="0"/>
                <a:ea typeface="+mn-ea"/>
                <a:cs typeface="Arial" panose="020B0604020202020204" pitchFamily="34" charset="0"/>
              </a:rPr>
              <a:t>4.   Sort results in any column with a set of sorting arrows in the header.</a:t>
            </a:r>
          </a:p>
          <a:p>
            <a:pPr marL="0" lvl="0" indent="0">
              <a:buFontTx/>
              <a:buNone/>
            </a:pPr>
            <a:r>
              <a:rPr lang="en-US" sz="1200" kern="1200" dirty="0">
                <a:solidFill>
                  <a:schemeClr val="tx1"/>
                </a:solidFill>
                <a:effectLst/>
                <a:latin typeface="Arial" panose="020B0604020202020204" pitchFamily="34" charset="0"/>
                <a:ea typeface="+mn-ea"/>
                <a:cs typeface="Arial" panose="020B0604020202020204" pitchFamily="34" charset="0"/>
              </a:rPr>
              <a:t>5.   Generate and print an ISR or a Student Data File using the </a:t>
            </a:r>
            <a:r>
              <a:rPr lang="en-US" sz="1200" b="1" kern="1200" dirty="0">
                <a:solidFill>
                  <a:schemeClr val="tx1"/>
                </a:solidFill>
                <a:effectLst/>
                <a:latin typeface="Arial" panose="020B0604020202020204" pitchFamily="34" charset="0"/>
                <a:ea typeface="+mn-ea"/>
                <a:cs typeface="Arial" panose="020B0604020202020204" pitchFamily="34" charset="0"/>
              </a:rPr>
              <a:t>Features &amp; Tools </a:t>
            </a:r>
            <a:r>
              <a:rPr lang="en-US" sz="1200" kern="1200" dirty="0">
                <a:solidFill>
                  <a:schemeClr val="tx1"/>
                </a:solidFill>
                <a:effectLst/>
                <a:latin typeface="Arial" panose="020B0604020202020204" pitchFamily="34" charset="0"/>
                <a:ea typeface="+mn-ea"/>
                <a:cs typeface="Arial" panose="020B0604020202020204" pitchFamily="34" charset="0"/>
              </a:rPr>
              <a:t>button.</a:t>
            </a:r>
          </a:p>
          <a:p>
            <a:pPr marL="228600" lvl="0" indent="-228600">
              <a:buFontTx/>
              <a:buAutoNum type="arabicPeriod" startAt="6"/>
            </a:pPr>
            <a:r>
              <a:rPr lang="en-US" sz="1200" kern="1200" dirty="0">
                <a:solidFill>
                  <a:schemeClr val="tx1"/>
                </a:solidFill>
                <a:effectLst/>
                <a:latin typeface="Arial" panose="020B0604020202020204" pitchFamily="34" charset="0"/>
                <a:ea typeface="+mn-ea"/>
                <a:cs typeface="Arial" panose="020B0604020202020204" pitchFamily="34" charset="0"/>
              </a:rPr>
              <a:t>And access specific test data directly from the report by clicking the Assessment Name or the magnifying glass button to the left of it.</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dirty="0"/>
          </a:p>
        </p:txBody>
      </p:sp>
    </p:spTree>
    <p:extLst>
      <p:ext uri="{BB962C8B-B14F-4D97-AF65-F5344CB8AC3E}">
        <p14:creationId xmlns:p14="http://schemas.microsoft.com/office/powerpoint/2010/main" val="1772903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Features &amp; Tools </a:t>
            </a:r>
            <a:r>
              <a:rPr lang="en-US" dirty="0"/>
              <a:t>menu is available at the upper-right corner of every page in Reporting. The actions displayed here vary, depending on the type of assessment and the user’s role. This section covers how to print reports and how to download student results in the form of Individual Student Reports (ISRs) and the Student Data File.</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Tree>
    <p:extLst>
      <p:ext uri="{BB962C8B-B14F-4D97-AF65-F5344CB8AC3E}">
        <p14:creationId xmlns:p14="http://schemas.microsoft.com/office/powerpoint/2010/main" val="1575524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order a print file from any page in Reporting except the Dashboard Generator. You are presented with Zoom Level and Print Options and a preview of what will print. Make your selections from the gray panel on the left side of the page and click </a:t>
            </a:r>
            <a:r>
              <a:rPr lang="en-US" b="1" i="0" dirty="0"/>
              <a:t>Confirm</a:t>
            </a:r>
            <a:r>
              <a:rPr lang="en-US" dirty="0"/>
              <a:t>. If you save to PDF, Excel, or CSV, the file is stored in your Inbox for 29 days. Here, you see a print preview of the My Students’ Performance on Test report for a Grade 7 Math Summative test.</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606714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interim tests, you can export item level data for all of your students for a specific test by navigating to the Performance by Student level view of the School Performance on Test report and then clicking on the Standard Key button so that it is </a:t>
            </a:r>
            <a:r>
              <a:rPr lang="en-US" b="1" dirty="0">
                <a:solidFill>
                  <a:srgbClr val="00B050"/>
                </a:solidFill>
              </a:rPr>
              <a:t>Green. </a:t>
            </a:r>
            <a:r>
              <a:rPr lang="en-US" b="0" dirty="0">
                <a:solidFill>
                  <a:srgbClr val="00B050"/>
                </a:solidFill>
              </a:rPr>
              <a:t>Then, click on Features &amp; Tools and select Print. </a:t>
            </a:r>
          </a:p>
          <a:p>
            <a:endParaRPr lang="en-US" b="0" dirty="0">
              <a:solidFill>
                <a:srgbClr val="00B050"/>
              </a:solidFill>
            </a:endParaRPr>
          </a:p>
          <a:p>
            <a:endParaRPr lang="en-US" b="1" dirty="0">
              <a:solidFill>
                <a:srgbClr val="00B050"/>
              </a:solidFill>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756296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Once the Print window appears, (1) select Summary and Item Scores under Report options; (2) select Save to Excel under Print Options; (3) and click on Confirm. </a:t>
            </a:r>
          </a:p>
          <a:p>
            <a:endParaRPr lang="en-US" b="0" dirty="0"/>
          </a:p>
          <a:p>
            <a:endParaRPr lang="en-US" b="1" dirty="0"/>
          </a:p>
          <a:p>
            <a:endParaRPr lang="en-US" b="1"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923315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Navigate to the Secure Inbox by clicking on Inbox in the upper right-hand corner of the screen and download the Item Performance by Student report. You will then be able to view the item level data for all students and leverage the filtering and sorting functionality within Excel. </a:t>
            </a:r>
          </a:p>
          <a:p>
            <a:endParaRPr lang="en-US" b="0" dirty="0"/>
          </a:p>
          <a:p>
            <a:endParaRPr lang="en-US" b="1"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477755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export data from any report where you see the export icon located to the left of the Assessment Name. Your export options will depend on the test report type. You may have the option of selecting summary reports including just the reporting category performance, or you may choose to export them with the item performance of all students included. Make your Export File Type selections and click Export Assessment Data.</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27</a:t>
            </a:fld>
            <a:endParaRPr lang="en-US" dirty="0"/>
          </a:p>
        </p:txBody>
      </p:sp>
    </p:spTree>
    <p:extLst>
      <p:ext uri="{BB962C8B-B14F-4D97-AF65-F5344CB8AC3E}">
        <p14:creationId xmlns:p14="http://schemas.microsoft.com/office/powerpoint/2010/main" val="2037270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The </a:t>
            </a:r>
            <a:r>
              <a:rPr lang="en-US" sz="1800" b="1" i="0" u="none" strike="noStrike" baseline="0" dirty="0">
                <a:solidFill>
                  <a:srgbClr val="000000"/>
                </a:solidFill>
                <a:latin typeface="Calibri" panose="020F0502020204030204" pitchFamily="34" charset="0"/>
              </a:rPr>
              <a:t>Download Student Results </a:t>
            </a:r>
            <a:r>
              <a:rPr lang="en-US" sz="1800" b="0" i="0" u="none" strike="noStrike" baseline="0" dirty="0">
                <a:solidFill>
                  <a:srgbClr val="000000"/>
                </a:solidFill>
                <a:latin typeface="Calibri" panose="020F0502020204030204" pitchFamily="34" charset="0"/>
              </a:rPr>
              <a:t>button allows you to generate an Individual Student Report (ISR) or a Student Data File. An ISR is a PDF that displays test results for a single test opportunity taken by a student. It may consist of a single page or multiple pages. ISRs are useful for sharing performance information with students and their parents and guardians. A Student Data File is an Excel, CSV, or text file of the information used for analysis.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Student Results Generator button, labelled </a:t>
            </a:r>
            <a:r>
              <a:rPr lang="en-US" sz="1200" b="1" kern="1200" dirty="0">
                <a:solidFill>
                  <a:schemeClr val="tx1"/>
                </a:solidFill>
                <a:effectLst/>
                <a:latin typeface="+mn-lt"/>
                <a:ea typeface="+mn-ea"/>
                <a:cs typeface="+mn-cs"/>
              </a:rPr>
              <a:t>Download Student Results,</a:t>
            </a:r>
            <a:r>
              <a:rPr lang="en-US" sz="1200" kern="1200" dirty="0">
                <a:solidFill>
                  <a:schemeClr val="tx1"/>
                </a:solidFill>
                <a:effectLst/>
                <a:latin typeface="+mn-lt"/>
                <a:ea typeface="+mn-ea"/>
                <a:cs typeface="+mn-cs"/>
              </a:rPr>
              <a:t> is the “head and shoulders” icon located in the </a:t>
            </a:r>
            <a:r>
              <a:rPr lang="en-US" sz="1200" b="1" kern="1200" dirty="0">
                <a:solidFill>
                  <a:schemeClr val="tx1"/>
                </a:solidFill>
                <a:effectLst/>
                <a:latin typeface="+mn-lt"/>
                <a:ea typeface="+mn-ea"/>
                <a:cs typeface="+mn-cs"/>
              </a:rPr>
              <a:t>Features &amp; Tools </a:t>
            </a:r>
            <a:r>
              <a:rPr lang="en-US" sz="1200" kern="1200" dirty="0">
                <a:solidFill>
                  <a:schemeClr val="tx1"/>
                </a:solidFill>
                <a:effectLst/>
                <a:latin typeface="+mn-lt"/>
                <a:ea typeface="+mn-ea"/>
                <a:cs typeface="+mn-cs"/>
              </a:rPr>
              <a:t>menu, under the Download &amp; Print options. When you click it, the Student Results Generator pop-up window displays. Both reports, the ISR and the Student Data File, are typically built by completing three numbered and colored sections: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Select Test Reasons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Select Assessments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Select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section, we take you through the steps of generating an ISR. You construct the Student Data File in the same way, but your report will be in the form of an Excel, CSV, or text spreadsheet.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Student Results Generator window showing pre-populated or pre-selected options, although you can change those selections to match your needs. This slide shows the window for a teacher who is viewing the roster results for Grade 3 Mathematics, taken in Sample administration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Test Reasons are typically test administration windows. They can also be categories, like Pre-test or Post-test, or a numbered opportunity. Select the test reason you need. You can only select one test reason.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go to the other two sections and confirm or change the selections. You open and close each column by clicking the + or - symbols at the top of the columns, or you can click the </a:t>
            </a:r>
            <a:r>
              <a:rPr lang="en-US" sz="1200" b="1" kern="1200" dirty="0">
                <a:solidFill>
                  <a:schemeClr val="tx1"/>
                </a:solidFill>
                <a:effectLst/>
                <a:latin typeface="+mn-lt"/>
                <a:ea typeface="+mn-ea"/>
                <a:cs typeface="+mn-cs"/>
              </a:rPr>
              <a:t>Previous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Next</a:t>
            </a:r>
            <a:r>
              <a:rPr lang="en-US" sz="1200" kern="1200" dirty="0">
                <a:solidFill>
                  <a:schemeClr val="tx1"/>
                </a:solidFill>
                <a:effectLst/>
                <a:latin typeface="+mn-lt"/>
                <a:ea typeface="+mn-ea"/>
                <a:cs typeface="+mn-cs"/>
              </a:rPr>
              <a:t> buttons at the top of each open column. </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700815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Column 2 lists assessments by subject and grade. Select individual assessments or subjects. When you are generating ISRs you can select multiple grades under ONE subject ELA or Math, but not multiple subjects.</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53995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the Centralized Reporting System, log into </a:t>
            </a:r>
            <a:r>
              <a:rPr lang="en-US" dirty="0" err="1"/>
              <a:t>ClassLink</a:t>
            </a:r>
            <a:r>
              <a:rPr lang="en-US" dirty="0"/>
              <a:t> and then select DeSSA ELA and Math. </a:t>
            </a:r>
          </a:p>
          <a:p>
            <a:endParaRPr lang="en-US" dirty="0"/>
          </a:p>
          <a:p>
            <a:r>
              <a:rPr lang="en-US" dirty="0"/>
              <a:t>From the DeSSA portal homepage, select the ELA &amp; Mathematics portal card and then select the Reporting System card. </a:t>
            </a:r>
          </a:p>
          <a:p>
            <a:endParaRPr lang="en-US" dirty="0"/>
          </a:p>
          <a:p>
            <a:r>
              <a:rPr lang="en-US" dirty="0"/>
              <a:t>You will automatically be connected to the Dashboard Generator page unless you are TA associated with multiple schools. In that case, you are prompted to select a role from the drop-down menu. Select the role associated with the school you want to view and then click</a:t>
            </a:r>
            <a:r>
              <a:rPr lang="en-US" b="1" dirty="0"/>
              <a:t> Continue </a:t>
            </a:r>
            <a:r>
              <a:rPr lang="en-US" dirty="0"/>
              <a:t>to display the Dashboard Generator.</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835344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Column 3 is labeled Select Students. The </a:t>
            </a:r>
            <a:r>
              <a:rPr lang="en-US" sz="1200" b="1" kern="1200" dirty="0">
                <a:solidFill>
                  <a:schemeClr val="tx1"/>
                </a:solidFill>
                <a:effectLst/>
                <a:latin typeface="+mn-lt"/>
                <a:ea typeface="+mn-ea"/>
                <a:cs typeface="+mn-cs"/>
              </a:rPr>
              <a:t>Select Students </a:t>
            </a:r>
            <a:r>
              <a:rPr lang="en-US" sz="1200" kern="1200" dirty="0">
                <a:solidFill>
                  <a:schemeClr val="tx1"/>
                </a:solidFill>
                <a:effectLst/>
                <a:latin typeface="+mn-lt"/>
                <a:ea typeface="+mn-ea"/>
                <a:cs typeface="+mn-cs"/>
              </a:rPr>
              <a:t>column displays the rosters in the Demo School. Each roster can be expanded to show the students on that roster by clicking on the arrow next to the roster name.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District assessment coordinators are limited to selecting students from up to THREE schools only.</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189939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customizing option is accessed via the </a:t>
            </a:r>
            <a:r>
              <a:rPr lang="en-US" sz="1200" b="1" kern="1200" dirty="0">
                <a:solidFill>
                  <a:schemeClr val="tx1"/>
                </a:solidFill>
                <a:effectLst/>
                <a:latin typeface="+mn-lt"/>
                <a:ea typeface="+mn-ea"/>
                <a:cs typeface="+mn-cs"/>
              </a:rPr>
              <a:t>Filters </a:t>
            </a:r>
            <a:r>
              <a:rPr lang="en-US" sz="1200" kern="1200" dirty="0">
                <a:solidFill>
                  <a:schemeClr val="tx1"/>
                </a:solidFill>
                <a:effectLst/>
                <a:latin typeface="+mn-lt"/>
                <a:ea typeface="+mn-ea"/>
                <a:cs typeface="+mn-cs"/>
              </a:rPr>
              <a:t>button which is in the Select Students section to the left of the</a:t>
            </a:r>
            <a:r>
              <a:rPr lang="en-US" sz="1200" b="1" kern="1200" dirty="0">
                <a:solidFill>
                  <a:schemeClr val="tx1"/>
                </a:solidFill>
                <a:effectLst/>
                <a:latin typeface="+mn-lt"/>
                <a:ea typeface="+mn-ea"/>
                <a:cs typeface="+mn-cs"/>
              </a:rPr>
              <a:t> Previous </a:t>
            </a:r>
            <a:r>
              <a:rPr lang="en-US" sz="1200" kern="1200" dirty="0">
                <a:solidFill>
                  <a:schemeClr val="tx1"/>
                </a:solidFill>
                <a:effectLst/>
                <a:latin typeface="+mn-lt"/>
                <a:ea typeface="+mn-ea"/>
                <a:cs typeface="+mn-cs"/>
              </a:rPr>
              <a:t>button. You can select a range of dates to be included in the ISR by using the calendar to enter a start date and an end date. Click </a:t>
            </a:r>
            <a:r>
              <a:rPr lang="en-US" sz="1200" b="1" kern="1200" dirty="0">
                <a:solidFill>
                  <a:schemeClr val="tx1"/>
                </a:solidFill>
                <a:effectLst/>
                <a:latin typeface="+mn-lt"/>
                <a:ea typeface="+mn-ea"/>
                <a:cs typeface="+mn-cs"/>
              </a:rPr>
              <a:t>Apply</a:t>
            </a:r>
            <a:r>
              <a:rPr lang="en-US" sz="1200" kern="1200" dirty="0">
                <a:solidFill>
                  <a:schemeClr val="tx1"/>
                </a:solidFill>
                <a:effectLst/>
                <a:latin typeface="+mn-lt"/>
                <a:ea typeface="+mn-ea"/>
                <a:cs typeface="+mn-cs"/>
              </a:rPr>
              <a:t>. After making your customizations, click the green </a:t>
            </a:r>
            <a:r>
              <a:rPr lang="en-US" sz="1200" b="1" i="0" kern="1200" dirty="0">
                <a:solidFill>
                  <a:schemeClr val="tx1"/>
                </a:solidFill>
                <a:effectLst/>
                <a:latin typeface="+mn-lt"/>
                <a:ea typeface="+mn-ea"/>
                <a:cs typeface="+mn-cs"/>
              </a:rPr>
              <a:t>Generate</a:t>
            </a:r>
            <a:r>
              <a:rPr lang="en-US" sz="1200" kern="1200" dirty="0">
                <a:solidFill>
                  <a:schemeClr val="tx1"/>
                </a:solidFill>
                <a:effectLst/>
                <a:latin typeface="+mn-lt"/>
                <a:ea typeface="+mn-ea"/>
                <a:cs typeface="+mn-cs"/>
              </a:rPr>
              <a:t> button and the ISR(s) will post to your Inbox.</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1E274-D409-4004-90C4-5DDCB362AFCF}"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296808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 the </a:t>
            </a:r>
            <a:r>
              <a:rPr lang="en-US" b="1" i="0" dirty="0"/>
              <a:t>Download Student Results </a:t>
            </a:r>
            <a:r>
              <a:rPr lang="en-US" dirty="0"/>
              <a:t>button from the Student Portfolio Report, the data will load pre-populated, as shown here, </a:t>
            </a:r>
            <a:r>
              <a:rPr lang="en-US" dirty="0">
                <a:highlight>
                  <a:srgbClr val="FFFF00"/>
                </a:highlight>
              </a:rPr>
              <a:t>without the three colored panels (see slide 28 for example of Student Results Generator module with the three colored panels). </a:t>
            </a:r>
            <a:r>
              <a:rPr lang="en-US" dirty="0"/>
              <a:t>You see the student’s name and ID number, the school, the test reasons which display as test administrations of the current school year, and the subject, Mathematics. You can clear the Student Portfolio selection by clicking </a:t>
            </a:r>
            <a:r>
              <a:rPr lang="en-US" b="1" dirty="0"/>
              <a:t>Clear Search Results</a:t>
            </a:r>
            <a:r>
              <a:rPr lang="en-US" dirty="0"/>
              <a:t>. That removes the selected student and takes you to the three panels you can select from, with nothing pre-selected. </a:t>
            </a:r>
          </a:p>
          <a:p>
            <a:endParaRPr lang="en-US" dirty="0"/>
          </a:p>
          <a:p>
            <a:r>
              <a:rPr lang="en-US" dirty="0"/>
              <a:t>When you click the green </a:t>
            </a:r>
            <a:r>
              <a:rPr lang="en-US" b="1" dirty="0"/>
              <a:t>Generate </a:t>
            </a:r>
            <a:r>
              <a:rPr lang="en-US" dirty="0"/>
              <a:t>button, the report will post to your Inbox.</a:t>
            </a:r>
          </a:p>
          <a:p>
            <a:endParaRPr lang="en-US" dirty="0"/>
          </a:p>
          <a:p>
            <a:r>
              <a:rPr lang="en-US" dirty="0"/>
              <a:t>If you need to print just a few more student’s ISRs, you can enter up to five, comma-separated student IDs in the Search by Student ID box, and the same pre-populated template will display, allowing you to generate the ISRs for all those students’ tests.</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124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Inbox showing multiple ISR postings. You can archive or delete a file at any time by using the buttons under the Actions column in the results table. Click on the name of a file to download it to your computer.</a:t>
            </a:r>
          </a:p>
          <a:p>
            <a:endParaRPr lang="en-US" dirty="0"/>
          </a:p>
          <a:p>
            <a:r>
              <a:rPr lang="en-US" dirty="0"/>
              <a:t>Files are automatically deleted after 29 days in both the Inbox and the Archived boxes.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144397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ISR. You can order a simple report or the more detailed report. The detailed report may include a longitudinal trend chart section, like the one shown here. You can see the student’s progress over time as the three tests results display as performance level and scale score.</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741292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Student Data File is a user report of performance data, in Excel, CSV, or text format. Files of this nature allow the user to employ the workbook features of a spreadsheet application to organize and sort the data. The generation process for a Student Data File is the same one used for the ISR with different print options, with fewer restrictions. You can select tests in as many subjects as you want.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Customize the Student Data File using the same three selection columns and the</a:t>
            </a:r>
            <a:r>
              <a:rPr lang="en-US" sz="1200" b="1" kern="1200" dirty="0">
                <a:solidFill>
                  <a:schemeClr val="tx1"/>
                </a:solidFill>
                <a:effectLst/>
                <a:latin typeface="+mn-lt"/>
                <a:ea typeface="+mn-ea"/>
                <a:cs typeface="+mn-cs"/>
              </a:rPr>
              <a:t> Filters </a:t>
            </a:r>
            <a:r>
              <a:rPr lang="en-US" sz="1200" kern="1200" dirty="0">
                <a:solidFill>
                  <a:schemeClr val="tx1"/>
                </a:solidFill>
                <a:effectLst/>
                <a:latin typeface="+mn-lt"/>
                <a:ea typeface="+mn-ea"/>
                <a:cs typeface="+mn-cs"/>
              </a:rPr>
              <a:t>button. Choose your desired export format and click the green </a:t>
            </a:r>
            <a:r>
              <a:rPr lang="en-US" sz="1200" b="1" i="0" kern="1200" dirty="0">
                <a:solidFill>
                  <a:schemeClr val="tx1"/>
                </a:solidFill>
                <a:effectLst/>
                <a:latin typeface="+mn-lt"/>
                <a:ea typeface="+mn-ea"/>
                <a:cs typeface="+mn-cs"/>
              </a:rPr>
              <a:t>Generate</a:t>
            </a:r>
            <a:r>
              <a:rPr lang="en-US" sz="1200" kern="1200" dirty="0">
                <a:solidFill>
                  <a:schemeClr val="tx1"/>
                </a:solidFill>
                <a:effectLst/>
                <a:latin typeface="+mn-lt"/>
                <a:ea typeface="+mn-ea"/>
                <a:cs typeface="+mn-cs"/>
              </a:rPr>
              <a:t> button. The Student Data File displays in the user’s Inbox. A sample file is shown here.</a:t>
            </a:r>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1E274-D409-4004-90C4-5DDCB362AFCF}"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857949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review of the parameters of the options for each type of file, ISRs and Student Data Files.</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36</a:t>
            </a:fld>
            <a:endParaRPr lang="en-US" dirty="0"/>
          </a:p>
        </p:txBody>
      </p:sp>
    </p:spTree>
    <p:extLst>
      <p:ext uri="{BB962C8B-B14F-4D97-AF65-F5344CB8AC3E}">
        <p14:creationId xmlns:p14="http://schemas.microsoft.com/office/powerpoint/2010/main" val="2509260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Calibri"/>
                <a:ea typeface="+mn-ea"/>
                <a:cs typeface="+mn-cs"/>
              </a:rPr>
              <a:t>When multiple tests are related and have been linked in the system, a </a:t>
            </a:r>
            <a:r>
              <a:rPr lang="en-US" sz="1200" b="1" kern="1200" dirty="0">
                <a:solidFill>
                  <a:schemeClr val="tx1"/>
                </a:solidFill>
                <a:effectLst/>
                <a:latin typeface="Calibri"/>
                <a:ea typeface="+mn-ea"/>
                <a:cs typeface="+mn-cs"/>
              </a:rPr>
              <a:t>Build Longitudinal Report </a:t>
            </a:r>
            <a:r>
              <a:rPr lang="en-US" sz="1200" b="0" kern="1200" dirty="0">
                <a:solidFill>
                  <a:schemeClr val="tx1"/>
                </a:solidFill>
                <a:effectLst/>
                <a:latin typeface="Calibri"/>
                <a:ea typeface="+mn-ea"/>
                <a:cs typeface="+mn-cs"/>
              </a:rPr>
              <a:t>button will display in the </a:t>
            </a:r>
            <a:r>
              <a:rPr lang="en-US" sz="1200" b="1" kern="1200" dirty="0">
                <a:solidFill>
                  <a:schemeClr val="tx1"/>
                </a:solidFill>
                <a:effectLst/>
                <a:latin typeface="Calibri"/>
                <a:ea typeface="+mn-ea"/>
                <a:cs typeface="+mn-cs"/>
              </a:rPr>
              <a:t>Features &amp; Tools </a:t>
            </a:r>
            <a:r>
              <a:rPr lang="en-US" sz="1200" b="0" kern="1200" dirty="0">
                <a:solidFill>
                  <a:schemeClr val="tx1"/>
                </a:solidFill>
                <a:effectLst/>
                <a:latin typeface="Calibri"/>
                <a:ea typeface="+mn-ea"/>
                <a:cs typeface="+mn-cs"/>
              </a:rPr>
              <a:t>menu. </a:t>
            </a:r>
            <a:r>
              <a:rPr lang="en-US" sz="1800" dirty="0">
                <a:effectLst/>
                <a:latin typeface="Calibri" panose="020F0502020204030204" pitchFamily="34" charset="0"/>
                <a:ea typeface="Times New Roman" panose="02020603050405020304" pitchFamily="18" charset="0"/>
              </a:rPr>
              <a:t>Depending on your role, the test types, and the number of students in the report, it may display a report options page rather than the Longitudinal Report itself. If you are viewing a Longitudinal Report for which both Interims and Summatives are available, the </a:t>
            </a:r>
            <a:r>
              <a:rPr lang="en-US" sz="1800" b="0" dirty="0">
                <a:effectLst/>
                <a:latin typeface="Calibri" panose="020F0502020204030204" pitchFamily="34" charset="0"/>
                <a:ea typeface="Times New Roman" panose="02020603050405020304" pitchFamily="18" charset="0"/>
              </a:rPr>
              <a:t>Progression</a:t>
            </a:r>
            <a:r>
              <a:rPr lang="en-US" sz="1800" dirty="0">
                <a:effectLst/>
                <a:latin typeface="Calibri" panose="020F0502020204030204" pitchFamily="34" charset="0"/>
                <a:ea typeface="Times New Roman" panose="02020603050405020304" pitchFamily="18" charset="0"/>
              </a:rPr>
              <a:t> drop-down list appears, allowing you to select Summatives only, Interims only, or a combination of both test types.</a:t>
            </a:r>
          </a:p>
          <a:p>
            <a:endParaRPr lang="en-US" sz="1800" dirty="0">
              <a:effectLst/>
              <a:latin typeface="Calibri" panose="020F0502020204030204" pitchFamily="34" charset="0"/>
              <a:ea typeface="Times New Roman" panose="02020603050405020304" pitchFamily="18" charset="0"/>
            </a:endParaRPr>
          </a:p>
          <a:p>
            <a:r>
              <a:rPr lang="en-US" sz="1200" b="0" kern="1200" dirty="0">
                <a:solidFill>
                  <a:schemeClr val="tx1"/>
                </a:solidFill>
                <a:effectLst/>
                <a:latin typeface="Calibri"/>
                <a:ea typeface="+mn-ea"/>
                <a:cs typeface="+mn-cs"/>
              </a:rPr>
              <a:t>Click the green drop-down arrow to select summative tests only, interim tests only, or a combination of both. Then click the green </a:t>
            </a:r>
            <a:r>
              <a:rPr lang="en-US" sz="1200" b="1" i="0" kern="1200" dirty="0">
                <a:solidFill>
                  <a:schemeClr val="tx1"/>
                </a:solidFill>
                <a:effectLst/>
                <a:latin typeface="Calibri"/>
                <a:ea typeface="+mn-ea"/>
                <a:cs typeface="+mn-cs"/>
              </a:rPr>
              <a:t>Generate Report </a:t>
            </a:r>
            <a:r>
              <a:rPr lang="en-US" sz="1200" b="0" kern="1200" dirty="0">
                <a:solidFill>
                  <a:schemeClr val="tx1"/>
                </a:solidFill>
                <a:effectLst/>
                <a:latin typeface="Calibri"/>
                <a:ea typeface="+mn-ea"/>
                <a:cs typeface="+mn-cs"/>
              </a:rPr>
              <a:t>button.</a:t>
            </a:r>
          </a:p>
          <a:p>
            <a:r>
              <a:rPr lang="en-US" sz="1200" b="0" kern="1200" dirty="0">
                <a:solidFill>
                  <a:schemeClr val="tx1"/>
                </a:solidFill>
                <a:effectLst/>
                <a:latin typeface="Calibri"/>
                <a:ea typeface="+mn-ea"/>
                <a:cs typeface="+mn-cs"/>
              </a:rPr>
              <a:t> </a:t>
            </a:r>
          </a:p>
          <a:p>
            <a:r>
              <a:rPr lang="en-US" sz="1200" b="0" kern="1200" dirty="0">
                <a:solidFill>
                  <a:schemeClr val="tx1"/>
                </a:solidFill>
                <a:effectLst/>
                <a:latin typeface="Calibri"/>
                <a:ea typeface="+mn-ea"/>
                <a:cs typeface="+mn-cs"/>
              </a:rPr>
              <a:t>Teachers viewing a longitudinal report for multiple students are presented with a Longitudinal Report with Progression pop-up window. The Progression drop-down menu is located at the top of the window followed by a table of their students and the related tests. Each test appears in its own column, with sub-columns below for each test reason (categories of tests, or for a summative, a testing window).</a:t>
            </a:r>
          </a:p>
          <a:p>
            <a:endParaRPr lang="en-US" sz="1200" b="0" kern="1200" dirty="0">
              <a:solidFill>
                <a:schemeClr val="tx1"/>
              </a:solidFill>
              <a:effectLst/>
              <a:latin typeface="Calibri"/>
              <a:ea typeface="+mn-ea"/>
              <a:cs typeface="+mn-cs"/>
            </a:endParaRPr>
          </a:p>
          <a:p>
            <a:r>
              <a:rPr lang="en-US" sz="1200" b="0" kern="1200" dirty="0">
                <a:solidFill>
                  <a:schemeClr val="tx1"/>
                </a:solidFill>
                <a:effectLst/>
                <a:latin typeface="Calibri"/>
                <a:ea typeface="+mn-ea"/>
                <a:cs typeface="+mn-cs"/>
              </a:rPr>
              <a:t>The cells in the columns display checkmarks to indicate which students completed which test and test reason combinations. The students highlighted in yellow have completed all of the related tests and will appear on the longitudinal report unless you change the tests you want included in the report.</a:t>
            </a:r>
          </a:p>
          <a:p>
            <a:endParaRPr lang="en-US" sz="1200" b="0" kern="1200" dirty="0">
              <a:solidFill>
                <a:schemeClr val="tx1"/>
              </a:solidFill>
              <a:effectLst/>
              <a:latin typeface="Calibri"/>
              <a:ea typeface="+mn-ea"/>
              <a:cs typeface="+mn-cs"/>
            </a:endParaRPr>
          </a:p>
          <a:p>
            <a:r>
              <a:rPr lang="en-US" sz="1200" b="0" kern="1200" dirty="0">
                <a:solidFill>
                  <a:schemeClr val="tx1"/>
                </a:solidFill>
                <a:effectLst/>
                <a:latin typeface="Calibri"/>
                <a:ea typeface="+mn-ea"/>
                <a:cs typeface="+mn-cs"/>
              </a:rPr>
              <a:t>Mark the checkbox for each test/test reason combination you wish to include in the report. Mark the Test Reason checkbox on the left to include all test reasons or clear it to remove all. Click the green </a:t>
            </a:r>
            <a:r>
              <a:rPr lang="en-US" sz="1200" b="1" i="0" kern="1200" dirty="0">
                <a:solidFill>
                  <a:schemeClr val="tx1"/>
                </a:solidFill>
                <a:effectLst/>
                <a:latin typeface="Calibri"/>
                <a:ea typeface="+mn-ea"/>
                <a:cs typeface="+mn-cs"/>
              </a:rPr>
              <a:t>Generate Report </a:t>
            </a:r>
            <a:r>
              <a:rPr lang="en-US" sz="1200" b="0" kern="1200" dirty="0">
                <a:solidFill>
                  <a:schemeClr val="tx1"/>
                </a:solidFill>
                <a:effectLst/>
                <a:latin typeface="Calibri"/>
                <a:ea typeface="+mn-ea"/>
                <a:cs typeface="+mn-cs"/>
              </a:rPr>
              <a:t>button at the top of the window to view the Longitudinal Report</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37</a:t>
            </a:fld>
            <a:endParaRPr lang="en-US" dirty="0"/>
          </a:p>
        </p:txBody>
      </p:sp>
    </p:spTree>
    <p:extLst>
      <p:ext uri="{BB962C8B-B14F-4D97-AF65-F5344CB8AC3E}">
        <p14:creationId xmlns:p14="http://schemas.microsoft.com/office/powerpoint/2010/main" val="827407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Two sample reports are shown here; one for an individual student who took three related tests, and another for multiple students who took related tests with multiple reporting categories. You see graphs in the top half of the report and tables in the bottom half. The information is the same. It is simply displayed differently.</a:t>
            </a:r>
          </a:p>
          <a:p>
            <a:endParaRPr lang="en-US" dirty="0"/>
          </a:p>
          <a:p>
            <a:r>
              <a:rPr lang="en-US" dirty="0"/>
              <a:t>If different related tests belong to different test types, the Progression drop-down list appears before the trend report displays.</a:t>
            </a:r>
          </a:p>
          <a:p>
            <a:endParaRPr lang="en-US" dirty="0"/>
          </a:p>
          <a:p>
            <a:r>
              <a:rPr lang="en-US" dirty="0"/>
              <a:t>If you are a teacher looking at results for multiple students, a report options page appears before the trend report displays. Both of these windows are shown on the next slide.</a:t>
            </a:r>
          </a:p>
          <a:p>
            <a:endParaRPr lang="en-US" dirty="0"/>
          </a:p>
        </p:txBody>
      </p:sp>
      <p:sp>
        <p:nvSpPr>
          <p:cNvPr id="6" name="Slide Number Placeholder 5"/>
          <p:cNvSpPr>
            <a:spLocks noGrp="1"/>
          </p:cNvSpPr>
          <p:nvPr>
            <p:ph type="sldNum" sz="quarter" idx="5"/>
          </p:nvPr>
        </p:nvSpPr>
        <p:spPr>
          <a:xfrm>
            <a:off x="3465998" y="9024214"/>
            <a:ext cx="78405" cy="231468"/>
          </a:xfrm>
        </p:spPr>
        <p:txBody>
          <a:bodyPr/>
          <a:lstStyle/>
          <a:p>
            <a:fld id="{B54DC83E-89B8-4806-9A94-7D2BAA520DC6}" type="slidenum">
              <a:rPr lang="en-US" smtClean="0"/>
              <a:pPr/>
              <a:t>38</a:t>
            </a:fld>
            <a:endParaRPr lang="en-US" dirty="0"/>
          </a:p>
        </p:txBody>
      </p:sp>
      <p:sp>
        <p:nvSpPr>
          <p:cNvPr id="11" name="Slide Image Placeholder 10">
            <a:extLst>
              <a:ext uri="{FF2B5EF4-FFF2-40B4-BE49-F238E27FC236}">
                <a16:creationId xmlns:a16="http://schemas.microsoft.com/office/drawing/2014/main" id="{34A9AFBB-A6C3-41F5-9E14-189485C17A07}"/>
              </a:ext>
            </a:extLst>
          </p:cNvPr>
          <p:cNvSpPr>
            <a:spLocks noGrp="1" noRot="1" noChangeAspect="1"/>
          </p:cNvSpPr>
          <p:nvPr>
            <p:ph type="sldImg"/>
          </p:nvPr>
        </p:nvSpPr>
        <p:spPr/>
      </p:sp>
    </p:spTree>
    <p:extLst>
      <p:ext uri="{BB962C8B-B14F-4D97-AF65-F5344CB8AC3E}">
        <p14:creationId xmlns:p14="http://schemas.microsoft.com/office/powerpoint/2010/main" val="3223657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Look at the graph in the upper-left corner of the Longitudinal Report. When a graph offers both score and performance level data, a toggle bar appears at the top of it. Click the toggle to switch. </a:t>
            </a:r>
          </a:p>
          <a:p>
            <a:endParaRPr lang="en-US" dirty="0"/>
          </a:p>
          <a:p>
            <a:r>
              <a:rPr lang="en-US" dirty="0"/>
              <a:t>Score data are plotted along a line. A symbol appears on each data point. When multiple test types are present, refer to the legend immediately below the graphs to find out which symbols correspond to which types of tests. </a:t>
            </a:r>
          </a:p>
          <a:p>
            <a:endParaRPr lang="en-US" dirty="0"/>
          </a:p>
          <a:p>
            <a:r>
              <a:rPr lang="en-US" dirty="0"/>
              <a:t>You can click the test type toggles in the legend to hide or show data for each one. The interim test is identified with a blue circle and the summative test is identified with a blue diamond to help you distinguish between the test types. </a:t>
            </a:r>
          </a:p>
          <a:p>
            <a:endParaRPr lang="en-US" dirty="0"/>
          </a:p>
          <a:p>
            <a:r>
              <a:rPr lang="en-US" dirty="0"/>
              <a:t>Performance level data are shown either the same way or, for multiple students, in performance distribution bars. Mouse over the data points in a line graph or the sections in a bar to get more information.</a:t>
            </a:r>
          </a:p>
          <a:p>
            <a:endParaRPr lang="en-US" dirty="0"/>
          </a:p>
          <a:p>
            <a:r>
              <a:rPr lang="en-US" dirty="0"/>
              <a:t>Alternatively, in the table at the bottom of the report, the data is replicated.</a:t>
            </a:r>
          </a:p>
          <a:p>
            <a:r>
              <a:rPr lang="en-US" dirty="0"/>
              <a:t> </a:t>
            </a:r>
          </a:p>
          <a:p>
            <a:endParaRPr lang="en-US" dirty="0"/>
          </a:p>
        </p:txBody>
      </p:sp>
      <p:sp>
        <p:nvSpPr>
          <p:cNvPr id="4" name="Slide Number Placeholder 3"/>
          <p:cNvSpPr>
            <a:spLocks noGrp="1"/>
          </p:cNvSpPr>
          <p:nvPr>
            <p:ph type="sldNum" sz="quarter" idx="5"/>
          </p:nvPr>
        </p:nvSpPr>
        <p:spPr>
          <a:xfrm>
            <a:off x="3465998" y="9024214"/>
            <a:ext cx="78405" cy="231468"/>
          </a:xfrm>
        </p:spPr>
        <p:txBody>
          <a:bodyPr/>
          <a:lstStyle/>
          <a:p>
            <a:fld id="{4817D149-8510-4555-904B-0D6DB2F90E20}" type="slidenum">
              <a:rPr lang="en-US" smtClean="0"/>
              <a:pPr/>
              <a:t>39</a:t>
            </a:fld>
            <a:endParaRPr lang="en-US"/>
          </a:p>
        </p:txBody>
      </p:sp>
      <p:sp>
        <p:nvSpPr>
          <p:cNvPr id="7" name="Slide Image Placeholder 6">
            <a:extLst>
              <a:ext uri="{FF2B5EF4-FFF2-40B4-BE49-F238E27FC236}">
                <a16:creationId xmlns:a16="http://schemas.microsoft.com/office/drawing/2014/main" id="{B22DC13D-175F-4208-ADC8-46408C8363B1}"/>
              </a:ext>
            </a:extLst>
          </p:cNvPr>
          <p:cNvSpPr>
            <a:spLocks noGrp="1" noRot="1" noChangeAspect="1"/>
          </p:cNvSpPr>
          <p:nvPr>
            <p:ph type="sldImg"/>
          </p:nvPr>
        </p:nvSpPr>
        <p:spPr/>
      </p:sp>
    </p:spTree>
    <p:extLst>
      <p:ext uri="{BB962C8B-B14F-4D97-AF65-F5344CB8AC3E}">
        <p14:creationId xmlns:p14="http://schemas.microsoft.com/office/powerpoint/2010/main" val="150676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school-level users, and district-level users have access to different features and data in the Reporting System. This chart summarizes which students will appear in your reports, the filter options, and the aggregate comparisons available for each of the three roles.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9080313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may want to filter a Longitudinal Report in order to focus on some test opportunities and not others. Note that filtering tests may affect the set of students whose data are included in the report.</a:t>
            </a:r>
          </a:p>
          <a:p>
            <a:endParaRPr lang="en-US" dirty="0"/>
          </a:p>
          <a:p>
            <a:pPr lvl="0"/>
            <a:r>
              <a:rPr lang="en-US" dirty="0"/>
              <a:t>Open the filter menu at the upper-right corner and select the filter options you prefer from the drop-down lists. You may want to filter by a particular school year or years. </a:t>
            </a:r>
          </a:p>
          <a:p>
            <a:pPr lvl="0"/>
            <a:endParaRPr lang="en-US" dirty="0"/>
          </a:p>
          <a:p>
            <a:pPr lvl="0"/>
            <a:r>
              <a:rPr lang="en-US" dirty="0"/>
              <a:t>Note that years are not calendar years. “2020” refers to the 2020–2021 school year. By default, Longitudinal Reports show data for all years. </a:t>
            </a:r>
          </a:p>
          <a:p>
            <a:pPr lvl="0"/>
            <a:endParaRPr lang="en-US" dirty="0"/>
          </a:p>
          <a:p>
            <a:pPr lvl="0"/>
            <a:r>
              <a:rPr lang="en-US" dirty="0"/>
              <a:t>Longitudinal Reports can show student performance from a time when the students were not yet associated with you. For example, if you are a fourth-grade teacher, you can use these reports to view your current students’ performance on last year’s third-grade tests.</a:t>
            </a:r>
          </a:p>
          <a:p>
            <a:pPr lvl="0"/>
            <a:endParaRPr lang="en-US" dirty="0"/>
          </a:p>
          <a:p>
            <a:pPr lvl="0"/>
            <a:r>
              <a:rPr lang="en-US" dirty="0"/>
              <a:t>If the report includes interim assessments, you may wish to filter by a test reason (a category of test), which means excluding all other test reasons from the data. For example, you may want to narrow the report down to show only tests taken in the spring. </a:t>
            </a:r>
          </a:p>
          <a:p>
            <a:pPr lvl="0"/>
            <a:endParaRPr lang="en-US" dirty="0"/>
          </a:p>
          <a:p>
            <a:pPr lvl="0"/>
            <a:r>
              <a:rPr lang="en-US" dirty="0"/>
              <a:t>For summative assessments, test reasons are the same as test windows and are not useful.</a:t>
            </a:r>
          </a:p>
          <a:p>
            <a:pPr lvl="0"/>
            <a:endParaRPr lang="en-US" dirty="0"/>
          </a:p>
          <a:p>
            <a:pPr lvl="0"/>
            <a:r>
              <a:rPr lang="en-US" dirty="0"/>
              <a:t>Finally, you may find that certain individual tests are less relevant than others. In that case, you can use the Test Label options to deselect the names of the tests you don’t want to see.</a:t>
            </a:r>
          </a:p>
          <a:p>
            <a:pPr lvl="0"/>
            <a:r>
              <a:rPr lang="en-US" dirty="0"/>
              <a:t>Click Apply.</a:t>
            </a:r>
          </a:p>
          <a:p>
            <a:pPr lvl="0"/>
            <a:endParaRPr lang="en-US" dirty="0"/>
          </a:p>
          <a:p>
            <a:pPr lvl="0"/>
            <a:r>
              <a:rPr lang="en-US" dirty="0"/>
              <a:t>Optional: To revert all filters to their defaults, open the filter menu  again and click Clear Filters. Click Apply. A row of filter details appears below the report header, showing the test reasons and school years included in the report.</a:t>
            </a:r>
          </a:p>
          <a:p>
            <a:endParaRPr lang="en-US" dirty="0"/>
          </a:p>
        </p:txBody>
      </p:sp>
      <p:sp>
        <p:nvSpPr>
          <p:cNvPr id="6" name="Slide Number Placeholder 5"/>
          <p:cNvSpPr>
            <a:spLocks noGrp="1"/>
          </p:cNvSpPr>
          <p:nvPr>
            <p:ph type="sldNum" sz="quarter" idx="5"/>
          </p:nvPr>
        </p:nvSpPr>
        <p:spPr>
          <a:xfrm>
            <a:off x="3465998" y="9024214"/>
            <a:ext cx="78405" cy="231468"/>
          </a:xfrm>
        </p:spPr>
        <p:txBody>
          <a:bodyPr/>
          <a:lstStyle/>
          <a:p>
            <a:fld id="{B54DC83E-89B8-4806-9A94-7D2BAA520DC6}" type="slidenum">
              <a:rPr lang="en-US" smtClean="0"/>
              <a:pPr/>
              <a:t>40</a:t>
            </a:fld>
            <a:endParaRPr lang="en-US" dirty="0"/>
          </a:p>
        </p:txBody>
      </p:sp>
      <p:sp>
        <p:nvSpPr>
          <p:cNvPr id="11" name="Slide Image Placeholder 10">
            <a:extLst>
              <a:ext uri="{FF2B5EF4-FFF2-40B4-BE49-F238E27FC236}">
                <a16:creationId xmlns:a16="http://schemas.microsoft.com/office/drawing/2014/main" id="{800BE605-8EC4-4743-BB04-098D66A8AC4F}"/>
              </a:ext>
            </a:extLst>
          </p:cNvPr>
          <p:cNvSpPr>
            <a:spLocks noGrp="1" noRot="1" noChangeAspect="1"/>
          </p:cNvSpPr>
          <p:nvPr>
            <p:ph type="sldImg"/>
          </p:nvPr>
        </p:nvSpPr>
        <p:spPr/>
      </p:sp>
    </p:spTree>
    <p:extLst>
      <p:ext uri="{BB962C8B-B14F-4D97-AF65-F5344CB8AC3E}">
        <p14:creationId xmlns:p14="http://schemas.microsoft.com/office/powerpoint/2010/main" val="2272557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review, you can set up your Longitudinal Reports using results from current and previous school years. Three filter options (school year, test reason, and test label) allow you to drill down into a Longitudinal Report to access specific data relevant to your needs. </a:t>
            </a: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17D149-8510-4555-904B-0D6DB2F90E2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8120998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There is a tool that allows users to break down data by demographic sub-group. </a:t>
            </a:r>
            <a:r>
              <a:rPr lang="en-US" sz="1200" kern="1200" dirty="0">
                <a:solidFill>
                  <a:schemeClr val="tx1"/>
                </a:solidFill>
                <a:effectLst/>
                <a:latin typeface="Calibri"/>
                <a:ea typeface="+mn-ea"/>
                <a:cs typeface="+mn-cs"/>
              </a:rPr>
              <a:t>You can create a breakdown report from any page in Reporting that displays data for multiple students. Open the </a:t>
            </a:r>
            <a:r>
              <a:rPr lang="en-US" sz="1200" b="0" kern="1200" dirty="0">
                <a:solidFill>
                  <a:schemeClr val="tx1"/>
                </a:solidFill>
                <a:effectLst/>
                <a:latin typeface="Calibri"/>
                <a:ea typeface="+mn-ea"/>
                <a:cs typeface="+mn-cs"/>
              </a:rPr>
              <a:t>Features &amp; Tools </a:t>
            </a:r>
            <a:r>
              <a:rPr lang="en-US" sz="1200" kern="1200" dirty="0">
                <a:solidFill>
                  <a:schemeClr val="tx1"/>
                </a:solidFill>
                <a:effectLst/>
                <a:latin typeface="Calibri"/>
                <a:ea typeface="+mn-ea"/>
                <a:cs typeface="+mn-cs"/>
              </a:rPr>
              <a:t>menu and click the </a:t>
            </a:r>
            <a:r>
              <a:rPr lang="en-US" sz="1200" b="1" kern="1200" dirty="0">
                <a:solidFill>
                  <a:schemeClr val="tx1"/>
                </a:solidFill>
                <a:effectLst/>
                <a:latin typeface="Calibri"/>
                <a:ea typeface="+mn-ea"/>
                <a:cs typeface="+mn-cs"/>
              </a:rPr>
              <a:t>Breakdown by </a:t>
            </a:r>
            <a:r>
              <a:rPr lang="en-US" sz="1200" kern="1200" dirty="0">
                <a:solidFill>
                  <a:schemeClr val="tx1"/>
                </a:solidFill>
                <a:effectLst/>
                <a:latin typeface="Calibri"/>
                <a:ea typeface="+mn-ea"/>
                <a:cs typeface="+mn-cs"/>
              </a:rPr>
              <a:t>button. A Breakdown Attributes window opens, displaying the options available to you. </a:t>
            </a: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example, here, you see a School Performance on Test report for the Grade 8 Mathematics test. You can build a report for a specific group of students based on any three attributes listed in the Breakdown Attributes window. </a:t>
            </a: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a sample report, the English Language Learner (ELL) Status, Enrolled Grade, and Section 504 options have been selected. A checkbox is displayed next to the term, “Include unspecified values”. This option, when selected, will include any of the user’s students with no demographic information assigned to them in TIDE. Click </a:t>
            </a:r>
            <a:r>
              <a:rPr lang="en-US" sz="1200" b="1" kern="1200" dirty="0">
                <a:solidFill>
                  <a:schemeClr val="tx1"/>
                </a:solidFill>
                <a:effectLst/>
                <a:latin typeface="Calibri"/>
                <a:ea typeface="+mn-ea"/>
                <a:cs typeface="+mn-cs"/>
              </a:rPr>
              <a:t>Apply</a:t>
            </a:r>
            <a:r>
              <a:rPr lang="en-US" sz="1200" kern="1200" dirty="0">
                <a:solidFill>
                  <a:schemeClr val="tx1"/>
                </a:solidFill>
                <a:effectLst/>
                <a:latin typeface="Calibri"/>
                <a:ea typeface="+mn-ea"/>
                <a:cs typeface="+mn-cs"/>
              </a:rPr>
              <a:t>. The customized report displays, as shown on the next slide. </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73541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The</a:t>
            </a:r>
            <a:r>
              <a:rPr lang="en-US" sz="1200" b="1" i="1" kern="1200" dirty="0">
                <a:solidFill>
                  <a:schemeClr val="tx1"/>
                </a:solidFill>
                <a:effectLst/>
                <a:latin typeface="Calibri"/>
                <a:ea typeface="+mn-ea"/>
                <a:cs typeface="+mn-cs"/>
              </a:rPr>
              <a:t> </a:t>
            </a:r>
            <a:r>
              <a:rPr lang="en-US" sz="1200" b="0" i="0" kern="1200" dirty="0">
                <a:solidFill>
                  <a:schemeClr val="tx1"/>
                </a:solidFill>
                <a:effectLst/>
                <a:latin typeface="Calibri"/>
                <a:ea typeface="+mn-ea"/>
                <a:cs typeface="+mn-cs"/>
              </a:rPr>
              <a:t>Breakdown</a:t>
            </a:r>
            <a:r>
              <a:rPr lang="en-US" sz="1200" b="1" i="1" kern="120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page is organized according to the combinations selected. A row appears for each possible sub-group combination. The number of rows in the table will depend on how the students fall into the demographic categories. </a:t>
            </a: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example, here you see a row for ALL the students, followed by some possible combinations. If a combination does not appear in the table, it means none of the students fall into that sub-group. Notice that the table header has updated to reflect the chosen attributes. You see from this breakdown report that there are 45 students who are divided into four sub-groups. You can sort the sub-groups in a few different ways -- by ELL Status, Enrolled Grade, and Section 504. To look closer into a specific sub-group, click the </a:t>
            </a:r>
            <a:r>
              <a:rPr lang="en-US" sz="1200" b="1" kern="1200" dirty="0">
                <a:solidFill>
                  <a:schemeClr val="tx1"/>
                </a:solidFill>
                <a:effectLst/>
                <a:latin typeface="Calibri"/>
                <a:ea typeface="+mn-ea"/>
                <a:cs typeface="+mn-cs"/>
              </a:rPr>
              <a:t>View Details </a:t>
            </a:r>
            <a:r>
              <a:rPr lang="en-US" sz="1200" kern="1200" dirty="0">
                <a:solidFill>
                  <a:schemeClr val="tx1"/>
                </a:solidFill>
                <a:effectLst/>
                <a:latin typeface="Calibri"/>
                <a:ea typeface="+mn-ea"/>
                <a:cs typeface="+mn-cs"/>
              </a:rPr>
              <a:t>button in that row.</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Note: Enrolled Grade includes students in ALL grades who have taken this Grade 8 Mathematics test. Here you can see that a group of 19 7</a:t>
            </a:r>
            <a:r>
              <a:rPr lang="en-US" sz="1200" kern="1200" baseline="30000" dirty="0">
                <a:solidFill>
                  <a:schemeClr val="tx1"/>
                </a:solidFill>
                <a:effectLst/>
                <a:latin typeface="Calibri"/>
                <a:ea typeface="+mn-ea"/>
                <a:cs typeface="+mn-cs"/>
              </a:rPr>
              <a:t>th</a:t>
            </a:r>
            <a:r>
              <a:rPr lang="en-US" sz="1200" kern="1200" dirty="0">
                <a:solidFill>
                  <a:schemeClr val="tx1"/>
                </a:solidFill>
                <a:effectLst/>
                <a:latin typeface="Calibri"/>
                <a:ea typeface="+mn-ea"/>
                <a:cs typeface="+mn-cs"/>
              </a:rPr>
              <a:t> graders took the test. None of them were ELL status or Section 504.</a:t>
            </a:r>
          </a:p>
          <a:p>
            <a:endParaRPr lang="en-US" sz="1200" kern="1200" dirty="0">
              <a:solidFill>
                <a:schemeClr val="tx1"/>
              </a:solidFill>
              <a:effectLst/>
              <a:latin typeface="Calibri"/>
              <a:ea typeface="+mn-ea"/>
              <a:cs typeface="+mn-cs"/>
            </a:endParaRPr>
          </a:p>
          <a:p>
            <a:endParaRPr lang="en-US" sz="1200" kern="1200" dirty="0">
              <a:solidFill>
                <a:schemeClr val="tx1"/>
              </a:solidFill>
              <a:effectLst/>
              <a:latin typeface="Calibri"/>
              <a:ea typeface="+mn-ea"/>
              <a:cs typeface="+mn-cs"/>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7502249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A Breakdown window opens, displaying detailed results for that sub-group. A row of drop-down menu buttons appears above the table, displaying the attributes of the group you chose. To quickly transition to another demographic sub-group for the same test, you can apply the breakdown menu options that display above the table of results. Select an attribute you want from the drop-down menus and click </a:t>
            </a:r>
            <a:r>
              <a:rPr lang="en-US" sz="1200" b="1" kern="1200" dirty="0">
                <a:solidFill>
                  <a:schemeClr val="tx1"/>
                </a:solidFill>
                <a:effectLst/>
                <a:latin typeface="Calibri"/>
                <a:ea typeface="+mn-ea"/>
                <a:cs typeface="+mn-cs"/>
              </a:rPr>
              <a:t>Apply</a:t>
            </a:r>
            <a:r>
              <a:rPr lang="en-US" sz="1200" kern="1200" dirty="0">
                <a:solidFill>
                  <a:schemeClr val="tx1"/>
                </a:solidFill>
                <a:effectLst/>
                <a:latin typeface="Calibri"/>
                <a:ea typeface="+mn-ea"/>
                <a:cs typeface="+mn-cs"/>
              </a:rPr>
              <a:t>. The new sub-group will display.</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6606653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Now you have a good understanding of the basic functions of the Reporting system.</a:t>
            </a:r>
          </a:p>
          <a:p>
            <a:r>
              <a:rPr lang="en-US" dirty="0"/>
              <a:t>More advanced features are explained in this section.</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3260964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tests with reporting category sections, you can compare the performance of your students in each area of the test. Click each vertical section bar to expand or collapse it. In this example, you can view the performance level for each student under the reporting categories for this Grade 6 Mathematics test. Summative and interim tests cover multiple reporting categories, while a benchmark test covers only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Times New Roman" panose="02020603050405020304" pitchFamily="18" charset="0"/>
                <a:cs typeface="Calibri" panose="020F0502020204030204" pitchFamily="34" charset="0"/>
              </a:rPr>
              <a:t>NOTE: Category/Claim level data for individual students is only available in CRS for summative assessments taken during the 2018-2019 school year and prior due to the transition to the abbreviated blueprint adopted for ELA and Math during the 2020-2021 school year.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46</a:t>
            </a:fld>
            <a:endParaRPr lang="en-US" dirty="0"/>
          </a:p>
        </p:txBody>
      </p:sp>
    </p:spTree>
    <p:extLst>
      <p:ext uri="{BB962C8B-B14F-4D97-AF65-F5344CB8AC3E}">
        <p14:creationId xmlns:p14="http://schemas.microsoft.com/office/powerpoint/2010/main" val="919476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latin typeface="Arial" panose="020B0604020202020204" pitchFamily="34" charset="0"/>
                <a:cs typeface="Arial" panose="020B0604020202020204" pitchFamily="34" charset="0"/>
              </a:rPr>
              <a:t>Adaptive summative tests will generate a “standard measures report,” notable for its target measures and the symbols indicating performance results.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image shows the My Students Performance on Test report for the Summative English Language Arts Test for Grade 4. The teacher’s rosters are listed in the column on the left. Aggregate state, district, and school performance levels are listed above the rosters. </a:t>
            </a:r>
          </a:p>
          <a:p>
            <a:endParaRPr lang="en-US" dirty="0">
              <a:latin typeface="Arial" panose="020B0604020202020204" pitchFamily="34" charset="0"/>
              <a:cs typeface="Arial" panose="020B0604020202020204" pitchFamily="34" charset="0"/>
            </a:endParaRPr>
          </a:p>
          <a:p>
            <a:pPr defTabSz="912937">
              <a:defRPr/>
            </a:pPr>
            <a:r>
              <a:rPr lang="en-US" b="0" dirty="0">
                <a:latin typeface="Arial" panose="020B0604020202020204" pitchFamily="34" charset="0"/>
                <a:cs typeface="Arial" panose="020B0604020202020204" pitchFamily="34" charset="0"/>
              </a:rPr>
              <a:t>The expandable table contains information organized by Reporting Category, with test results, organized by standard, nested in a hierarchy below. ELA tests typically include two, three, or even four different reporting categories that together make up one test score. Here you see the Reading Informational Text category expanded. Underneath each reporting category, standard clusters are listed. Standard Clusters are divided into numbered Standards (sometimes called targets). Results for each standard are reported using three Measurement Sub-columns: Weak or Strong? and Proficient? depending on the specific test.  </a:t>
            </a:r>
          </a:p>
          <a:p>
            <a:pPr defTabSz="912937">
              <a:defRPr/>
            </a:pPr>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Each standard is matched with a more information button that displays the actual target. The legend for the symbols used in the three measurement sub-columns are displayed on the next two slides.</a:t>
            </a:r>
            <a:r>
              <a:rPr lang="en-US" dirty="0">
                <a:latin typeface="Arial" panose="020B0604020202020204" pitchFamily="34" charset="0"/>
                <a:cs typeface="Arial" panose="020B0604020202020204" pitchFamily="34" charset="0"/>
              </a:rPr>
              <a:t>  Standard terminology varies based on your state or district and type of test.</a:t>
            </a:r>
          </a:p>
          <a:p>
            <a:endParaRPr lang="en-US" dirty="0">
              <a:latin typeface="Arial" panose="020B0604020202020204" pitchFamily="34" charset="0"/>
              <a:cs typeface="Arial" panose="020B0604020202020204" pitchFamily="34" charset="0"/>
            </a:endParaRPr>
          </a:p>
          <a:p>
            <a:pPr defTabSz="912937">
              <a:defRPr/>
            </a:pPr>
            <a:r>
              <a:rPr lang="en-US" dirty="0">
                <a:latin typeface="Calibri" panose="020F0502020204030204" pitchFamily="34" charset="0"/>
                <a:ea typeface="Times New Roman" panose="02020603050405020304" pitchFamily="18" charset="0"/>
                <a:cs typeface="Calibri" panose="020F0502020204030204" pitchFamily="34" charset="0"/>
              </a:rPr>
              <a:t>NOTE: Category/Claim level data for individual students is only available in CRS for summative assessments taken during the 2018-2019 school year and prior due to the transition to the abbreviated blueprint adopted for ELA and Math during the 2020-2021 school year.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426796" y="9024214"/>
            <a:ext cx="156810" cy="23146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7CCC91-3D62-43C2-A928-E3141B66B648}"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811857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legend for any standard in the cluster describes exactly what students must do to hit the target. The performance indicators under that standard reflect how close the students came to the target, relative to how the student performed on the rest of the test.</a:t>
            </a:r>
          </a:p>
          <a:p>
            <a:endParaRPr lang="en-US" dirty="0"/>
          </a:p>
          <a:p>
            <a:r>
              <a:rPr lang="en-US" dirty="0"/>
              <a:t>The Proficient column reflects the students’ performance on the standard compared to the cut score that determines proficiency. Students may perform above the standard proficiency cut, as indicated by a checkmark, they may be borderline, as indicated by a half-full circle, or they may perform below the standard, indicated by an X.</a:t>
            </a:r>
          </a:p>
          <a:p>
            <a:endParaRPr lang="en-US" dirty="0"/>
          </a:p>
          <a:p>
            <a:r>
              <a:rPr lang="en-US" dirty="0"/>
              <a:t>In the Weak or Strong? Column, the plus (+) sign indicates that this group of students demonstrates strength in this standard; they performed better on items from this standard than they did on the rest of the test. The minus (-) sign indicates that this is an area of weakness. The students did not perform as well on items from this standard as they did on the rest of the test. An equals (=) sign indicates that their performance on this standard is like their performance on the rest of the test. </a:t>
            </a:r>
            <a:r>
              <a:rPr lang="en-US" sz="1200" kern="1200" dirty="0">
                <a:solidFill>
                  <a:schemeClr val="tx1"/>
                </a:solidFill>
                <a:effectLst/>
                <a:latin typeface="Arial" panose="020B0604020202020204" pitchFamily="34" charset="0"/>
                <a:ea typeface="+mn-ea"/>
                <a:cs typeface="Arial" panose="020B0604020202020204" pitchFamily="34" charset="0"/>
              </a:rPr>
              <a:t>An asterisk (*) displays when there is insufficient information to report.</a:t>
            </a:r>
          </a:p>
          <a:p>
            <a:endParaRPr lang="en-US" dirty="0"/>
          </a:p>
        </p:txBody>
      </p:sp>
      <p:sp>
        <p:nvSpPr>
          <p:cNvPr id="4" name="Slide Number Placeholder 3"/>
          <p:cNvSpPr>
            <a:spLocks noGrp="1"/>
          </p:cNvSpPr>
          <p:nvPr>
            <p:ph type="sldNum" sz="quarter" idx="5"/>
          </p:nvPr>
        </p:nvSpPr>
        <p:spPr/>
        <p:txBody>
          <a:bodyPr/>
          <a:lstStyle/>
          <a:p>
            <a:fld id="{1184F645-D1C8-495C-92C2-FFE28CC672A7}" type="slidenum">
              <a:rPr lang="en-US" smtClean="0"/>
              <a:t>48</a:t>
            </a:fld>
            <a:endParaRPr lang="en-US"/>
          </a:p>
        </p:txBody>
      </p:sp>
    </p:spTree>
    <p:extLst>
      <p:ext uri="{BB962C8B-B14F-4D97-AF65-F5344CB8AC3E}">
        <p14:creationId xmlns:p14="http://schemas.microsoft.com/office/powerpoint/2010/main" val="6554564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The Writing Dimensions section appears for aggregate reports of assessments that include an essay component. </a:t>
            </a:r>
          </a:p>
          <a:p>
            <a:r>
              <a:rPr lang="en-US" sz="1200" kern="1200" dirty="0">
                <a:solidFill>
                  <a:schemeClr val="tx1"/>
                </a:solidFill>
                <a:effectLst/>
                <a:latin typeface="Calibri"/>
                <a:ea typeface="+mn-ea"/>
                <a:cs typeface="+mn-cs"/>
              </a:rPr>
              <a:t>The columns within the Writing Dimensions category are nested with the types of essays under the Essay header and Writing Dimensions applicable to that type of essay below. Each dimension sub-column is split into additional sub-columns based on the possible points students can earn in that dimension. These point columns show the percentage of students in a roster who earned each point value in each dimension.</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49</a:t>
            </a:fld>
            <a:endParaRPr lang="en-US" dirty="0"/>
          </a:p>
        </p:txBody>
      </p:sp>
    </p:spTree>
    <p:extLst>
      <p:ext uri="{BB962C8B-B14F-4D97-AF65-F5344CB8AC3E}">
        <p14:creationId xmlns:p14="http://schemas.microsoft.com/office/powerpoint/2010/main" val="332197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i="1" dirty="0"/>
              <a:t>Dashboard Generator </a:t>
            </a:r>
            <a:r>
              <a:rPr lang="en-US" dirty="0"/>
              <a:t>page displays. This page is queued to display BEFORE the appearance of the dashboard so you can easily customize your results </a:t>
            </a:r>
            <a:r>
              <a:rPr lang="en-US" b="0" dirty="0"/>
              <a:t>in order to view only the data that are most helpful to you.</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banner displays your username and your role. Underneath is the </a:t>
            </a:r>
            <a:r>
              <a:rPr lang="en-US" b="1" dirty="0"/>
              <a:t>Inbox</a:t>
            </a:r>
            <a:r>
              <a:rPr lang="en-US" dirty="0"/>
              <a:t>, a</a:t>
            </a:r>
            <a:r>
              <a:rPr lang="en-US" b="1" dirty="0"/>
              <a:t> Help </a:t>
            </a:r>
            <a:r>
              <a:rPr lang="en-US" dirty="0"/>
              <a:t>button, and a </a:t>
            </a:r>
            <a:r>
              <a:rPr lang="en-US" b="1" dirty="0"/>
              <a:t>Sign Out </a:t>
            </a:r>
            <a:r>
              <a:rPr lang="en-US" dirty="0"/>
              <a:t>button.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prominent sections on the page. In section 1, you will find the test group selection section where you can check only the tests that apply to your needs and make those your default selections. In section 2, you can access an individual Student Portfolio report by entering a student ID number in the search box. In section 3, you see the </a:t>
            </a:r>
            <a:r>
              <a:rPr lang="en-US" b="1" dirty="0"/>
              <a:t>Features &amp; Tools </a:t>
            </a:r>
            <a:r>
              <a:rPr lang="en-US" dirty="0"/>
              <a:t>menu where you can take some actions prior to viewing data on the dashboard. </a:t>
            </a:r>
          </a:p>
          <a:p>
            <a:endParaRPr lang="en-US" dirty="0"/>
          </a:p>
          <a:p>
            <a:r>
              <a:rPr lang="en-US" dirty="0"/>
              <a:t>To save your selections, mark the checkbox </a:t>
            </a:r>
            <a:r>
              <a:rPr lang="en-US" b="1" dirty="0"/>
              <a:t>Make these my default selections</a:t>
            </a:r>
            <a:r>
              <a:rPr lang="en-US" dirty="0"/>
              <a:t>. These selections will be set in the Dashboard Generator whenever you log in. You can change the defaults at any time.</a:t>
            </a:r>
          </a:p>
          <a:p>
            <a:endParaRPr lang="en-US" dirty="0"/>
          </a:p>
          <a:p>
            <a:r>
              <a:rPr lang="en-US" dirty="0"/>
              <a:t>Click </a:t>
            </a:r>
            <a:r>
              <a:rPr lang="en-US" b="1" dirty="0"/>
              <a:t>Go to Dashboard</a:t>
            </a:r>
            <a:r>
              <a:rPr lang="en-US" dirty="0"/>
              <a:t>.</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6265605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The Writing Dimensions section appears for aggregate reports of assessments that include an essay component. </a:t>
            </a:r>
          </a:p>
          <a:p>
            <a:r>
              <a:rPr lang="en-US" sz="1200" kern="1200" dirty="0">
                <a:solidFill>
                  <a:schemeClr val="tx1"/>
                </a:solidFill>
                <a:effectLst/>
                <a:latin typeface="Calibri"/>
                <a:ea typeface="+mn-ea"/>
                <a:cs typeface="+mn-cs"/>
              </a:rPr>
              <a:t>The columns within the Writing Dimensions category are nested with the types of essays under the Essay header and Writing Dimensions applicable to that type of essay below. </a:t>
            </a:r>
          </a:p>
          <a:p>
            <a:r>
              <a:rPr lang="en-US" sz="1200" kern="1200" dirty="0">
                <a:solidFill>
                  <a:schemeClr val="tx1"/>
                </a:solidFill>
                <a:effectLst/>
                <a:latin typeface="Calibri"/>
                <a:ea typeface="+mn-ea"/>
                <a:cs typeface="+mn-cs"/>
              </a:rPr>
              <a:t>Each dimension sub-column is split into additional sub-columns based on the possible points students can earn in that dimension. These point columns show the percentage of students in a roster who earned each point value in each dimension.</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E4D672-0001-4B9B-A548-645C7DDE001A}"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3049427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a:ea typeface="+mn-ea"/>
                <a:cs typeface="+mn-cs"/>
              </a:rPr>
              <a:t>To help you analyze your students’ performance in the different dimensions, certain cells are highlighted green or red. The cell with the highest percentage of students earning the highest point value for a dimension is shaded green and displays an up arrow in the cell. These students performed well in that dimension as compared with other students. The cell with the highest percentage of students earning the lowest point value for a dimension is shaded red and displays a down arrow. These students performed comparatively poorly.</a:t>
            </a:r>
          </a:p>
          <a:p>
            <a:endParaRPr lang="en-US" dirty="0"/>
          </a:p>
          <a:p>
            <a:pPr defTabSz="933237">
              <a:defRPr/>
            </a:pPr>
            <a:endParaRPr lang="en-US" dirty="0"/>
          </a:p>
          <a:p>
            <a:pPr defTabSz="933237">
              <a:defRPr/>
            </a:pPr>
            <a:endParaRPr lang="en-US" dirty="0"/>
          </a:p>
          <a:p>
            <a:pPr defTabSz="933237">
              <a:defRPr/>
            </a:pPr>
            <a:endParaRPr lang="en-US" dirty="0"/>
          </a:p>
          <a:p>
            <a:pPr defTabSz="933237">
              <a:defRPr/>
            </a:pPr>
            <a:endParaRPr lang="en-US" dirty="0"/>
          </a:p>
          <a:p>
            <a:pPr defTabSz="933237">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E4D672-0001-4B9B-A548-645C7DDE001A}"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7994472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this section will be on non-summative test reports that contain item-level data, access to the items themselves, and access to student responses to the items. This chart shows how tests in </a:t>
            </a:r>
            <a:r>
              <a:rPr lang="en-US" b="0" dirty="0"/>
              <a:t>Reporting</a:t>
            </a:r>
            <a:r>
              <a:rPr lang="en-US" dirty="0"/>
              <a:t> can be categorized. </a:t>
            </a:r>
          </a:p>
          <a:p>
            <a:endParaRPr lang="en-US" dirty="0"/>
          </a:p>
          <a:p>
            <a:r>
              <a:rPr lang="en-US" dirty="0"/>
              <a:t>All tests are either summative or non-summative assessments. Summative tests are end-of-year or end-of-course comprehensive tests that assess the student’s command of an entire subject. Non-summative tests vary by state and district and can be divided into benchmark and interim tests. </a:t>
            </a:r>
          </a:p>
          <a:p>
            <a:endParaRPr lang="en-US" u="sng" dirty="0"/>
          </a:p>
          <a:p>
            <a:r>
              <a:rPr lang="en-US" dirty="0"/>
              <a:t>Benchmarks are small tests in single reporting categories with non-secure items. Users can compare item-level scores and the items themselves for all their students. </a:t>
            </a:r>
          </a:p>
          <a:p>
            <a:endParaRPr lang="en-US" dirty="0"/>
          </a:p>
          <a:p>
            <a:r>
              <a:rPr lang="en-US" dirty="0"/>
              <a:t>Interims are larger than benchmarks but smaller than summative tests. Many interim tests will report item-level data, depending on the type of test and on state and district policies.</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2000446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School Performance on Test report, by student, for students who took the interim Grade 6 Mathematics Test. The report displays item-level data at the student level, and you can access the items themselves and the student responses to the items.</a:t>
            </a:r>
          </a:p>
          <a:p>
            <a:endParaRPr lang="en-US" dirty="0"/>
          </a:p>
          <a:p>
            <a:r>
              <a:rPr lang="en-US" dirty="0"/>
              <a:t>The colored sections in the table include a blue Total performance section, a green section for 5 Items on which Students Performed the Best, an orange section for 5 Items on which Students Performed the Worst, and other reporting categories. You can expand or collapse the sections by clicking the vertical section bars, which display plus and minus signs. Clicking the green arrow button on the right allows you to scroll right.</a:t>
            </a:r>
          </a:p>
          <a:p>
            <a:endParaRPr lang="en-US" u="sng" dirty="0"/>
          </a:p>
          <a:p>
            <a:r>
              <a:rPr lang="en-US" u="none" dirty="0"/>
              <a:t>To show you how to analyze your results, we focus first on the green section, showing the five items on which students performed the best.</a:t>
            </a:r>
          </a:p>
          <a:p>
            <a:endParaRPr lang="en-US" u="none" dirty="0"/>
          </a:p>
          <a:p>
            <a:r>
              <a:rPr lang="en-US" dirty="0"/>
              <a:t>The first two rows under the section header, 5 Items on which Students Performed the Best, list the item number and the number of points earned for the item. </a:t>
            </a:r>
            <a:r>
              <a:rPr lang="en-US" u="none" dirty="0"/>
              <a:t>The students on this roster performed the best on items 1, 9, 23, 27, and 41.</a:t>
            </a:r>
          </a:p>
          <a:p>
            <a:endParaRPr lang="en-US" u="sng" dirty="0"/>
          </a:p>
          <a:p>
            <a:r>
              <a:rPr lang="en-US" u="none" dirty="0"/>
              <a:t>For example, Demo Student 1 earned 1 out of 1 points on item 23.</a:t>
            </a:r>
          </a:p>
          <a:p>
            <a:pPr defTabSz="952429" eaLnBrk="0" fontAlgn="base" hangingPunct="0">
              <a:spcBef>
                <a:spcPct val="30000"/>
              </a:spcBef>
              <a:spcAft>
                <a:spcPct val="0"/>
              </a:spcAft>
              <a:defRPr/>
            </a:pPr>
            <a:endParaRPr lang="en-US" b="0" u="none"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In reports with item-level data, you may occasionally see “n/a” instead of a score for an item. It means that the student did not respond to the item, or the item was not included in that form of the test.</a:t>
            </a:r>
            <a:endParaRPr lang="en-US" dirty="0"/>
          </a:p>
          <a:p>
            <a:endParaRPr lang="en-US" u="none"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2663748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report displaying item-level data, you can view the standard to which each item is aligned. This allows you to determine at a glance what the item measures. To show or hide item standards, click the </a:t>
            </a:r>
            <a:r>
              <a:rPr lang="en-US" b="0" i="0" dirty="0"/>
              <a:t>Standards Keys </a:t>
            </a:r>
            <a:r>
              <a:rPr lang="en-US" dirty="0"/>
              <a:t>toggle in the row of filter details below the report table heading. The standards display beneath the blue item numbers. Click the more information buttons beside the standard keys to view the legend for each standard.</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0024483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data includes reporting categories, you may see sortable columns for Scale Score and Performance level, along with the item-level data in each section, as shown here in this interim Grade 6 Mathematics test.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55</a:t>
            </a:fld>
            <a:endParaRPr lang="en-US" dirty="0"/>
          </a:p>
        </p:txBody>
      </p:sp>
    </p:spTree>
    <p:extLst>
      <p:ext uri="{BB962C8B-B14F-4D97-AF65-F5344CB8AC3E}">
        <p14:creationId xmlns:p14="http://schemas.microsoft.com/office/powerpoint/2010/main" val="21775679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To view a test item in a blank, unanswered state, click the item number link in the first row of a report table. The item view window displays the test question as it appeared on the assessment on the Student Testing Site.</a:t>
            </a:r>
          </a:p>
          <a:p>
            <a:endParaRPr lang="en-US" u="none" dirty="0"/>
          </a:p>
          <a:p>
            <a:r>
              <a:rPr lang="en-US" u="none" dirty="0"/>
              <a:t>To view an item with a student’s response, find that student’s name in the Student column on the left. Then click the blue score link under the numbered item. In this example, we look at item 41 for the last student listed.</a:t>
            </a:r>
          </a:p>
          <a:p>
            <a:endParaRPr lang="en-US" u="none" dirty="0"/>
          </a:p>
          <a:p>
            <a:r>
              <a:rPr lang="en-US" u="none" dirty="0"/>
              <a:t>The item view window displays the item along with the answer provided by that student.</a:t>
            </a:r>
          </a:p>
          <a:p>
            <a:endParaRPr lang="en-US" u="sng" dirty="0"/>
          </a:p>
          <a:p>
            <a:r>
              <a:rPr lang="en-US" u="none" dirty="0"/>
              <a:t>On the next slide, we will explain the features of an item view window that includes the student’s response.</a:t>
            </a:r>
          </a:p>
          <a:p>
            <a:endParaRPr lang="en-US"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7513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You can see the current item number and the score for that item in the gray bar in the banner. The student answered correctly for a score of 1 out of 1 point on item 41.</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Moving to the right in the gray bar, you see two tabs, </a:t>
            </a:r>
            <a:r>
              <a:rPr lang="en-US" altLang="en-US" b="0" dirty="0">
                <a:latin typeface="Arial" panose="020B0604020202020204" pitchFamily="34" charset="0"/>
                <a:cs typeface="Arial" panose="020B0604020202020204" pitchFamily="34" charset="0"/>
              </a:rPr>
              <a:t>Item &amp; Score and Rubric &amp; Resources</a:t>
            </a:r>
            <a:r>
              <a:rPr lang="en-US" altLang="en-US" dirty="0">
                <a:latin typeface="Arial" panose="020B0604020202020204" pitchFamily="34" charset="0"/>
                <a:cs typeface="Arial" panose="020B0604020202020204" pitchFamily="34" charset="0"/>
              </a:rPr>
              <a:t>. You can toggle between these tabs to display associated content. The </a:t>
            </a:r>
            <a:r>
              <a:rPr lang="en-US" altLang="en-US" b="0" dirty="0">
                <a:latin typeface="Arial" panose="020B0604020202020204" pitchFamily="34" charset="0"/>
                <a:cs typeface="Arial" panose="020B0604020202020204" pitchFamily="34" charset="0"/>
              </a:rPr>
              <a:t>Item &amp; Score </a:t>
            </a:r>
            <a:r>
              <a:rPr lang="en-US" altLang="en-US" dirty="0">
                <a:latin typeface="Arial" panose="020B0604020202020204" pitchFamily="34" charset="0"/>
                <a:cs typeface="Arial" panose="020B0604020202020204" pitchFamily="34" charset="0"/>
              </a:rPr>
              <a:t>tab is open in the upper-left image, and the </a:t>
            </a:r>
            <a:r>
              <a:rPr lang="en-US" altLang="en-US" b="0" dirty="0">
                <a:latin typeface="Arial" panose="020B0604020202020204" pitchFamily="34" charset="0"/>
                <a:cs typeface="Arial" panose="020B0604020202020204" pitchFamily="34" charset="0"/>
              </a:rPr>
              <a:t>Rubric &amp; Resources </a:t>
            </a:r>
            <a:r>
              <a:rPr lang="en-US" altLang="en-US" dirty="0">
                <a:latin typeface="Arial" panose="020B0604020202020204" pitchFamily="34" charset="0"/>
                <a:cs typeface="Arial" panose="020B0604020202020204" pitchFamily="34" charset="0"/>
              </a:rPr>
              <a:t>tab is open in the lower-right image.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Underneath the teal and gray banners, the </a:t>
            </a:r>
            <a:r>
              <a:rPr lang="en-US" altLang="en-US" b="0" dirty="0">
                <a:latin typeface="Arial" panose="020B0604020202020204" pitchFamily="34" charset="0"/>
                <a:cs typeface="Arial" panose="020B0604020202020204" pitchFamily="34" charset="0"/>
              </a:rPr>
              <a:t>scoring assertions are displayed with their outcomes</a:t>
            </a:r>
            <a:r>
              <a:rPr lang="en-US" altLang="en-US" dirty="0">
                <a:latin typeface="Arial" panose="020B0604020202020204" pitchFamily="34" charset="0"/>
                <a:cs typeface="Arial" panose="020B0604020202020204" pitchFamily="34" charset="0"/>
              </a:rPr>
              <a:t>.</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In the </a:t>
            </a:r>
            <a:r>
              <a:rPr lang="en-US" altLang="en-US" b="0" dirty="0">
                <a:latin typeface="Arial" panose="020B0604020202020204" pitchFamily="34" charset="0"/>
                <a:cs typeface="Arial" panose="020B0604020202020204" pitchFamily="34" charset="0"/>
              </a:rPr>
              <a:t>Scoring Assertion column, each assertion </a:t>
            </a:r>
            <a:r>
              <a:rPr lang="en-US" altLang="en-US" dirty="0">
                <a:latin typeface="Arial" panose="020B0604020202020204" pitchFamily="34" charset="0"/>
                <a:cs typeface="Arial" panose="020B0604020202020204" pitchFamily="34" charset="0"/>
              </a:rPr>
              <a:t>states exactly what the student must do to earn points. The</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Outcome </a:t>
            </a:r>
            <a:r>
              <a:rPr lang="en-US" altLang="en-US" dirty="0">
                <a:latin typeface="Arial" panose="020B0604020202020204" pitchFamily="34" charset="0"/>
                <a:cs typeface="Arial" panose="020B0604020202020204" pitchFamily="34" charset="0"/>
              </a:rPr>
              <a:t>column shows a </a:t>
            </a:r>
            <a:r>
              <a:rPr lang="en-US" altLang="en-US" b="0" dirty="0">
                <a:latin typeface="Arial" panose="020B0604020202020204" pitchFamily="34" charset="0"/>
                <a:cs typeface="Arial" panose="020B0604020202020204" pitchFamily="34" charset="0"/>
              </a:rPr>
              <a:t>checkmark</a:t>
            </a:r>
            <a:r>
              <a:rPr lang="en-US" altLang="en-US" dirty="0">
                <a:latin typeface="Arial" panose="020B0604020202020204" pitchFamily="34" charset="0"/>
                <a:cs typeface="Arial" panose="020B0604020202020204" pitchFamily="34" charset="0"/>
              </a:rPr>
              <a:t> for a correct answer, or an X for each incorrect answer. This item has a single scoring assertion.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Below, the test item is displayed along with the student’s response. Reviewing a student’s response may provide clues to the student’s thinking.</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You can show or hide a student’s visual settings, like large fonts, different color contrasts, or Spanish language, on a per-item basis. To do so, click the toggle above the item on the right side.</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a:t>
            </a:r>
            <a:r>
              <a:rPr lang="en-US" altLang="en-US" b="0" dirty="0">
                <a:latin typeface="Arial" panose="020B0604020202020204" pitchFamily="34" charset="0"/>
                <a:cs typeface="Arial" panose="020B0604020202020204" pitchFamily="34" charset="0"/>
              </a:rPr>
              <a:t>Rubric &amp; Resources tab has the same teal and gray banner features and is divided into multiple sections, which may include Details, Resources, Rubric, and Frequency Distribution of Student Responses. </a:t>
            </a:r>
            <a:r>
              <a:rPr lang="en-US" altLang="en-US" dirty="0">
                <a:latin typeface="Arial" panose="020B0604020202020204" pitchFamily="34" charset="0"/>
                <a:cs typeface="Arial" panose="020B0604020202020204" pitchFamily="34" charset="0"/>
              </a:rPr>
              <a:t>The sections are expanded and collapsed using the circled arrows to the left. The information included in each section varies, depending on the test item.</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Topic lists the skill area to which the item belongs. The </a:t>
            </a:r>
            <a:r>
              <a:rPr lang="en-US" altLang="en-US" b="0" dirty="0">
                <a:latin typeface="Arial" panose="020B0604020202020204" pitchFamily="34" charset="0"/>
                <a:cs typeface="Arial" panose="020B0604020202020204" pitchFamily="34" charset="0"/>
              </a:rPr>
              <a:t>Content Alignment </a:t>
            </a:r>
            <a:r>
              <a:rPr lang="en-US" altLang="en-US" dirty="0">
                <a:latin typeface="Arial" panose="020B0604020202020204" pitchFamily="34" charset="0"/>
                <a:cs typeface="Arial" panose="020B0604020202020204" pitchFamily="34" charset="0"/>
              </a:rPr>
              <a:t>section describes, in detail, the academic or learning standard to which the item is aligned.</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marL="0" marR="0" lvl="0" indent="0" algn="l" defTabSz="952429" rtl="0" eaLnBrk="0" fontAlgn="base" latinLnBrk="0" hangingPunct="0">
              <a:lnSpc>
                <a:spcPct val="100000"/>
              </a:lnSpc>
              <a:spcBef>
                <a:spcPct val="30000"/>
              </a:spcBef>
              <a:spcAft>
                <a:spcPct val="0"/>
              </a:spcAft>
              <a:buClrTx/>
              <a:buSzTx/>
              <a:buFontTx/>
              <a:buNone/>
              <a:tabLst/>
              <a:defRPr/>
            </a:pPr>
            <a:r>
              <a:rPr lang="en-US" u="none" dirty="0">
                <a:latin typeface="Arial" panose="020B0604020202020204" pitchFamily="34" charset="0"/>
                <a:cs typeface="Arial" panose="020B0604020202020204" pitchFamily="34" charset="0"/>
              </a:rPr>
              <a:t>The Rubric displays the criteria used to score the item. A simple correct answer may be listed, or this section may include a score breakdown, a human-readable rubric, or an exemplar, which provides an example of a response for each point value. </a:t>
            </a:r>
          </a:p>
          <a:p>
            <a:pPr marL="0" marR="0" lvl="0" indent="0" algn="l" defTabSz="952429" rtl="0" eaLnBrk="0" fontAlgn="base" latinLnBrk="0" hangingPunct="0">
              <a:lnSpc>
                <a:spcPct val="100000"/>
              </a:lnSpc>
              <a:spcBef>
                <a:spcPct val="30000"/>
              </a:spcBef>
              <a:spcAft>
                <a:spcPct val="0"/>
              </a:spcAft>
              <a:buClrTx/>
              <a:buSzTx/>
              <a:buFontTx/>
              <a:buNone/>
              <a:tabLst/>
              <a:defRPr/>
            </a:pPr>
            <a:endParaRPr lang="en-US"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u="none" dirty="0">
                <a:latin typeface="Arial" panose="020B0604020202020204" pitchFamily="34" charset="0"/>
                <a:cs typeface="Arial" panose="020B0604020202020204" pitchFamily="34" charset="0"/>
              </a:rPr>
              <a:t>Frequency Distribution of Student Responses provides a breakdown of how many students earned each possible point value available for the item. In this example, six students in the school responded to item 15 on this mathematics test. Four of them earned one point for the item and two of them earned 0 points. </a:t>
            </a:r>
            <a:endParaRPr lang="en-US"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249714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The </a:t>
            </a:r>
            <a:r>
              <a:rPr lang="en-US" b="0" dirty="0">
                <a:latin typeface="Arial" panose="020B0604020202020204" pitchFamily="34" charset="0"/>
                <a:cs typeface="Arial" panose="020B0604020202020204" pitchFamily="34" charset="0"/>
              </a:rPr>
              <a:t>Reporting </a:t>
            </a:r>
            <a:r>
              <a:rPr lang="en-US" dirty="0">
                <a:latin typeface="Arial" panose="020B0604020202020204" pitchFamily="34" charset="0"/>
                <a:cs typeface="Arial" panose="020B0604020202020204" pitchFamily="34" charset="0"/>
              </a:rPr>
              <a:t>system allows users (with appropriate permission) to handscore unscored test items. It also allows modification of some automated scores suggested by the machine-scoring system. If a test contains unscored items,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its performance data are excluded from your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Dashboard</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and Assessment Reports until you or another user with scoring permissions enters scores for all the unscored items in at least one opportunity of that test.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When you have tests awaiting item scoring,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click the </a:t>
            </a:r>
            <a:r>
              <a:rPr lang="en-US" sz="1200" b="1" i="0" kern="1200" dirty="0">
                <a:solidFill>
                  <a:schemeClr val="tx1"/>
                </a:solidFill>
                <a:effectLst/>
                <a:latin typeface="Arial" panose="020B0604020202020204" pitchFamily="34" charset="0"/>
                <a:ea typeface="ＭＳ Ｐゴシック" pitchFamily="-48" charset="-128"/>
                <a:cs typeface="Arial" panose="020B0604020202020204" pitchFamily="34" charset="0"/>
              </a:rPr>
              <a:t>Tests to Score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notification that appears in the banner. The process consists of two steps: scoring the unscored items and then submitting them so that they can be officially recorded.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Dashboard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opens with a list of tests with unscored items. Click the name of the test you wish to score.   </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7CCC91-3D62-43C2-A928-E3141B66B648}"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3229764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Test Scoring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now displays a list of students and items awaiting scoring for the selected test. Items 1, 2, and 3 for the demo student have already been scored but not submitted. Items 4, 5, and 6 need to be scored. The </a:t>
            </a:r>
            <a:r>
              <a:rPr lang="en-US" sz="1200" b="1" i="0" kern="1200" dirty="0">
                <a:solidFill>
                  <a:schemeClr val="tx1"/>
                </a:solidFill>
                <a:effectLst/>
                <a:latin typeface="Arial" panose="020B0604020202020204" pitchFamily="34" charset="0"/>
                <a:ea typeface="ＭＳ Ｐゴシック" pitchFamily="-48" charset="-128"/>
                <a:cs typeface="Arial" panose="020B0604020202020204" pitchFamily="34" charset="0"/>
              </a:rPr>
              <a:t>Submit Scores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button will remain grayed out until all the unscored items have been scored.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To enter scores for an item, click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Score</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 link. 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scoring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opens to the Item &amp; Score tab. You can toggle to the Rubric &amp; Resources tab to review the item’s scoring rubric and any other available resources for help in scoring the item.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Click the edit icon in the Scoring Criteria table to score the item.</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59</a:t>
            </a:fld>
            <a:endParaRPr lang="en-US" dirty="0"/>
          </a:p>
        </p:txBody>
      </p:sp>
    </p:spTree>
    <p:extLst>
      <p:ext uri="{BB962C8B-B14F-4D97-AF65-F5344CB8AC3E}">
        <p14:creationId xmlns:p14="http://schemas.microsoft.com/office/powerpoint/2010/main" val="296821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The Dashboard appears after you select test groups. Test information and results are displayed for the students who are assigned to you based on your role. Teachers see all the tests their students have taken. School-level users see tests taken by all the students in the school. District-level users see the tests taken by all the students in the district. </a:t>
            </a:r>
          </a:p>
          <a:p>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A test group card displays for each test, by subject, along with the grades tested and the total tests taken. The cards are sorted from left to right, then top to bottom based on the date last taken. The performance distribution results display as a color-coded bar with the percent proficient and student count listed under each colored level. Click the green information button to display the performance levels. For example, 43 students took the </a:t>
            </a:r>
            <a:r>
              <a:rPr lang="en-US" sz="1200" kern="1200" dirty="0" err="1">
                <a:solidFill>
                  <a:schemeClr val="tx1"/>
                </a:solidFill>
                <a:effectLst/>
                <a:latin typeface="Calibri"/>
                <a:ea typeface="+mn-ea"/>
                <a:cs typeface="+mn-cs"/>
              </a:rPr>
              <a:t>Mathematicsc</a:t>
            </a:r>
            <a:r>
              <a:rPr lang="en-US" sz="1200" kern="1200" dirty="0">
                <a:solidFill>
                  <a:schemeClr val="tx1"/>
                </a:solidFill>
                <a:effectLst/>
                <a:latin typeface="Calibri"/>
                <a:ea typeface="+mn-ea"/>
                <a:cs typeface="+mn-cs"/>
              </a:rPr>
              <a:t> test. 84% of them achieved a Level 1 performance level while 16% of them achieved a Level 2 performance level. The data on the dashboard gives teachers, administrators, and principals a way to quickly compare how their students performed across different </a:t>
            </a:r>
            <a:r>
              <a:rPr lang="en-US" sz="1200" b="0" kern="1200" dirty="0">
                <a:solidFill>
                  <a:schemeClr val="tx1"/>
                </a:solidFill>
                <a:effectLst/>
                <a:latin typeface="Calibri"/>
                <a:ea typeface="+mn-ea"/>
                <a:cs typeface="+mn-cs"/>
              </a:rPr>
              <a:t>test groups. </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6744422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the pencil icon, the scoring criteria table adjusts to display a drop-down menu for adding Points Earned, and a drop-down menu for selecting a Condition Code if the student response is un-scorable. Below those fields is a Scoring Note box, allowing you to enter comments regarding the student response and why it was scored the way it was. Scroll down to read the student response to the item. </a:t>
            </a:r>
          </a:p>
          <a:p>
            <a:endParaRPr lang="en-US" dirty="0"/>
          </a:p>
          <a:p>
            <a:r>
              <a:rPr lang="en-US" dirty="0"/>
              <a:t>After entering data in the Scoring Criteria and Scoring Note sections, click </a:t>
            </a:r>
            <a:r>
              <a:rPr lang="en-US" b="1" dirty="0"/>
              <a:t>Save </a:t>
            </a:r>
            <a:r>
              <a:rPr lang="en-US" b="0" dirty="0"/>
              <a:t>in both places.</a:t>
            </a:r>
          </a:p>
          <a:p>
            <a:endParaRPr lang="en-US" dirty="0"/>
          </a:p>
          <a:p>
            <a:r>
              <a:rPr lang="en-US" dirty="0"/>
              <a:t>To advance to the next item needing a score, click the advance arrow in the banner to the right of the student's name, in the upper-right corner.</a:t>
            </a:r>
          </a:p>
          <a:p>
            <a:endParaRPr lang="en-US" dirty="0"/>
          </a:p>
          <a:p>
            <a:r>
              <a:rPr lang="en-US" dirty="0"/>
              <a:t>Please note: The </a:t>
            </a:r>
            <a:r>
              <a:rPr lang="en-US" i="1" dirty="0"/>
              <a:t>2022–2023</a:t>
            </a:r>
            <a:r>
              <a:rPr lang="en-US" dirty="0"/>
              <a:t> Centralized </a:t>
            </a:r>
            <a:r>
              <a:rPr lang="en-US" i="1" dirty="0"/>
              <a:t>Reporting System User Guide </a:t>
            </a:r>
            <a:r>
              <a:rPr lang="en-US" dirty="0"/>
              <a:t>includes a description of the condition codes as an appendix.</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u="none"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7CCC91-3D62-43C2-A928-E3141B66B648}"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3510198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scoring for all items has been completed, the </a:t>
            </a:r>
            <a:r>
              <a:rPr lang="en-US" b="0" i="0" dirty="0"/>
              <a:t>Test Scoring </a:t>
            </a:r>
            <a:r>
              <a:rPr lang="en-US" dirty="0"/>
              <a:t>page will display the points assigned to each item. </a:t>
            </a:r>
          </a:p>
          <a:p>
            <a:r>
              <a:rPr lang="en-US" dirty="0"/>
              <a:t>Check the box to the left of the student's name and then click the </a:t>
            </a:r>
            <a:r>
              <a:rPr lang="en-US" b="1" i="0" dirty="0"/>
              <a:t>Submit Scores </a:t>
            </a:r>
            <a:r>
              <a:rPr lang="en-US" dirty="0"/>
              <a:t>button to send the scores to officially submit the scores.</a:t>
            </a:r>
          </a:p>
          <a:p>
            <a:endParaRPr lang="en-US" dirty="0"/>
          </a:p>
          <a:p>
            <a:r>
              <a:rPr lang="en-US" dirty="0"/>
              <a:t>The Score Submit Alert window will appear. Click </a:t>
            </a:r>
            <a:r>
              <a:rPr lang="en-US" b="1" dirty="0"/>
              <a:t>Continue</a:t>
            </a:r>
            <a:r>
              <a:rPr lang="en-US" dirty="0"/>
              <a:t> to confirm. The selected items will be submitted for processing and reporting and removed from the table.</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61</a:t>
            </a:fld>
            <a:endParaRPr lang="en-US" dirty="0"/>
          </a:p>
        </p:txBody>
      </p:sp>
    </p:spTree>
    <p:extLst>
      <p:ext uri="{BB962C8B-B14F-4D97-AF65-F5344CB8AC3E}">
        <p14:creationId xmlns:p14="http://schemas.microsoft.com/office/powerpoint/2010/main" val="2186324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Users can modify scores for some items. Reports display a pencil icon in the column headers for each item with editable scores. If a machine-suggested score has a low-confidence level, a yellow warning triangle appears next to the score number. It is highly recommended that teachers review low-confidence scores.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Click the item score link in the student’s row of the report. The Item View window opens in the Item &amp; Score tab. </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686096B-52C6-4FA9-A00B-81322CF844E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405606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Click the </a:t>
            </a:r>
            <a:r>
              <a:rPr lang="en-US" b="0" dirty="0">
                <a:latin typeface="Arial" panose="020B0604020202020204" pitchFamily="34" charset="0"/>
                <a:cs typeface="Arial" panose="020B0604020202020204" pitchFamily="34" charset="0"/>
              </a:rPr>
              <a:t>pencil icon in the Scoring Criteria </a:t>
            </a:r>
            <a:r>
              <a:rPr lang="en-US" dirty="0">
                <a:latin typeface="Arial" panose="020B0604020202020204" pitchFamily="34" charset="0"/>
                <a:cs typeface="Arial" panose="020B0604020202020204" pitchFamily="34" charset="0"/>
              </a:rPr>
              <a:t>table.  </a:t>
            </a:r>
          </a:p>
          <a:p>
            <a:endParaRPr lang="en-US" dirty="0">
              <a:latin typeface="Arial" panose="020B0604020202020204" pitchFamily="34" charset="0"/>
              <a:cs typeface="Arial" panose="020B0604020202020204" pitchFamily="34" charset="0"/>
            </a:endParaRPr>
          </a:p>
          <a:p>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To enter a score for the response, select a numerical score from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the Points Earned drop-down list. If the item consists of multiple scoring criteria, select a numerical score from the score drop-down list for all scoring criteria. To save the score, click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Save</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 </a:t>
            </a:r>
          </a:p>
          <a:p>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Users can choose to assign a Condition Code in lieu of selecting the number of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points earned.</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 </a:t>
            </a:r>
          </a:p>
          <a:p>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When you close 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item view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any average scores or performance distributions on the assessment report will update automatically. </a:t>
            </a: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endParaRPr lang="en-US" u="none" dirty="0">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686096B-52C6-4FA9-A00B-81322CF844E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2551520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list of condition codes that you may see in your drop-down menus. As you can see from the table, some of the condition codes are assigned by machine and other condition codes are assigned by a human. When </a:t>
            </a:r>
            <a:r>
              <a:rPr lang="en-US" sz="1200" kern="1200" dirty="0">
                <a:solidFill>
                  <a:schemeClr val="tx1"/>
                </a:solidFill>
                <a:effectLst/>
                <a:latin typeface="+mn-lt"/>
                <a:ea typeface="+mn-ea"/>
                <a:cs typeface="+mn-cs"/>
              </a:rPr>
              <a:t>a condition code of Non-Specific has been assigned by machine, it is highly recommended that you review items.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BC3814-16EF-4B09-9DCE-3FDB57E4F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3497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The </a:t>
            </a:r>
            <a:r>
              <a:rPr lang="en-US" sz="1200" b="0" kern="1200" dirty="0">
                <a:solidFill>
                  <a:schemeClr val="tx1"/>
                </a:solidFill>
                <a:effectLst/>
                <a:latin typeface="Arial" panose="020B0604020202020204" pitchFamily="34" charset="0"/>
                <a:ea typeface="+mn-ea"/>
                <a:cs typeface="Arial" panose="020B0604020202020204" pitchFamily="34" charset="0"/>
              </a:rPr>
              <a:t>Change Reporting Time Period option under Features &amp; Tools allows you </a:t>
            </a:r>
            <a:r>
              <a:rPr lang="en-US" sz="1200" kern="1200" dirty="0">
                <a:solidFill>
                  <a:schemeClr val="tx1"/>
                </a:solidFill>
                <a:effectLst/>
                <a:latin typeface="Arial" panose="020B0604020202020204" pitchFamily="34" charset="0"/>
                <a:ea typeface="+mn-ea"/>
                <a:cs typeface="Arial" panose="020B0604020202020204" pitchFamily="34" charset="0"/>
              </a:rPr>
              <a:t>to view test results from a previous point in time, for your current students and/or for your former students.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When you want to view previous test results for your current students, select the school year from the drop-down menu in the schoolyear field. Leave the calendar tool set to the current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When you want to view test results from students you had in the past, select a school year from the menu in the schoolyear field AND use the calendar tool to set a date on which you know these former students were assigned to you. For example, a day in the month of May of that school year, after testing has begun.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When you click </a:t>
            </a:r>
            <a:r>
              <a:rPr lang="en-US" sz="1200" b="1" kern="1200" dirty="0">
                <a:solidFill>
                  <a:schemeClr val="tx1"/>
                </a:solidFill>
                <a:effectLst/>
                <a:latin typeface="Arial" panose="020B0604020202020204" pitchFamily="34" charset="0"/>
                <a:ea typeface="+mn-ea"/>
                <a:cs typeface="Arial" panose="020B0604020202020204" pitchFamily="34" charset="0"/>
              </a:rPr>
              <a:t>Save</a:t>
            </a:r>
            <a:r>
              <a:rPr lang="en-US" sz="1200" kern="1200" dirty="0">
                <a:solidFill>
                  <a:schemeClr val="tx1"/>
                </a:solidFill>
                <a:effectLst/>
                <a:latin typeface="Arial" panose="020B0604020202020204" pitchFamily="34" charset="0"/>
                <a:ea typeface="+mn-ea"/>
                <a:cs typeface="Arial" panose="020B0604020202020204" pitchFamily="34" charset="0"/>
              </a:rPr>
              <a:t> for either of the two options, your reports will reflect data according to those settings. When you log out of the system, the reporting time period defaults back to the current school year.</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65</a:t>
            </a:fld>
            <a:endParaRPr lang="en-US" dirty="0"/>
          </a:p>
        </p:txBody>
      </p:sp>
    </p:spTree>
    <p:extLst>
      <p:ext uri="{BB962C8B-B14F-4D97-AF65-F5344CB8AC3E}">
        <p14:creationId xmlns:p14="http://schemas.microsoft.com/office/powerpoint/2010/main" val="33290472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Test reasons are categories used to classify test opportunities for reporting purposes. They typically indicate the timeframe in which tests were taken, and they’re a good way to organize tests into groups. </a:t>
            </a:r>
            <a:r>
              <a:rPr lang="en-US" sz="1800" dirty="0">
                <a:effectLst/>
                <a:latin typeface="Calibri" panose="020F0502020204030204" pitchFamily="34" charset="0"/>
                <a:ea typeface="Times New Roman" panose="02020603050405020304" pitchFamily="18" charset="0"/>
              </a:rPr>
              <a:t>Test reasons should ideally be assigned in the Test Administration Site at the time of testing. However, you can use the Test Reason Manager in the Reporting System to assign a different test reason to an interim or benchmark test opportunity that was completed in the present school year. Summative test reasons cannot be reassigned.</a:t>
            </a:r>
          </a:p>
          <a:p>
            <a:pPr marL="0" marR="0">
              <a:spcBef>
                <a:spcPts val="600"/>
              </a:spcBef>
              <a:spcAft>
                <a:spcPts val="1200"/>
              </a:spcAft>
            </a:pPr>
            <a:endPar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Features &amp; Tools </a:t>
            </a:r>
            <a:r>
              <a:rPr lang="en-US" b="0" dirty="0">
                <a:latin typeface="Arial" panose="020B0604020202020204" pitchFamily="34" charset="0"/>
                <a:cs typeface="Arial" panose="020B0604020202020204" pitchFamily="34" charset="0"/>
              </a:rPr>
              <a:t>menu</a:t>
            </a:r>
            <a:r>
              <a:rPr lang="en-US" dirty="0">
                <a:latin typeface="Arial" panose="020B0604020202020204" pitchFamily="34" charset="0"/>
                <a:cs typeface="Arial" panose="020B0604020202020204" pitchFamily="34" charset="0"/>
              </a:rPr>
              <a:t>, select </a:t>
            </a:r>
            <a:r>
              <a:rPr lang="en-US" b="1" dirty="0">
                <a:latin typeface="Arial" panose="020B0604020202020204" pitchFamily="34" charset="0"/>
                <a:cs typeface="Arial" panose="020B0604020202020204" pitchFamily="34" charset="0"/>
              </a:rPr>
              <a:t>Manage Test Reasons</a:t>
            </a:r>
            <a:r>
              <a:rPr lang="en-US" dirty="0">
                <a:latin typeface="Arial" panose="020B0604020202020204" pitchFamily="34" charset="0"/>
                <a:cs typeface="Arial" panose="020B0604020202020204" pitchFamily="34" charset="0"/>
              </a:rPr>
              <a:t>. The </a:t>
            </a:r>
            <a:r>
              <a:rPr lang="en-US" b="0" dirty="0">
                <a:latin typeface="Arial" panose="020B0604020202020204" pitchFamily="34" charset="0"/>
                <a:cs typeface="Arial" panose="020B0604020202020204" pitchFamily="34" charset="0"/>
              </a:rPr>
              <a:t>Test Reason Manager </a:t>
            </a:r>
            <a:r>
              <a:rPr lang="en-US" dirty="0">
                <a:latin typeface="Arial" panose="020B0604020202020204" pitchFamily="34" charset="0"/>
                <a:cs typeface="Arial" panose="020B0604020202020204" pitchFamily="34" charset="0"/>
              </a:rPr>
              <a:t>window opens.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search for test opportunities to categorize, do either of the following:</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In the </a:t>
            </a:r>
            <a:r>
              <a:rPr lang="en-US" b="0" dirty="0">
                <a:latin typeface="Arial" panose="020B0604020202020204" pitchFamily="34" charset="0"/>
                <a:cs typeface="Arial" panose="020B0604020202020204" pitchFamily="34" charset="0"/>
              </a:rPr>
              <a:t>Session ID field</a:t>
            </a:r>
            <a:r>
              <a:rPr lang="en-US" dirty="0">
                <a:latin typeface="Arial" panose="020B0604020202020204" pitchFamily="34" charset="0"/>
                <a:cs typeface="Arial" panose="020B0604020202020204" pitchFamily="34" charset="0"/>
              </a:rPr>
              <a:t>, enter the session ID in which the opportunities were completed in the TDS.</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Select a test reason </a:t>
            </a:r>
            <a:r>
              <a:rPr lang="en-US" dirty="0">
                <a:latin typeface="Arial" panose="020B0604020202020204" pitchFamily="34" charset="0"/>
                <a:cs typeface="Arial" panose="020B0604020202020204" pitchFamily="34" charset="0"/>
              </a:rPr>
              <a:t>associated with the opportunities you want to edit. </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Then select a </a:t>
            </a:r>
            <a:r>
              <a:rPr lang="en-US" b="0" dirty="0">
                <a:latin typeface="Arial" panose="020B0604020202020204" pitchFamily="34" charset="0"/>
                <a:cs typeface="Arial" panose="020B0604020202020204" pitchFamily="34" charset="0"/>
              </a:rPr>
              <a:t>range of dates </a:t>
            </a:r>
            <a:r>
              <a:rPr lang="en-US" dirty="0">
                <a:latin typeface="Arial" panose="020B0604020202020204" pitchFamily="34" charset="0"/>
                <a:cs typeface="Arial" panose="020B0604020202020204" pitchFamily="34" charset="0"/>
              </a:rPr>
              <a:t>during which the test session was administered. The range cannot exceed 7 days. Finally, click </a:t>
            </a:r>
            <a:r>
              <a:rPr lang="en-US" b="1" dirty="0">
                <a:latin typeface="Arial" panose="020B0604020202020204" pitchFamily="34" charset="0"/>
                <a:cs typeface="Arial" panose="020B0604020202020204" pitchFamily="34" charset="0"/>
              </a:rPr>
              <a:t>Search</a:t>
            </a:r>
            <a:r>
              <a:rPr lang="en-US" b="0" dirty="0">
                <a:latin typeface="Arial" panose="020B0604020202020204" pitchFamily="34" charset="0"/>
                <a:cs typeface="Arial" panose="020B0604020202020204" pitchFamily="34" charset="0"/>
              </a:rPr>
              <a:t>.</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66</a:t>
            </a:fld>
            <a:endParaRPr lang="en-US" dirty="0"/>
          </a:p>
        </p:txBody>
      </p:sp>
    </p:spTree>
    <p:extLst>
      <p:ext uri="{BB962C8B-B14F-4D97-AF65-F5344CB8AC3E}">
        <p14:creationId xmlns:p14="http://schemas.microsoft.com/office/powerpoint/2010/main" val="1660750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 list of retrieved test sessions appears in the section, </a:t>
            </a:r>
            <a:r>
              <a:rPr lang="en-US" b="0" dirty="0">
                <a:latin typeface="Arial" panose="020B0604020202020204" pitchFamily="34" charset="0"/>
                <a:cs typeface="Arial" panose="020B0604020202020204" pitchFamily="34" charset="0"/>
              </a:rPr>
              <a:t>Select Test Opportunities.</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Click the </a:t>
            </a:r>
            <a:r>
              <a:rPr lang="en-US" b="0" dirty="0">
                <a:latin typeface="Arial" panose="020B0604020202020204" pitchFamily="34" charset="0"/>
                <a:cs typeface="Arial" panose="020B0604020202020204" pitchFamily="34" charset="0"/>
              </a:rPr>
              <a:t>plus sign buttons </a:t>
            </a:r>
            <a:r>
              <a:rPr lang="en-US" dirty="0">
                <a:latin typeface="Arial" panose="020B0604020202020204" pitchFamily="34" charset="0"/>
                <a:cs typeface="Arial" panose="020B0604020202020204" pitchFamily="34" charset="0"/>
              </a:rPr>
              <a:t>to expand the list of tests in each session and, under a test, the list of students who took the test in that session. </a:t>
            </a:r>
            <a:r>
              <a:rPr lang="en-US" b="0" dirty="0">
                <a:latin typeface="Arial" panose="020B0604020202020204" pitchFamily="34" charset="0"/>
                <a:cs typeface="Arial" panose="020B0604020202020204" pitchFamily="34" charset="0"/>
              </a:rPr>
              <a:t>Mark the checkboxes for each </a:t>
            </a:r>
            <a:r>
              <a:rPr lang="en-US" dirty="0">
                <a:latin typeface="Arial" panose="020B0604020202020204" pitchFamily="34" charset="0"/>
                <a:cs typeface="Arial" panose="020B0604020202020204" pitchFamily="34" charset="0"/>
              </a:rPr>
              <a:t>session, test, or opportunity that requires a test reason.</a:t>
            </a:r>
          </a:p>
          <a:p>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Assign Test Reasons</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confirmation window, </a:t>
            </a:r>
            <a:r>
              <a:rPr lang="en-US" b="0" dirty="0">
                <a:latin typeface="Arial" panose="020B0604020202020204" pitchFamily="34" charset="0"/>
                <a:cs typeface="Arial" panose="020B0604020202020204" pitchFamily="34" charset="0"/>
              </a:rPr>
              <a:t>select a new test reason </a:t>
            </a:r>
            <a:r>
              <a:rPr lang="en-US" dirty="0">
                <a:latin typeface="Arial" panose="020B0604020202020204" pitchFamily="34" charset="0"/>
                <a:cs typeface="Arial" panose="020B0604020202020204" pitchFamily="34" charset="0"/>
              </a:rPr>
              <a:t>to assign to the selected opportunities and click </a:t>
            </a:r>
            <a:r>
              <a:rPr lang="en-US" b="1" dirty="0">
                <a:latin typeface="Arial" panose="020B0604020202020204" pitchFamily="34" charset="0"/>
                <a:cs typeface="Arial" panose="020B0604020202020204" pitchFamily="34" charset="0"/>
              </a:rPr>
              <a:t>Confirm</a:t>
            </a:r>
            <a:r>
              <a:rPr lang="en-US" b="0"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Assigning or reassigning test reasons will make the filter by test reason option more useful.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67</a:t>
            </a:fld>
            <a:endParaRPr lang="en-US" dirty="0"/>
          </a:p>
        </p:txBody>
      </p:sp>
    </p:spTree>
    <p:extLst>
      <p:ext uri="{BB962C8B-B14F-4D97-AF65-F5344CB8AC3E}">
        <p14:creationId xmlns:p14="http://schemas.microsoft.com/office/powerpoint/2010/main" val="11990189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Depending on their user role permissions, some users can add, edit, and delete rosters created in this interface. Rosters imported into the system can not be edited, changed or deleted using this setting. Rosters are a great way to organize students, allow teachers to view their students’ performance, and allow other users to compare the performance of different rosters. The more rosters created, the more specific data analysis can be.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The Roster Management pages used in Reporting are the same screens used in the Test Information Distribution Engine (TIDE), so if you are a district or school coordinator and have manually added rosters one at a time or used the file upload process, you’re all set to do this in the Reporting system, as needs arise. The Roster management process is included in the </a:t>
            </a:r>
            <a:r>
              <a:rPr lang="en-US" sz="1800" b="0" i="1" u="none" strike="noStrike" baseline="0" dirty="0">
                <a:solidFill>
                  <a:srgbClr val="000000"/>
                </a:solidFill>
                <a:latin typeface="Calibri" panose="020F0502020204030204" pitchFamily="34" charset="0"/>
              </a:rPr>
              <a:t>2022–2023 Centralized Reporting System User Guide </a:t>
            </a:r>
            <a:r>
              <a:rPr lang="en-US" sz="1800" b="0" i="0" u="none" strike="noStrike" baseline="0" dirty="0">
                <a:solidFill>
                  <a:srgbClr val="000000"/>
                </a:solidFill>
                <a:latin typeface="Calibri" panose="020F0502020204030204" pitchFamily="34" charset="0"/>
              </a:rPr>
              <a:t>as an appendix.</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Access the Roster Settings with the Features &amp; Tools menu. The Add Roster page consists of two teal-colored sections: one labelled “Search for Students to Add to the Roster” and the other, “Add Students to the Roster.”</a:t>
            </a:r>
          </a:p>
          <a:p>
            <a:endParaRPr lang="en-US" sz="1800" b="0" i="0" u="none" strike="noStrike" baseline="0" dirty="0">
              <a:solidFill>
                <a:srgbClr val="000000"/>
              </a:solidFill>
              <a:latin typeface="Calibri" panose="020F0502020204030204" pitchFamily="34" charset="0"/>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1189535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fields in the Search for Students to Add to the Roster to pull the students you want to place on a roster. You can create a broad search by district, school, grade, and test administration, or a more specific search using individual student names and SSID numbers and the Advanced Search fields. The inset shows some of the options under Advanced Search. Click</a:t>
            </a:r>
            <a:r>
              <a:rPr lang="en-US" b="1" dirty="0"/>
              <a:t> Search </a:t>
            </a:r>
            <a:r>
              <a:rPr lang="en-US" dirty="0"/>
              <a:t>to load the results to the green Available Students table below.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148897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If you want to change the data you see, use the </a:t>
            </a:r>
            <a:r>
              <a:rPr lang="en-US" sz="1200" b="1" kern="1200" dirty="0">
                <a:solidFill>
                  <a:schemeClr val="tx1"/>
                </a:solidFill>
                <a:effectLst/>
                <a:latin typeface="Calibri"/>
                <a:ea typeface="+mn-ea"/>
                <a:cs typeface="+mn-cs"/>
              </a:rPr>
              <a:t>Filters</a:t>
            </a:r>
            <a:r>
              <a:rPr lang="en-US" sz="1200" kern="1200" dirty="0">
                <a:solidFill>
                  <a:schemeClr val="tx1"/>
                </a:solidFill>
                <a:effectLst/>
                <a:latin typeface="Calibri"/>
                <a:ea typeface="+mn-ea"/>
                <a:cs typeface="+mn-cs"/>
              </a:rPr>
              <a:t> panel to further customize your Dashboard. Make selections from the </a:t>
            </a:r>
            <a:r>
              <a:rPr lang="en-US" sz="1200" b="1" kern="1200" dirty="0">
                <a:solidFill>
                  <a:schemeClr val="tx1"/>
                </a:solidFill>
                <a:effectLst/>
                <a:latin typeface="Calibri"/>
                <a:ea typeface="+mn-ea"/>
                <a:cs typeface="+mn-cs"/>
              </a:rPr>
              <a:t>Test Groups </a:t>
            </a:r>
            <a:r>
              <a:rPr lang="en-US" sz="1200" kern="1200" dirty="0">
                <a:solidFill>
                  <a:schemeClr val="tx1"/>
                </a:solidFill>
                <a:effectLst/>
                <a:latin typeface="Calibri"/>
                <a:ea typeface="+mn-ea"/>
                <a:cs typeface="+mn-cs"/>
              </a:rPr>
              <a:t>options and/or the </a:t>
            </a:r>
            <a:r>
              <a:rPr lang="en-US" sz="1200" b="1" kern="1200" dirty="0">
                <a:solidFill>
                  <a:schemeClr val="tx1"/>
                </a:solidFill>
                <a:effectLst/>
                <a:latin typeface="Calibri"/>
                <a:ea typeface="+mn-ea"/>
                <a:cs typeface="+mn-cs"/>
              </a:rPr>
              <a:t>Test Reasons </a:t>
            </a:r>
            <a:r>
              <a:rPr lang="en-US" sz="1200" kern="1200" dirty="0">
                <a:solidFill>
                  <a:schemeClr val="tx1"/>
                </a:solidFill>
                <a:effectLst/>
                <a:latin typeface="Calibri"/>
                <a:ea typeface="+mn-ea"/>
                <a:cs typeface="+mn-cs"/>
              </a:rPr>
              <a:t>options. Test Reasons typically represent test administration seasons or opportunities. Selecting a test reason filters out results you do not need to see.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Click the green </a:t>
            </a:r>
            <a:r>
              <a:rPr lang="en-US" sz="1200" b="1" i="0" kern="1200" dirty="0">
                <a:solidFill>
                  <a:schemeClr val="tx1"/>
                </a:solidFill>
                <a:effectLst/>
                <a:latin typeface="Calibri"/>
                <a:ea typeface="+mn-ea"/>
                <a:cs typeface="+mn-cs"/>
              </a:rPr>
              <a:t>Apply</a:t>
            </a:r>
            <a:r>
              <a:rPr lang="en-US" sz="1200" kern="1200" dirty="0">
                <a:solidFill>
                  <a:schemeClr val="tx1"/>
                </a:solidFill>
                <a:effectLst/>
                <a:latin typeface="Calibri"/>
                <a:ea typeface="+mn-ea"/>
                <a:cs typeface="+mn-cs"/>
              </a:rPr>
              <a:t> button and your dashboard customizes according to your selections. Filter selections are highlighted in yellow in the table of results header. Clear the filters at any time by clicking the </a:t>
            </a:r>
            <a:r>
              <a:rPr lang="en-US" sz="1200" b="1" i="0" kern="1200" dirty="0">
                <a:solidFill>
                  <a:schemeClr val="tx1"/>
                </a:solidFill>
                <a:effectLst/>
                <a:latin typeface="Calibri"/>
                <a:ea typeface="+mn-ea"/>
                <a:cs typeface="+mn-cs"/>
              </a:rPr>
              <a:t>Clear Filters </a:t>
            </a:r>
            <a:r>
              <a:rPr lang="en-US" sz="1200" kern="1200" dirty="0">
                <a:solidFill>
                  <a:schemeClr val="tx1"/>
                </a:solidFill>
                <a:effectLst/>
                <a:latin typeface="Calibri"/>
                <a:ea typeface="+mn-ea"/>
                <a:cs typeface="+mn-cs"/>
              </a:rPr>
              <a:t>button and clicking </a:t>
            </a:r>
            <a:r>
              <a:rPr lang="en-US" sz="1200" b="1" kern="1200" dirty="0">
                <a:solidFill>
                  <a:schemeClr val="tx1"/>
                </a:solidFill>
                <a:effectLst/>
                <a:latin typeface="Calibri"/>
                <a:ea typeface="+mn-ea"/>
                <a:cs typeface="+mn-cs"/>
              </a:rPr>
              <a:t>Apply</a:t>
            </a:r>
            <a:r>
              <a:rPr lang="en-US" sz="1200" kern="1200" dirty="0">
                <a:solidFill>
                  <a:schemeClr val="tx1"/>
                </a:solidFill>
                <a:effectLst/>
                <a:latin typeface="Calibri"/>
                <a:ea typeface="+mn-ea"/>
                <a:cs typeface="+mn-cs"/>
              </a:rPr>
              <a:t> again..</a:t>
            </a:r>
          </a:p>
          <a:p>
            <a:endParaRPr lang="en-US" dirty="0"/>
          </a:p>
          <a:p>
            <a:r>
              <a:rPr lang="en-US" dirty="0"/>
              <a:t>Click on the underlined name of a test group card or the green magnifying glass view button to advance to the Performance on Tests report.</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7210615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the desired students to the roster by clicking the green plus sign next to their name or by marking the checkboxes. You can also use the </a:t>
            </a:r>
            <a:r>
              <a:rPr lang="en-US" b="1" dirty="0"/>
              <a:t>Add All </a:t>
            </a:r>
            <a:r>
              <a:rPr lang="en-US" dirty="0"/>
              <a:t>or </a:t>
            </a:r>
            <a:r>
              <a:rPr lang="en-US" b="1" dirty="0"/>
              <a:t>Add Selected </a:t>
            </a:r>
            <a:r>
              <a:rPr lang="en-US" dirty="0"/>
              <a:t>buttons to move the students to the roster. Remove students from the roster by clicking the orange x button or using the checkboxes. You can </a:t>
            </a:r>
            <a:r>
              <a:rPr lang="en-US" b="1" dirty="0"/>
              <a:t>Remove All </a:t>
            </a:r>
            <a:r>
              <a:rPr lang="en-US" dirty="0"/>
              <a:t>or </a:t>
            </a:r>
            <a:r>
              <a:rPr lang="en-US" b="1" dirty="0"/>
              <a:t>Remove Selected</a:t>
            </a:r>
            <a:r>
              <a:rPr lang="en-US" dirty="0"/>
              <a:t>. </a:t>
            </a:r>
          </a:p>
          <a:p>
            <a:endParaRPr lang="en-US" dirty="0"/>
          </a:p>
          <a:p>
            <a:r>
              <a:rPr lang="en-US" dirty="0"/>
              <a:t>Make sure to name your roster and choose a name from the Teacher Name field. You can always open the Search for Students to Add to the Roster section and find more students to add.</a:t>
            </a:r>
          </a:p>
          <a:p>
            <a:endParaRPr lang="en-US" dirty="0"/>
          </a:p>
          <a:p>
            <a:r>
              <a:rPr lang="en-US" dirty="0"/>
              <a:t>Click </a:t>
            </a:r>
            <a:r>
              <a:rPr lang="en-US" b="1" dirty="0"/>
              <a:t>Save</a:t>
            </a:r>
            <a:r>
              <a:rPr lang="en-US" dirty="0"/>
              <a:t> to save the roster. It will appear in TIDE and CRS as a user-identified roster.</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5815581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use the Upload Rosters process when you have large numbers of students to place in groups. It is a four-step process using the Excel template shown here. You will download the template, complete it, then Upload the file, Preview it, Validate it, and Confirm it using the Roster Manager, shown here. You can always click the “more info” button to read the online user guide instructions for this process.</a:t>
            </a:r>
          </a:p>
          <a:p>
            <a:endParaRPr lang="en-US" dirty="0"/>
          </a:p>
          <a:p>
            <a:r>
              <a:rPr lang="en-US" dirty="0"/>
              <a:t>Again, this process is mirrored in TIDE.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7195531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this module has given you a solid, basic understanding of the features and functions of the</a:t>
            </a:r>
            <a:r>
              <a:rPr lang="en-US" b="1" dirty="0"/>
              <a:t> </a:t>
            </a:r>
            <a:r>
              <a:rPr lang="en-US" b="0" dirty="0"/>
              <a:t>Reporting system.  </a:t>
            </a:r>
            <a:r>
              <a:rPr lang="en-US" dirty="0"/>
              <a:t>Watch for future announcements on your assessment portal page. A</a:t>
            </a:r>
            <a:r>
              <a:rPr lang="en-US" b="1" i="1" dirty="0"/>
              <a:t> </a:t>
            </a:r>
            <a:r>
              <a:rPr lang="en-US" b="0" i="1" dirty="0"/>
              <a:t>Reporting System User Guide </a:t>
            </a:r>
            <a:r>
              <a:rPr lang="en-US" dirty="0"/>
              <a:t>is posted there. You can also call or email the </a:t>
            </a:r>
            <a:r>
              <a:rPr lang="en-US" dirty="0" err="1"/>
              <a:t>DeSSA</a:t>
            </a:r>
            <a:r>
              <a:rPr lang="en-US" dirty="0"/>
              <a:t> Help Desk with your questions.</a:t>
            </a: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FC3BB-83ED-4FBD-AB97-B60FAD447E33}"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499774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tx1"/>
                </a:solidFill>
                <a:latin typeface="Arial" panose="020B0604020202020204" pitchFamily="34" charset="0"/>
                <a:cs typeface="Arial" panose="020B0604020202020204" pitchFamily="34" charset="0"/>
              </a:rPr>
              <a:t>Thank you for taking the time to view this training module. </a:t>
            </a:r>
            <a:r>
              <a:rPr lang="en-US" dirty="0">
                <a:solidFill>
                  <a:schemeClr val="tx1"/>
                </a:solidFill>
                <a:latin typeface="Arial" panose="020B0604020202020204" pitchFamily="34" charset="0"/>
                <a:cs typeface="Arial" panose="020B0604020202020204" pitchFamily="34" charset="0"/>
              </a:rPr>
              <a:t>For</a:t>
            </a:r>
            <a:r>
              <a:rPr lang="en-US" baseline="0" dirty="0">
                <a:solidFill>
                  <a:schemeClr val="tx1"/>
                </a:solidFill>
                <a:latin typeface="Arial" panose="020B0604020202020204" pitchFamily="34" charset="0"/>
                <a:cs typeface="Arial" panose="020B0604020202020204" pitchFamily="34" charset="0"/>
              </a:rPr>
              <a:t> additional information, refer to your </a:t>
            </a:r>
            <a:r>
              <a:rPr lang="en-US" i="1" baseline="0" dirty="0">
                <a:solidFill>
                  <a:schemeClr val="tx1"/>
                </a:solidFill>
                <a:latin typeface="Arial" panose="020B0604020202020204" pitchFamily="34" charset="0"/>
                <a:cs typeface="Arial" panose="020B0604020202020204" pitchFamily="34" charset="0"/>
              </a:rPr>
              <a:t>CRS User Guide </a:t>
            </a:r>
            <a:r>
              <a:rPr lang="en-US" baseline="0" dirty="0">
                <a:solidFill>
                  <a:schemeClr val="tx1"/>
                </a:solidFill>
                <a:latin typeface="Arial" panose="020B0604020202020204" pitchFamily="34" charset="0"/>
                <a:cs typeface="Arial" panose="020B0604020202020204" pitchFamily="34" charset="0"/>
              </a:rPr>
              <a:t>located on the DeSSA portal or contact the DeSSA Help Desk.</a:t>
            </a:r>
            <a:endParaRPr lang="en-US" dirty="0">
              <a:solidFill>
                <a:schemeClr val="tx1"/>
              </a:solidFill>
              <a:latin typeface="Arial" panose="020B0604020202020204" pitchFamily="34" charset="0"/>
              <a:cs typeface="Arial" panose="020B0604020202020204" pitchFamily="34" charset="0"/>
            </a:endParaRPr>
          </a:p>
          <a:p>
            <a:pPr lvl="0"/>
            <a:endParaRPr lang="en-US" dirty="0"/>
          </a:p>
        </p:txBody>
      </p:sp>
      <p:sp>
        <p:nvSpPr>
          <p:cNvPr id="4" name="Slide Number Placeholder 3"/>
          <p:cNvSpPr>
            <a:spLocks noGrp="1"/>
          </p:cNvSpPr>
          <p:nvPr>
            <p:ph type="sldNum" sz="quarter" idx="10"/>
          </p:nvPr>
        </p:nvSpPr>
        <p:spPr>
          <a:xfrm>
            <a:off x="3426653" y="9024094"/>
            <a:ext cx="157094" cy="231708"/>
          </a:xfrm>
        </p:spPr>
        <p:txBody>
          <a:bodyPr/>
          <a:lstStyle/>
          <a:p>
            <a:pPr lvl="0"/>
            <a:fld id="{DBA2C2E2-0E08-480B-A22D-C2F2EBF6A27D}" type="slidenum">
              <a:rPr lang="en-US" noProof="0"/>
              <a:pPr lvl="0"/>
              <a:t>73</a:t>
            </a:fld>
            <a:endParaRPr lang="en-US" noProof="0" dirty="0"/>
          </a:p>
        </p:txBody>
      </p:sp>
      <p:sp>
        <p:nvSpPr>
          <p:cNvPr id="6" name="Slide Image Placeholder 5">
            <a:extLst>
              <a:ext uri="{FF2B5EF4-FFF2-40B4-BE49-F238E27FC236}">
                <a16:creationId xmlns:a16="http://schemas.microsoft.com/office/drawing/2014/main" id="{D596EACB-4837-4B3D-8FF0-02082207D95E}"/>
              </a:ext>
            </a:extLst>
          </p:cNvPr>
          <p:cNvSpPr>
            <a:spLocks noGrp="1" noRot="1" noChangeAspect="1"/>
          </p:cNvSpPr>
          <p:nvPr>
            <p:ph type="sldImg"/>
          </p:nvPr>
        </p:nvSpPr>
        <p:spPr/>
      </p:sp>
    </p:spTree>
    <p:extLst>
      <p:ext uri="{BB962C8B-B14F-4D97-AF65-F5344CB8AC3E}">
        <p14:creationId xmlns:p14="http://schemas.microsoft.com/office/powerpoint/2010/main" val="3539152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When you select a test group card and leave the Dashboard, all users move to the Performance on Tests report. Here is the Performance on Tests report for a teacher who clicked on a summative mathematics test group card. The My Assessments table lists all the tests that the teacher’s students have taken, in order of date last taken.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My Students table is a fast pass to the individual Student Portfolio report. This report is useful for teachers as they prepare for parent-teacher conferences where student performance across all tests is needed.</a:t>
            </a:r>
          </a:p>
          <a:p>
            <a:endParaRPr lang="en-US" sz="1200" kern="1200" dirty="0">
              <a:solidFill>
                <a:schemeClr val="tx1"/>
              </a:solidFill>
              <a:effectLst/>
              <a:latin typeface="Calibri"/>
              <a:ea typeface="+mn-ea"/>
              <a:cs typeface="+mn-cs"/>
            </a:endParaRPr>
          </a:p>
          <a:p>
            <a:r>
              <a:rPr lang="en-US" dirty="0"/>
              <a:t>Teachers have a </a:t>
            </a:r>
            <a:r>
              <a:rPr lang="en-US" b="1" dirty="0"/>
              <a:t>Rosters</a:t>
            </a:r>
            <a:r>
              <a:rPr lang="en-US" dirty="0"/>
              <a:t> option in the </a:t>
            </a:r>
            <a:r>
              <a:rPr lang="en-US" b="1" dirty="0"/>
              <a:t>Filters</a:t>
            </a:r>
            <a:r>
              <a:rPr lang="en-US" dirty="0"/>
              <a:t> panel. They can select one of their rosters, click </a:t>
            </a:r>
            <a:r>
              <a:rPr lang="en-US" b="1" i="0" dirty="0"/>
              <a:t>Apply,</a:t>
            </a:r>
            <a:r>
              <a:rPr lang="en-US" dirty="0"/>
              <a:t> and the Performance on Tests report customizes to show results for only students on the selected roster.</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76483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You can compare your results to aggregate state, district, and school data directly from the Performance on Tests report, depending on your user role. Simply click the expansion arrow to the right of the assessment name to display them. Shown here are the comparison rows a teacher will see. The aggregates are highlighted in yellow below the Assessment Name. Notice that an export button is included for each test in the table. Use it to generate a PDF, Excel, or CSV file of the results for that test.</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Notice the path in the navigation trail at the top of the report page. Since this teacher has a single role, the Select Role breadcrumb does not display. The teacher has navigated from the Dashboard Generator to the Dashboard to the Performance on Tests report. You can use this trail to return to any previous page in Reporting.</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Click on the underlined name of the report or the magnifying glass view button to the left of it to drill down into that test data. </a:t>
            </a:r>
            <a:endParaRPr lang="en-US"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787431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1552395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293951342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2958560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476280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3743876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1454365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2573235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898427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3612530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204844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3769646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68956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159775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635328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993312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4111871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1035201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224146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44892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60006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2893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563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918362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dirty="0"/>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2256551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278381837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1928090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3369474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3214554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40341800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22326108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13144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427594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2144269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38763763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179726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2908989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135475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5008524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28589074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6664226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29689592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1BD0-A441-4EBC-8B96-5DE9533EC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21F2E-5849-4BC0-8E4E-4CBABAB1E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598F1-120C-4382-8543-07B9161361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1EF2A06-49A8-48E4-9D99-E0A5512A997B}"/>
              </a:ext>
            </a:extLst>
          </p:cNvPr>
          <p:cNvSpPr>
            <a:spLocks noGrp="1"/>
          </p:cNvSpPr>
          <p:nvPr>
            <p:ph type="ftr" sz="quarter" idx="11"/>
          </p:nvPr>
        </p:nvSpPr>
        <p:spPr/>
        <p:txBody>
          <a:bodyPr/>
          <a:lstStyle/>
          <a:p>
            <a:r>
              <a:rPr lang="en-US" dirty="0"/>
              <a:t>Copyright © 20XX Cambium Assessment, Inc. All rights reserved.</a:t>
            </a:r>
          </a:p>
        </p:txBody>
      </p:sp>
      <p:sp>
        <p:nvSpPr>
          <p:cNvPr id="6" name="Slide Number Placeholder 5">
            <a:extLst>
              <a:ext uri="{FF2B5EF4-FFF2-40B4-BE49-F238E27FC236}">
                <a16:creationId xmlns:a16="http://schemas.microsoft.com/office/drawing/2014/main" id="{5F2F455D-608E-4D35-AC25-788686EEC6DA}"/>
              </a:ext>
            </a:extLst>
          </p:cNvPr>
          <p:cNvSpPr>
            <a:spLocks noGrp="1"/>
          </p:cNvSpPr>
          <p:nvPr>
            <p:ph type="sldNum" sz="quarter" idx="12"/>
          </p:nvPr>
        </p:nvSpPr>
        <p:spPr/>
        <p:txBody>
          <a:bodyPr/>
          <a:lstStyle/>
          <a:p>
            <a:fld id="{33FEC4A0-1AC0-4777-A562-BD2764B61ED5}" type="slidenum">
              <a:rPr lang="en-US" smtClean="0"/>
              <a:t>‹#›</a:t>
            </a:fld>
            <a:endParaRPr lang="en-US" dirty="0"/>
          </a:p>
        </p:txBody>
      </p:sp>
    </p:spTree>
    <p:extLst>
      <p:ext uri="{BB962C8B-B14F-4D97-AF65-F5344CB8AC3E}">
        <p14:creationId xmlns:p14="http://schemas.microsoft.com/office/powerpoint/2010/main" val="417636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EE05-2A92-4452-ABEA-796047CF0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BCC768-C6F2-4E46-934F-A471276A2DA8}"/>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BF07A1E-03CD-48F0-BC60-21D6EB218A75}"/>
              </a:ext>
            </a:extLst>
          </p:cNvPr>
          <p:cNvSpPr>
            <a:spLocks noGrp="1"/>
          </p:cNvSpPr>
          <p:nvPr>
            <p:ph type="ftr" sz="quarter" idx="11"/>
          </p:nvPr>
        </p:nvSpPr>
        <p:spPr/>
        <p:txBody>
          <a:bodyPr/>
          <a:lstStyle/>
          <a:p>
            <a:r>
              <a:rPr lang="en-US" dirty="0"/>
              <a:t>Copyright © 20XX Cambium Assessment, Inc. All rights reserved.</a:t>
            </a:r>
          </a:p>
        </p:txBody>
      </p:sp>
      <p:sp>
        <p:nvSpPr>
          <p:cNvPr id="5" name="Slide Number Placeholder 4">
            <a:extLst>
              <a:ext uri="{FF2B5EF4-FFF2-40B4-BE49-F238E27FC236}">
                <a16:creationId xmlns:a16="http://schemas.microsoft.com/office/drawing/2014/main" id="{6A2A153A-6A25-44D9-8717-7FF3C013678E}"/>
              </a:ext>
            </a:extLst>
          </p:cNvPr>
          <p:cNvSpPr>
            <a:spLocks noGrp="1"/>
          </p:cNvSpPr>
          <p:nvPr>
            <p:ph type="sldNum" sz="quarter" idx="12"/>
          </p:nvPr>
        </p:nvSpPr>
        <p:spPr/>
        <p:txBody>
          <a:bodyPr/>
          <a:lstStyle/>
          <a:p>
            <a:fld id="{33FEC4A0-1AC0-4777-A562-BD2764B61ED5}" type="slidenum">
              <a:rPr lang="en-US" smtClean="0"/>
              <a:t>‹#›</a:t>
            </a:fld>
            <a:endParaRPr lang="en-US" dirty="0"/>
          </a:p>
        </p:txBody>
      </p:sp>
    </p:spTree>
    <p:extLst>
      <p:ext uri="{BB962C8B-B14F-4D97-AF65-F5344CB8AC3E}">
        <p14:creationId xmlns:p14="http://schemas.microsoft.com/office/powerpoint/2010/main" val="24688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image" Target="../media/image1.png"/><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1.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theme" Target="../theme/theme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54"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403272732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108944847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2.sv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2.sv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38.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5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38.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38.xml"/><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5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0.png"/><Relationship Id="rId7"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image" Target="../media/image71.png"/><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image" Target="../media/image76.PNG"/><Relationship Id="rId11" Type="http://schemas.openxmlformats.org/officeDocument/2006/relationships/image" Target="../media/image68.png"/><Relationship Id="rId5" Type="http://schemas.openxmlformats.org/officeDocument/2006/relationships/image" Target="../media/image75.PNG"/><Relationship Id="rId10" Type="http://schemas.openxmlformats.org/officeDocument/2006/relationships/image" Target="../media/image71.png"/><Relationship Id="rId4" Type="http://schemas.openxmlformats.org/officeDocument/2006/relationships/image" Target="../media/image74.PNG"/><Relationship Id="rId9" Type="http://schemas.openxmlformats.org/officeDocument/2006/relationships/image" Target="../media/image66.png"/></Relationships>
</file>

<file path=ppt/slides/_rels/slide41.xml.rels><?xml version="1.0" encoding="UTF-8" standalone="yes"?>
<Relationships xmlns="http://schemas.openxmlformats.org/package/2006/relationships"><Relationship Id="rId8" Type="http://schemas.openxmlformats.org/officeDocument/2006/relationships/hyperlink" Target="http://www.embarcados.com.br/metodologias-ageis-o-daily-meeting/" TargetMode="External"/><Relationship Id="rId3" Type="http://schemas.openxmlformats.org/officeDocument/2006/relationships/image" Target="../media/image78.jpeg"/><Relationship Id="rId7" Type="http://schemas.openxmlformats.org/officeDocument/2006/relationships/image" Target="../media/image80.jpeg"/><Relationship Id="rId2" Type="http://schemas.openxmlformats.org/officeDocument/2006/relationships/notesSlide" Target="../notesSlides/notesSlide41.xml"/><Relationship Id="rId1" Type="http://schemas.openxmlformats.org/officeDocument/2006/relationships/slideLayout" Target="../slideLayouts/slideLayout41.xml"/><Relationship Id="rId6" Type="http://schemas.openxmlformats.org/officeDocument/2006/relationships/hyperlink" Target="https://pixabay.com/en/man-user-profile-person-icon-42934/" TargetMode="External"/><Relationship Id="rId5" Type="http://schemas.openxmlformats.org/officeDocument/2006/relationships/image" Target="../media/image79.png"/><Relationship Id="rId4" Type="http://schemas.openxmlformats.org/officeDocument/2006/relationships/hyperlink" Target="http://www.chaidir.web.id/2013/04/trik-menebak-tanggal-lahir.html"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1.png"/><Relationship Id="rId7" Type="http://schemas.openxmlformats.org/officeDocument/2006/relationships/image" Target="../media/image84.PNG"/><Relationship Id="rId2" Type="http://schemas.openxmlformats.org/officeDocument/2006/relationships/notesSlide" Target="../notesSlides/notesSlide42.xml"/><Relationship Id="rId1" Type="http://schemas.openxmlformats.org/officeDocument/2006/relationships/slideLayout" Target="../slideLayouts/slideLayout40.xml"/><Relationship Id="rId6" Type="http://schemas.openxmlformats.org/officeDocument/2006/relationships/image" Target="../media/image61.png"/><Relationship Id="rId11" Type="http://schemas.openxmlformats.org/officeDocument/2006/relationships/image" Target="../media/image12.svg"/><Relationship Id="rId5" Type="http://schemas.openxmlformats.org/officeDocument/2006/relationships/image" Target="../media/image83.png"/><Relationship Id="rId10" Type="http://schemas.openxmlformats.org/officeDocument/2006/relationships/image" Target="../media/image11.png"/><Relationship Id="rId4" Type="http://schemas.openxmlformats.org/officeDocument/2006/relationships/image" Target="../media/image82.PNG"/><Relationship Id="rId9" Type="http://schemas.openxmlformats.org/officeDocument/2006/relationships/image" Target="../media/image86.png"/></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3.xml"/><Relationship Id="rId1" Type="http://schemas.openxmlformats.org/officeDocument/2006/relationships/slideLayout" Target="../slideLayouts/slideLayout40.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12.svg"/><Relationship Id="rId2" Type="http://schemas.openxmlformats.org/officeDocument/2006/relationships/notesSlide" Target="../notesSlides/notesSlide44.xml"/><Relationship Id="rId1" Type="http://schemas.openxmlformats.org/officeDocument/2006/relationships/slideLayout" Target="../slideLayouts/slideLayout40.xml"/><Relationship Id="rId6" Type="http://schemas.openxmlformats.org/officeDocument/2006/relationships/image" Target="../media/image11.png"/><Relationship Id="rId5" Type="http://schemas.openxmlformats.org/officeDocument/2006/relationships/image" Target="../media/image92.png"/><Relationship Id="rId4" Type="http://schemas.openxmlformats.org/officeDocument/2006/relationships/image" Target="../media/image8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94.png"/></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7.xml"/><Relationship Id="rId1" Type="http://schemas.openxmlformats.org/officeDocument/2006/relationships/slideLayout" Target="../slideLayouts/slideLayout38.xml"/><Relationship Id="rId5" Type="http://schemas.openxmlformats.org/officeDocument/2006/relationships/image" Target="../media/image27.png"/><Relationship Id="rId4" Type="http://schemas.openxmlformats.org/officeDocument/2006/relationships/image" Target="../media/image96.PNG"/></Relationships>
</file>

<file path=ppt/slides/_rels/slide4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8.xml"/><Relationship Id="rId1" Type="http://schemas.openxmlformats.org/officeDocument/2006/relationships/slideLayout" Target="../slideLayouts/slideLayout36.xml"/><Relationship Id="rId5" Type="http://schemas.openxmlformats.org/officeDocument/2006/relationships/image" Target="../media/image99.png"/><Relationship Id="rId4" Type="http://schemas.openxmlformats.org/officeDocument/2006/relationships/image" Target="../media/image98.png"/></Relationships>
</file>

<file path=ppt/slides/_rels/slide4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9.xml"/><Relationship Id="rId1" Type="http://schemas.openxmlformats.org/officeDocument/2006/relationships/slideLayout" Target="../slideLayouts/slideLayout40.xml"/><Relationship Id="rId4" Type="http://schemas.openxmlformats.org/officeDocument/2006/relationships/image" Target="../media/image10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0.xml"/><Relationship Id="rId1" Type="http://schemas.openxmlformats.org/officeDocument/2006/relationships/slideLayout" Target="../slideLayouts/slideLayout40.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5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1.xml"/><Relationship Id="rId1" Type="http://schemas.openxmlformats.org/officeDocument/2006/relationships/slideLayout" Target="../slideLayouts/slideLayout40.xml"/><Relationship Id="rId4" Type="http://schemas.openxmlformats.org/officeDocument/2006/relationships/image" Target="../media/image102.pn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2.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3.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4.xml"/><Relationship Id="rId1" Type="http://schemas.openxmlformats.org/officeDocument/2006/relationships/slideLayout" Target="../slideLayouts/slideLayout21.xml"/><Relationship Id="rId4" Type="http://schemas.openxmlformats.org/officeDocument/2006/relationships/image" Target="../media/image107.png"/></Relationships>
</file>

<file path=ppt/slides/_rels/slide5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5.xml"/><Relationship Id="rId1" Type="http://schemas.openxmlformats.org/officeDocument/2006/relationships/slideLayout" Target="../slideLayouts/slideLayout40.xml"/><Relationship Id="rId4" Type="http://schemas.openxmlformats.org/officeDocument/2006/relationships/image" Target="../media/image82.PNG"/></Relationships>
</file>

<file path=ppt/slides/_rels/slide5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6.xml"/><Relationship Id="rId1" Type="http://schemas.openxmlformats.org/officeDocument/2006/relationships/slideLayout" Target="../slideLayouts/slideLayout40.xml"/><Relationship Id="rId5" Type="http://schemas.openxmlformats.org/officeDocument/2006/relationships/image" Target="../media/image111.png"/><Relationship Id="rId4" Type="http://schemas.openxmlformats.org/officeDocument/2006/relationships/image" Target="../media/image110.png"/></Relationships>
</file>

<file path=ppt/slides/_rels/slide5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7.xml"/><Relationship Id="rId1" Type="http://schemas.openxmlformats.org/officeDocument/2006/relationships/slideLayout" Target="../slideLayouts/slideLayout40.xml"/><Relationship Id="rId4" Type="http://schemas.openxmlformats.org/officeDocument/2006/relationships/image" Target="../media/image113.png"/></Relationships>
</file>

<file path=ppt/slides/_rels/slide58.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16.png"/><Relationship Id="rId2" Type="http://schemas.openxmlformats.org/officeDocument/2006/relationships/notesSlide" Target="../notesSlides/notesSlide58.xml"/><Relationship Id="rId1" Type="http://schemas.openxmlformats.org/officeDocument/2006/relationships/slideLayout" Target="../slideLayouts/slideLayout3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15.png"/></Relationships>
</file>

<file path=ppt/slides/_rels/slide59.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19.png"/><Relationship Id="rId2" Type="http://schemas.openxmlformats.org/officeDocument/2006/relationships/notesSlide" Target="../notesSlides/notesSlide59.xml"/><Relationship Id="rId1" Type="http://schemas.openxmlformats.org/officeDocument/2006/relationships/slideLayout" Target="../slideLayouts/slideLayout38.xml"/><Relationship Id="rId6" Type="http://schemas.openxmlformats.org/officeDocument/2006/relationships/image" Target="../media/image118.pn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1.png"/><Relationship Id="rId2" Type="http://schemas.openxmlformats.org/officeDocument/2006/relationships/notesSlide" Target="../notesSlides/notesSlide60.xml"/><Relationship Id="rId1" Type="http://schemas.openxmlformats.org/officeDocument/2006/relationships/slideLayout" Target="../slideLayouts/slideLayout38.xml"/><Relationship Id="rId6" Type="http://schemas.openxmlformats.org/officeDocument/2006/relationships/image" Target="../media/image107.png"/><Relationship Id="rId5" Type="http://schemas.openxmlformats.org/officeDocument/2006/relationships/image" Target="../media/image12.svg"/><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22.png"/><Relationship Id="rId7" Type="http://schemas.openxmlformats.org/officeDocument/2006/relationships/image" Target="../media/image12.svg"/><Relationship Id="rId2" Type="http://schemas.openxmlformats.org/officeDocument/2006/relationships/notesSlide" Target="../notesSlides/notesSlide61.xml"/><Relationship Id="rId1" Type="http://schemas.openxmlformats.org/officeDocument/2006/relationships/slideLayout" Target="../slideLayouts/slideLayout38.xml"/><Relationship Id="rId6" Type="http://schemas.openxmlformats.org/officeDocument/2006/relationships/image" Target="../media/image11.png"/><Relationship Id="rId5" Type="http://schemas.openxmlformats.org/officeDocument/2006/relationships/image" Target="../media/image124.png"/><Relationship Id="rId4" Type="http://schemas.openxmlformats.org/officeDocument/2006/relationships/image" Target="../media/image123.png"/></Relationships>
</file>

<file path=ppt/slides/_rels/slide6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62.xml"/><Relationship Id="rId1" Type="http://schemas.openxmlformats.org/officeDocument/2006/relationships/slideLayout" Target="../slideLayouts/slideLayout40.xml"/><Relationship Id="rId5" Type="http://schemas.openxmlformats.org/officeDocument/2006/relationships/image" Target="../media/image82.PNG"/><Relationship Id="rId4" Type="http://schemas.openxmlformats.org/officeDocument/2006/relationships/image" Target="../media/image126.png"/></Relationships>
</file>

<file path=ppt/slides/_rels/slide63.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7.png"/><Relationship Id="rId7" Type="http://schemas.openxmlformats.org/officeDocument/2006/relationships/image" Target="../media/image129.png"/><Relationship Id="rId2" Type="http://schemas.openxmlformats.org/officeDocument/2006/relationships/notesSlide" Target="../notesSlides/notesSlide63.xml"/><Relationship Id="rId1" Type="http://schemas.openxmlformats.org/officeDocument/2006/relationships/slideLayout" Target="../slideLayouts/slideLayout40.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12.svg"/><Relationship Id="rId10" Type="http://schemas.openxmlformats.org/officeDocument/2006/relationships/image" Target="../media/image132.png"/><Relationship Id="rId4" Type="http://schemas.openxmlformats.org/officeDocument/2006/relationships/image" Target="../media/image11.png"/><Relationship Id="rId9" Type="http://schemas.openxmlformats.org/officeDocument/2006/relationships/image" Target="../media/image13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34.png"/><Relationship Id="rId7" Type="http://schemas.openxmlformats.org/officeDocument/2006/relationships/image" Target="../media/image135.png"/><Relationship Id="rId2" Type="http://schemas.openxmlformats.org/officeDocument/2006/relationships/notesSlide" Target="../notesSlides/notesSlide65.xml"/><Relationship Id="rId1" Type="http://schemas.openxmlformats.org/officeDocument/2006/relationships/slideLayout" Target="../slideLayouts/slideLayout3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7.png"/></Relationships>
</file>

<file path=ppt/slides/_rels/slide66.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13.png"/><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image" Target="../media/image135.png"/><Relationship Id="rId5" Type="http://schemas.openxmlformats.org/officeDocument/2006/relationships/image" Target="../media/image12.svg"/><Relationship Id="rId4" Type="http://schemas.openxmlformats.org/officeDocument/2006/relationships/image" Target="../media/image11.png"/></Relationships>
</file>

<file path=ppt/slides/_rels/slide6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image" Target="../media/image138.png"/><Relationship Id="rId5" Type="http://schemas.openxmlformats.org/officeDocument/2006/relationships/image" Target="../media/image12.svg"/><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68.xml"/><Relationship Id="rId1" Type="http://schemas.openxmlformats.org/officeDocument/2006/relationships/slideLayout" Target="../slideLayouts/slideLayout38.xml"/><Relationship Id="rId5" Type="http://schemas.openxmlformats.org/officeDocument/2006/relationships/image" Target="../media/image140.png"/><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69.xml"/><Relationship Id="rId1" Type="http://schemas.openxmlformats.org/officeDocument/2006/relationships/slideLayout" Target="../slideLayouts/slideLayout38.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70.xml"/><Relationship Id="rId1" Type="http://schemas.openxmlformats.org/officeDocument/2006/relationships/slideLayout" Target="../slideLayouts/slideLayout38.xml"/><Relationship Id="rId5" Type="http://schemas.openxmlformats.org/officeDocument/2006/relationships/image" Target="../media/image12.svg"/><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1.xml"/><Relationship Id="rId1" Type="http://schemas.openxmlformats.org/officeDocument/2006/relationships/slideLayout" Target="../slideLayouts/slideLayout38.xml"/><Relationship Id="rId4" Type="http://schemas.openxmlformats.org/officeDocument/2006/relationships/image" Target="../media/image144.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3" Type="http://schemas.openxmlformats.org/officeDocument/2006/relationships/hyperlink" Target="https://de.portal.cambiumast.com/" TargetMode="External"/><Relationship Id="rId2" Type="http://schemas.openxmlformats.org/officeDocument/2006/relationships/notesSlide" Target="../notesSlides/notesSlide73.xml"/><Relationship Id="rId1" Type="http://schemas.openxmlformats.org/officeDocument/2006/relationships/slideLayout" Target="../slideLayouts/slideLayout37.xml"/><Relationship Id="rId5" Type="http://schemas.openxmlformats.org/officeDocument/2006/relationships/hyperlink" Target="https://helpdesk.doe.k12.de.us/" TargetMode="External"/><Relationship Id="rId4" Type="http://schemas.openxmlformats.org/officeDocument/2006/relationships/hyperlink" Target="mailto:DeSSAHelpDesk@cambiumassessment.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2000" y="1040524"/>
            <a:ext cx="8653749" cy="1608083"/>
          </a:xfrm>
        </p:spPr>
        <p:txBody>
          <a:bodyPr>
            <a:normAutofit/>
          </a:bodyPr>
          <a:lstStyle/>
          <a:p>
            <a:r>
              <a:rPr lang="en-US" dirty="0"/>
              <a:t>The Centralized reporting system</a:t>
            </a:r>
          </a:p>
        </p:txBody>
      </p:sp>
      <p:sp>
        <p:nvSpPr>
          <p:cNvPr id="8" name="Subtitle 2">
            <a:extLst>
              <a:ext uri="{FF2B5EF4-FFF2-40B4-BE49-F238E27FC236}">
                <a16:creationId xmlns:a16="http://schemas.microsoft.com/office/drawing/2014/main" id="{7062A704-3F2E-442A-A1A7-5D668A550410}"/>
              </a:ext>
            </a:extLst>
          </p:cNvPr>
          <p:cNvSpPr txBox="1">
            <a:spLocks/>
          </p:cNvSpPr>
          <p:nvPr/>
        </p:nvSpPr>
        <p:spPr>
          <a:xfrm>
            <a:off x="2762001" y="2989766"/>
            <a:ext cx="8243705" cy="514905"/>
          </a:xfrm>
          <a:prstGeom prst="rect">
            <a:avLst/>
          </a:prstGeom>
          <a:ln>
            <a:noFill/>
          </a:ln>
        </p:spPr>
        <p:txBody>
          <a:bodyPr vert="horz" wrap="square" lIns="0" tIns="0" rIns="0" bIns="0" rtlCol="0" anchor="b" anchorCtr="0">
            <a:norm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cs typeface="Calibri"/>
              </a:rPr>
              <a:t>For Summative &amp; Interim Assessments</a:t>
            </a:r>
            <a:endParaRPr kumimoji="0" lang="en-US" sz="1800" b="0" i="0" u="none" strike="noStrike" kern="1200" cap="none" spc="0" normalizeH="0" baseline="0" noProof="0" dirty="0">
              <a:ln>
                <a:noFill/>
              </a:ln>
              <a:solidFill>
                <a:srgbClr val="FFFFFF"/>
              </a:solidFill>
              <a:effectLst/>
              <a:uLnTx/>
              <a:uFillTx/>
              <a:latin typeface="Franklin Gothic Medium" panose="020B0603020102020204"/>
              <a:cs typeface="Calibri"/>
            </a:endParaRPr>
          </a:p>
        </p:txBody>
      </p:sp>
      <p:sp>
        <p:nvSpPr>
          <p:cNvPr id="6" name="Subtitle 2">
            <a:extLst>
              <a:ext uri="{FF2B5EF4-FFF2-40B4-BE49-F238E27FC236}">
                <a16:creationId xmlns:a16="http://schemas.microsoft.com/office/drawing/2014/main" id="{1C792035-B5E6-4C8C-9A73-299A4F8FCD84}"/>
              </a:ext>
            </a:extLst>
          </p:cNvPr>
          <p:cNvSpPr txBox="1">
            <a:spLocks/>
          </p:cNvSpPr>
          <p:nvPr/>
        </p:nvSpPr>
        <p:spPr>
          <a:xfrm>
            <a:off x="2575532" y="4532112"/>
            <a:ext cx="8243705" cy="514905"/>
          </a:xfrm>
          <a:prstGeom prst="rect">
            <a:avLst/>
          </a:prstGeom>
          <a:ln>
            <a:noFill/>
          </a:ln>
        </p:spPr>
        <p:txBody>
          <a:bodyPr vert="horz" wrap="square" lIns="0" tIns="0" rIns="0" bIns="0" rtlCol="0" anchor="b" anchorCtr="0">
            <a:normAutofit fontScale="70000" lnSpcReduction="20000"/>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cs typeface="Calibri"/>
              </a:rPr>
              <a:t>Training Module</a:t>
            </a:r>
          </a:p>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cs typeface="Calibri"/>
              </a:rPr>
              <a:t>2022–2023</a:t>
            </a:r>
            <a:endParaRPr kumimoji="0" lang="en-US" sz="1800" b="0" i="0" u="none" strike="noStrike" kern="1200" cap="none" spc="0" normalizeH="0" baseline="0" noProof="0" dirty="0">
              <a:ln>
                <a:noFill/>
              </a:ln>
              <a:solidFill>
                <a:srgbClr val="FFFFFF"/>
              </a:solidFill>
              <a:effectLst/>
              <a:uLnTx/>
              <a:uFillTx/>
              <a:latin typeface="Franklin Gothic Medium" panose="020B0603020102020204"/>
              <a:cs typeface="Calibri"/>
            </a:endParaRPr>
          </a:p>
        </p:txBody>
      </p:sp>
      <p:sp>
        <p:nvSpPr>
          <p:cNvPr id="5" name="Rectangle 4">
            <a:extLst>
              <a:ext uri="{FF2B5EF4-FFF2-40B4-BE49-F238E27FC236}">
                <a16:creationId xmlns:a16="http://schemas.microsoft.com/office/drawing/2014/main" id="{8A64BAD4-329E-40CD-9FC2-1DC59BC7084A}"/>
              </a:ext>
            </a:extLst>
          </p:cNvPr>
          <p:cNvSpPr/>
          <p:nvPr/>
        </p:nvSpPr>
        <p:spPr>
          <a:xfrm>
            <a:off x="9136646" y="6265882"/>
            <a:ext cx="2986715"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2022 Cambium Assessment, Inc. All rights reserved.</a:t>
            </a:r>
          </a:p>
        </p:txBody>
      </p:sp>
    </p:spTree>
    <p:extLst>
      <p:ext uri="{BB962C8B-B14F-4D97-AF65-F5344CB8AC3E}">
        <p14:creationId xmlns:p14="http://schemas.microsoft.com/office/powerpoint/2010/main" val="2578070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dirty="0"/>
              <a:t>Performance on Tests Report for a School-Level User</a:t>
            </a:r>
          </a:p>
        </p:txBody>
      </p:sp>
      <p:grpSp>
        <p:nvGrpSpPr>
          <p:cNvPr id="2" name="Group 1" descr="Performance on Tests report showing the Rosters option open in the Filters panel.&#10;">
            <a:extLst>
              <a:ext uri="{FF2B5EF4-FFF2-40B4-BE49-F238E27FC236}">
                <a16:creationId xmlns:a16="http://schemas.microsoft.com/office/drawing/2014/main" id="{97FE647F-20BF-4F06-8860-87EBB96C6CF2}"/>
              </a:ext>
            </a:extLst>
          </p:cNvPr>
          <p:cNvGrpSpPr/>
          <p:nvPr/>
        </p:nvGrpSpPr>
        <p:grpSpPr>
          <a:xfrm>
            <a:off x="652136" y="960586"/>
            <a:ext cx="10917716" cy="4936827"/>
            <a:chOff x="652136" y="960586"/>
            <a:chExt cx="10917716" cy="4936827"/>
          </a:xfrm>
        </p:grpSpPr>
        <p:pic>
          <p:nvPicPr>
            <p:cNvPr id="4" name="Picture 3">
              <a:extLst>
                <a:ext uri="{FF2B5EF4-FFF2-40B4-BE49-F238E27FC236}">
                  <a16:creationId xmlns:a16="http://schemas.microsoft.com/office/drawing/2014/main" id="{28B7B110-038C-4D92-BA35-9F8F1449F32A}"/>
                </a:ext>
              </a:extLst>
            </p:cNvPr>
            <p:cNvPicPr>
              <a:picLocks noChangeAspect="1"/>
            </p:cNvPicPr>
            <p:nvPr/>
          </p:nvPicPr>
          <p:blipFill>
            <a:blip r:embed="rId3"/>
            <a:stretch>
              <a:fillRect/>
            </a:stretch>
          </p:blipFill>
          <p:spPr>
            <a:xfrm>
              <a:off x="652136" y="960586"/>
              <a:ext cx="10917716" cy="493682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37864C4B-F256-4466-BFBE-E2941E27DE95}"/>
                </a:ext>
              </a:extLst>
            </p:cNvPr>
            <p:cNvSpPr/>
            <p:nvPr/>
          </p:nvSpPr>
          <p:spPr>
            <a:xfrm>
              <a:off x="652137" y="2754218"/>
              <a:ext cx="1936828" cy="13660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fld id="{58AE716E-68DD-2249-A7FA-8AEF0B14DF81}" type="slidenum">
              <a:rPr lang="en-US" smtClean="0"/>
              <a:pPr/>
              <a:t>10</a:t>
            </a:fld>
            <a:endParaRPr lang="en-US" dirty="0"/>
          </a:p>
        </p:txBody>
      </p:sp>
    </p:spTree>
    <p:extLst>
      <p:ext uri="{BB962C8B-B14F-4D97-AF65-F5344CB8AC3E}">
        <p14:creationId xmlns:p14="http://schemas.microsoft.com/office/powerpoint/2010/main" val="2977710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dirty="0"/>
              <a:t>Performance on Tests Report for a District User</a:t>
            </a:r>
          </a:p>
        </p:txBody>
      </p:sp>
      <p:pic>
        <p:nvPicPr>
          <p:cNvPr id="13" name="Picture 12">
            <a:extLst>
              <a:ext uri="{FF2B5EF4-FFF2-40B4-BE49-F238E27FC236}">
                <a16:creationId xmlns:a16="http://schemas.microsoft.com/office/drawing/2014/main" id="{EF08E0B4-3C3F-4B82-A25E-E2886A5E6D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2281" y="1024388"/>
            <a:ext cx="11727437" cy="4809223"/>
          </a:xfrm>
          <a:prstGeom prst="rect">
            <a:avLst/>
          </a:prstGeom>
        </p:spPr>
      </p:pic>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16" name="Rectangle 15">
            <a:extLst>
              <a:ext uri="{FF2B5EF4-FFF2-40B4-BE49-F238E27FC236}">
                <a16:creationId xmlns:a16="http://schemas.microsoft.com/office/drawing/2014/main" id="{596A0BB2-8B94-4A33-B122-7C62418848B3}"/>
              </a:ext>
            </a:extLst>
          </p:cNvPr>
          <p:cNvSpPr/>
          <p:nvPr/>
        </p:nvSpPr>
        <p:spPr>
          <a:xfrm>
            <a:off x="426230" y="4122147"/>
            <a:ext cx="1932506" cy="7200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787009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dirty="0"/>
              <a:t>To Review</a:t>
            </a:r>
          </a:p>
        </p:txBody>
      </p:sp>
      <p:grpSp>
        <p:nvGrpSpPr>
          <p:cNvPr id="2" name="Group 1" descr="Dashboard Generator Page&#10;">
            <a:extLst>
              <a:ext uri="{FF2B5EF4-FFF2-40B4-BE49-F238E27FC236}">
                <a16:creationId xmlns:a16="http://schemas.microsoft.com/office/drawing/2014/main" id="{9D07B89E-F320-4325-8FCB-8A795A0B3019}"/>
              </a:ext>
            </a:extLst>
          </p:cNvPr>
          <p:cNvGrpSpPr/>
          <p:nvPr/>
        </p:nvGrpSpPr>
        <p:grpSpPr>
          <a:xfrm>
            <a:off x="606483" y="966932"/>
            <a:ext cx="5489517" cy="2571478"/>
            <a:chOff x="606483" y="970481"/>
            <a:chExt cx="5489517" cy="2571478"/>
          </a:xfrm>
        </p:grpSpPr>
        <p:pic>
          <p:nvPicPr>
            <p:cNvPr id="4" name="Picture 3">
              <a:extLst>
                <a:ext uri="{FF2B5EF4-FFF2-40B4-BE49-F238E27FC236}">
                  <a16:creationId xmlns:a16="http://schemas.microsoft.com/office/drawing/2014/main" id="{2ABCCAF9-3B01-4563-ABFF-F3B85EECA96B}"/>
                </a:ext>
              </a:extLst>
            </p:cNvPr>
            <p:cNvPicPr>
              <a:picLocks noChangeAspect="1"/>
            </p:cNvPicPr>
            <p:nvPr/>
          </p:nvPicPr>
          <p:blipFill>
            <a:blip r:embed="rId3"/>
            <a:stretch>
              <a:fillRect/>
            </a:stretch>
          </p:blipFill>
          <p:spPr>
            <a:xfrm>
              <a:off x="606483" y="970481"/>
              <a:ext cx="5489517" cy="2571478"/>
            </a:xfrm>
            <a:prstGeom prst="rect">
              <a:avLst/>
            </a:prstGeom>
            <a:ln w="12700">
              <a:solidFill>
                <a:schemeClr val="accent1"/>
              </a:solidFill>
            </a:ln>
            <a:effectLst>
              <a:outerShdw blurRad="50800" dist="38100" dir="2700000" algn="tl" rotWithShape="0">
                <a:prstClr val="black">
                  <a:alpha val="40000"/>
                </a:prstClr>
              </a:outerShdw>
            </a:effectLst>
          </p:spPr>
        </p:pic>
        <p:sp>
          <p:nvSpPr>
            <p:cNvPr id="6" name="Flowchart: Connector 5">
              <a:extLst>
                <a:ext uri="{FF2B5EF4-FFF2-40B4-BE49-F238E27FC236}">
                  <a16:creationId xmlns:a16="http://schemas.microsoft.com/office/drawing/2014/main" id="{6D0D31D5-7A4B-44F2-A5F8-C72ACE6568A3}"/>
                </a:ext>
              </a:extLst>
            </p:cNvPr>
            <p:cNvSpPr/>
            <p:nvPr/>
          </p:nvSpPr>
          <p:spPr>
            <a:xfrm>
              <a:off x="2989906" y="970481"/>
              <a:ext cx="467832" cy="414670"/>
            </a:xfrm>
            <a:prstGeom prst="flowChartConnector">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gr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7" name="Picture 16">
            <a:extLst>
              <a:ext uri="{FF2B5EF4-FFF2-40B4-BE49-F238E27FC236}">
                <a16:creationId xmlns:a16="http://schemas.microsoft.com/office/drawing/2014/main" id="{23200DA1-690A-4473-A65B-18F9BBCFF09F}"/>
              </a:ext>
            </a:extLst>
          </p:cNvPr>
          <p:cNvPicPr>
            <a:picLocks noChangeAspect="1"/>
          </p:cNvPicPr>
          <p:nvPr/>
        </p:nvPicPr>
        <p:blipFill>
          <a:blip r:embed="rId4"/>
          <a:stretch>
            <a:fillRect/>
          </a:stretch>
        </p:blipFill>
        <p:spPr>
          <a:xfrm>
            <a:off x="10913122" y="1464904"/>
            <a:ext cx="209857" cy="218087"/>
          </a:xfrm>
          <a:prstGeom prst="rect">
            <a:avLst/>
          </a:prstGeom>
        </p:spPr>
      </p:pic>
      <p:pic>
        <p:nvPicPr>
          <p:cNvPr id="18" name="Picture 17">
            <a:extLst>
              <a:ext uri="{FF2B5EF4-FFF2-40B4-BE49-F238E27FC236}">
                <a16:creationId xmlns:a16="http://schemas.microsoft.com/office/drawing/2014/main" id="{272D873A-0C0B-4558-A70D-1FD6753A5088}"/>
              </a:ext>
            </a:extLst>
          </p:cNvPr>
          <p:cNvPicPr>
            <a:picLocks noChangeAspect="1"/>
          </p:cNvPicPr>
          <p:nvPr/>
        </p:nvPicPr>
        <p:blipFill>
          <a:blip r:embed="rId4"/>
          <a:stretch>
            <a:fillRect/>
          </a:stretch>
        </p:blipFill>
        <p:spPr>
          <a:xfrm>
            <a:off x="5215228" y="1937497"/>
            <a:ext cx="209857" cy="218087"/>
          </a:xfrm>
          <a:prstGeom prst="rect">
            <a:avLst/>
          </a:prstGeom>
        </p:spPr>
      </p:pic>
      <p:pic>
        <p:nvPicPr>
          <p:cNvPr id="15" name="Picture 14">
            <a:extLst>
              <a:ext uri="{FF2B5EF4-FFF2-40B4-BE49-F238E27FC236}">
                <a16:creationId xmlns:a16="http://schemas.microsoft.com/office/drawing/2014/main" id="{36C1F322-0F7F-4D2D-8C76-46DB3CAC4BA0}"/>
              </a:ext>
            </a:extLst>
          </p:cNvPr>
          <p:cNvPicPr>
            <a:picLocks noChangeAspect="1"/>
          </p:cNvPicPr>
          <p:nvPr/>
        </p:nvPicPr>
        <p:blipFill>
          <a:blip r:embed="rId5"/>
          <a:stretch>
            <a:fillRect/>
          </a:stretch>
        </p:blipFill>
        <p:spPr>
          <a:xfrm>
            <a:off x="3250397" y="3719946"/>
            <a:ext cx="5878588" cy="2864242"/>
          </a:xfrm>
          <a:prstGeom prst="rect">
            <a:avLst/>
          </a:prstGeom>
          <a:ln>
            <a:solidFill>
              <a:schemeClr val="accent1"/>
            </a:solidFill>
          </a:ln>
          <a:effectLst>
            <a:outerShdw blurRad="292100" dist="139700" dir="2700000" algn="tl" rotWithShape="0">
              <a:srgbClr val="333333">
                <a:alpha val="65000"/>
              </a:srgbClr>
            </a:outerShdw>
          </a:effectLst>
        </p:spPr>
      </p:pic>
      <p:sp>
        <p:nvSpPr>
          <p:cNvPr id="19" name="Flowchart: Connector 18">
            <a:extLst>
              <a:ext uri="{FF2B5EF4-FFF2-40B4-BE49-F238E27FC236}">
                <a16:creationId xmlns:a16="http://schemas.microsoft.com/office/drawing/2014/main" id="{E9C4F478-0324-41D8-B86D-673059C6A90B}"/>
              </a:ext>
            </a:extLst>
          </p:cNvPr>
          <p:cNvSpPr/>
          <p:nvPr/>
        </p:nvSpPr>
        <p:spPr>
          <a:xfrm>
            <a:off x="6029638" y="3598922"/>
            <a:ext cx="467832" cy="41467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3</a:t>
            </a:r>
          </a:p>
        </p:txBody>
      </p:sp>
      <p:pic>
        <p:nvPicPr>
          <p:cNvPr id="21" name="Picture 20">
            <a:extLst>
              <a:ext uri="{FF2B5EF4-FFF2-40B4-BE49-F238E27FC236}">
                <a16:creationId xmlns:a16="http://schemas.microsoft.com/office/drawing/2014/main" id="{9CF87D5D-E00A-4244-A70B-4AC027F0E6D0}"/>
              </a:ext>
            </a:extLst>
          </p:cNvPr>
          <p:cNvPicPr>
            <a:picLocks noChangeAspect="1"/>
          </p:cNvPicPr>
          <p:nvPr/>
        </p:nvPicPr>
        <p:blipFill>
          <a:blip r:embed="rId6"/>
          <a:stretch>
            <a:fillRect/>
          </a:stretch>
        </p:blipFill>
        <p:spPr>
          <a:xfrm>
            <a:off x="6263554" y="913515"/>
            <a:ext cx="5711244" cy="2624895"/>
          </a:xfrm>
          <a:prstGeom prst="rect">
            <a:avLst/>
          </a:prstGeom>
          <a:ln>
            <a:solidFill>
              <a:schemeClr val="accent1"/>
            </a:solidFill>
          </a:ln>
        </p:spPr>
      </p:pic>
      <p:sp>
        <p:nvSpPr>
          <p:cNvPr id="22" name="Flowchart: Connector 21">
            <a:extLst>
              <a:ext uri="{FF2B5EF4-FFF2-40B4-BE49-F238E27FC236}">
                <a16:creationId xmlns:a16="http://schemas.microsoft.com/office/drawing/2014/main" id="{43B817E9-50EB-44BB-A17B-45BBBB57C666}"/>
              </a:ext>
            </a:extLst>
          </p:cNvPr>
          <p:cNvSpPr/>
          <p:nvPr/>
        </p:nvSpPr>
        <p:spPr>
          <a:xfrm>
            <a:off x="8968178" y="853003"/>
            <a:ext cx="467832" cy="41467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2</a:t>
            </a:r>
          </a:p>
        </p:txBody>
      </p:sp>
    </p:spTree>
    <p:extLst>
      <p:ext uri="{BB962C8B-B14F-4D97-AF65-F5344CB8AC3E}">
        <p14:creationId xmlns:p14="http://schemas.microsoft.com/office/powerpoint/2010/main" val="692035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dirty="0"/>
              <a:t>District Performance on Tests Report</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9" name="Picture 8">
            <a:extLst>
              <a:ext uri="{FF2B5EF4-FFF2-40B4-BE49-F238E27FC236}">
                <a16:creationId xmlns:a16="http://schemas.microsoft.com/office/drawing/2014/main" id="{944D7CF4-AE69-4D57-BF53-3F06D76A5758}"/>
              </a:ext>
            </a:extLst>
          </p:cNvPr>
          <p:cNvPicPr>
            <a:picLocks noChangeAspect="1"/>
          </p:cNvPicPr>
          <p:nvPr/>
        </p:nvPicPr>
        <p:blipFill>
          <a:blip r:embed="rId3"/>
          <a:stretch>
            <a:fillRect/>
          </a:stretch>
        </p:blipFill>
        <p:spPr>
          <a:xfrm>
            <a:off x="605595" y="1020044"/>
            <a:ext cx="10980810" cy="4572000"/>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5C6C89C8-31DA-404D-A3E3-ECF8FD31DD74}"/>
              </a:ext>
            </a:extLst>
          </p:cNvPr>
          <p:cNvSpPr/>
          <p:nvPr/>
        </p:nvSpPr>
        <p:spPr>
          <a:xfrm>
            <a:off x="1111826" y="3678382"/>
            <a:ext cx="1714501" cy="14962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4" name="Graphic 13" descr="Cursor with solid fill">
            <a:extLst>
              <a:ext uri="{FF2B5EF4-FFF2-40B4-BE49-F238E27FC236}">
                <a16:creationId xmlns:a16="http://schemas.microsoft.com/office/drawing/2014/main" id="{7344788D-5976-4F31-BED8-6B22ABA9B9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461" y="4946815"/>
            <a:ext cx="701615" cy="714397"/>
          </a:xfrm>
          <a:prstGeom prst="rect">
            <a:avLst/>
          </a:prstGeom>
        </p:spPr>
      </p:pic>
    </p:spTree>
    <p:extLst>
      <p:ext uri="{BB962C8B-B14F-4D97-AF65-F5344CB8AC3E}">
        <p14:creationId xmlns:p14="http://schemas.microsoft.com/office/powerpoint/2010/main" val="2821118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dirty="0"/>
              <a:t>School Performance on Test Report—Roster Tab</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8" name="Picture 7">
            <a:extLst>
              <a:ext uri="{FF2B5EF4-FFF2-40B4-BE49-F238E27FC236}">
                <a16:creationId xmlns:a16="http://schemas.microsoft.com/office/drawing/2014/main" id="{15DC5A17-737C-4416-A207-65DF69BC5A2A}"/>
              </a:ext>
            </a:extLst>
          </p:cNvPr>
          <p:cNvPicPr>
            <a:picLocks noChangeAspect="1"/>
          </p:cNvPicPr>
          <p:nvPr/>
        </p:nvPicPr>
        <p:blipFill>
          <a:blip r:embed="rId3"/>
          <a:stretch>
            <a:fillRect/>
          </a:stretch>
        </p:blipFill>
        <p:spPr>
          <a:xfrm>
            <a:off x="633846" y="1131771"/>
            <a:ext cx="10271560" cy="4373040"/>
          </a:xfrm>
          <a:prstGeom prst="rect">
            <a:avLst/>
          </a:prstGeom>
          <a:ln>
            <a:noFill/>
          </a:ln>
          <a:effectLst>
            <a:outerShdw blurRad="292100" dist="139700" dir="2700000" algn="tl" rotWithShape="0">
              <a:srgbClr val="333333">
                <a:alpha val="65000"/>
              </a:srgbClr>
            </a:outerShdw>
          </a:effectLst>
        </p:spPr>
      </p:pic>
      <p:sp>
        <p:nvSpPr>
          <p:cNvPr id="24" name="Rectangle 23">
            <a:extLst>
              <a:ext uri="{FF2B5EF4-FFF2-40B4-BE49-F238E27FC236}">
                <a16:creationId xmlns:a16="http://schemas.microsoft.com/office/drawing/2014/main" id="{533DCB46-51C5-4FDA-96BC-EBEC30370AC0}"/>
              </a:ext>
            </a:extLst>
          </p:cNvPr>
          <p:cNvSpPr/>
          <p:nvPr/>
        </p:nvSpPr>
        <p:spPr>
          <a:xfrm>
            <a:off x="3932440" y="2161309"/>
            <a:ext cx="670733" cy="31940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7" name="Oval 26">
            <a:extLst>
              <a:ext uri="{FF2B5EF4-FFF2-40B4-BE49-F238E27FC236}">
                <a16:creationId xmlns:a16="http://schemas.microsoft.com/office/drawing/2014/main" id="{2E893EF0-CF3B-4947-9982-73478A829170}"/>
              </a:ext>
            </a:extLst>
          </p:cNvPr>
          <p:cNvSpPr/>
          <p:nvPr/>
        </p:nvSpPr>
        <p:spPr>
          <a:xfrm>
            <a:off x="1046188" y="1427208"/>
            <a:ext cx="2466689" cy="3632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56126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School Performance on Test Report—Student Tab</a:t>
            </a:r>
          </a:p>
        </p:txBody>
      </p:sp>
      <p:sp>
        <p:nvSpPr>
          <p:cNvPr id="8" name="Rectangle 7">
            <a:extLst>
              <a:ext uri="{FF2B5EF4-FFF2-40B4-BE49-F238E27FC236}">
                <a16:creationId xmlns:a16="http://schemas.microsoft.com/office/drawing/2014/main" id="{8E03AFEA-173E-4276-802D-4DEDE1B05476}"/>
              </a:ext>
            </a:extLst>
          </p:cNvPr>
          <p:cNvSpPr/>
          <p:nvPr/>
        </p:nvSpPr>
        <p:spPr>
          <a:xfrm>
            <a:off x="8791460" y="1559955"/>
            <a:ext cx="1144490" cy="1917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3" name="Picture 12">
            <a:extLst>
              <a:ext uri="{FF2B5EF4-FFF2-40B4-BE49-F238E27FC236}">
                <a16:creationId xmlns:a16="http://schemas.microsoft.com/office/drawing/2014/main" id="{315F4D54-3ABA-412C-A520-11FD46AF3BE4}"/>
              </a:ext>
            </a:extLst>
          </p:cNvPr>
          <p:cNvPicPr>
            <a:picLocks noChangeAspect="1"/>
          </p:cNvPicPr>
          <p:nvPr/>
        </p:nvPicPr>
        <p:blipFill>
          <a:blip r:embed="rId3"/>
          <a:stretch>
            <a:fillRect/>
          </a:stretch>
        </p:blipFill>
        <p:spPr>
          <a:xfrm>
            <a:off x="1113448" y="1072797"/>
            <a:ext cx="10328983" cy="4225248"/>
          </a:xfrm>
          <a:prstGeom prst="rect">
            <a:avLst/>
          </a:prstGeom>
          <a:ln>
            <a:noFill/>
          </a:ln>
          <a:effectLst>
            <a:outerShdw blurRad="292100" dist="139700" dir="2700000" algn="tl" rotWithShape="0">
              <a:srgbClr val="333333">
                <a:alpha val="65000"/>
              </a:srgbClr>
            </a:outerShdw>
          </a:effectLst>
        </p:spPr>
      </p:pic>
      <p:sp>
        <p:nvSpPr>
          <p:cNvPr id="15" name="Oval 14">
            <a:extLst>
              <a:ext uri="{FF2B5EF4-FFF2-40B4-BE49-F238E27FC236}">
                <a16:creationId xmlns:a16="http://schemas.microsoft.com/office/drawing/2014/main" id="{AE8920E5-B7EE-478D-950F-606703F17F72}"/>
              </a:ext>
            </a:extLst>
          </p:cNvPr>
          <p:cNvSpPr/>
          <p:nvPr/>
        </p:nvSpPr>
        <p:spPr>
          <a:xfrm>
            <a:off x="2413235" y="1348199"/>
            <a:ext cx="1495686" cy="4235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6" name="Graphic 15" descr="Cursor with solid fill">
            <a:extLst>
              <a:ext uri="{FF2B5EF4-FFF2-40B4-BE49-F238E27FC236}">
                <a16:creationId xmlns:a16="http://schemas.microsoft.com/office/drawing/2014/main" id="{C07B5CBA-ECBE-4F6D-B32B-E3F511F698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11620" y="5152602"/>
            <a:ext cx="701615" cy="714397"/>
          </a:xfrm>
          <a:prstGeom prst="rect">
            <a:avLst/>
          </a:prstGeom>
        </p:spPr>
      </p:pic>
    </p:spTree>
    <p:extLst>
      <p:ext uri="{BB962C8B-B14F-4D97-AF65-F5344CB8AC3E}">
        <p14:creationId xmlns:p14="http://schemas.microsoft.com/office/powerpoint/2010/main" val="198914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Student Performance on Test</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7" name="Picture 6">
            <a:extLst>
              <a:ext uri="{FF2B5EF4-FFF2-40B4-BE49-F238E27FC236}">
                <a16:creationId xmlns:a16="http://schemas.microsoft.com/office/drawing/2014/main" id="{D0EC403C-E385-4E9F-808B-709619365465}"/>
              </a:ext>
            </a:extLst>
          </p:cNvPr>
          <p:cNvPicPr>
            <a:picLocks noChangeAspect="1"/>
          </p:cNvPicPr>
          <p:nvPr/>
        </p:nvPicPr>
        <p:blipFill>
          <a:blip r:embed="rId3"/>
          <a:stretch>
            <a:fillRect/>
          </a:stretch>
        </p:blipFill>
        <p:spPr>
          <a:xfrm>
            <a:off x="430444" y="1343867"/>
            <a:ext cx="10828987" cy="4017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5719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The My Students’ Performance on Test Report—by Roster</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37" name="Picture 36">
            <a:extLst>
              <a:ext uri="{FF2B5EF4-FFF2-40B4-BE49-F238E27FC236}">
                <a16:creationId xmlns:a16="http://schemas.microsoft.com/office/drawing/2014/main" id="{1B54CED9-5715-4AD9-9185-1723156EE280}"/>
              </a:ext>
            </a:extLst>
          </p:cNvPr>
          <p:cNvPicPr>
            <a:picLocks noChangeAspect="1"/>
          </p:cNvPicPr>
          <p:nvPr/>
        </p:nvPicPr>
        <p:blipFill>
          <a:blip r:embed="rId3"/>
          <a:stretch>
            <a:fillRect/>
          </a:stretch>
        </p:blipFill>
        <p:spPr>
          <a:xfrm>
            <a:off x="1032628" y="933977"/>
            <a:ext cx="10156732" cy="4990046"/>
          </a:xfrm>
          <a:prstGeom prst="rect">
            <a:avLst/>
          </a:prstGeom>
          <a:ln>
            <a:noFill/>
          </a:ln>
          <a:effectLst>
            <a:outerShdw blurRad="292100" dist="139700" dir="2700000" algn="tl" rotWithShape="0">
              <a:srgbClr val="333333">
                <a:alpha val="65000"/>
              </a:srgbClr>
            </a:outerShdw>
          </a:effectLst>
        </p:spPr>
      </p:pic>
      <p:sp>
        <p:nvSpPr>
          <p:cNvPr id="38" name="Oval 37">
            <a:extLst>
              <a:ext uri="{FF2B5EF4-FFF2-40B4-BE49-F238E27FC236}">
                <a16:creationId xmlns:a16="http://schemas.microsoft.com/office/drawing/2014/main" id="{265DBC13-4883-42DB-AFD9-4617584DC005}"/>
              </a:ext>
            </a:extLst>
          </p:cNvPr>
          <p:cNvSpPr/>
          <p:nvPr/>
        </p:nvSpPr>
        <p:spPr>
          <a:xfrm>
            <a:off x="4823926" y="859826"/>
            <a:ext cx="2075638" cy="4235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475616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8A2F415-5F1A-4F00-8CF2-6C8EA4A5EEEA}"/>
              </a:ext>
            </a:extLst>
          </p:cNvPr>
          <p:cNvSpPr txBox="1"/>
          <p:nvPr/>
        </p:nvSpPr>
        <p:spPr>
          <a:xfrm>
            <a:off x="406775" y="77204"/>
            <a:ext cx="93141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ea typeface="+mn-ea"/>
                <a:cs typeface="+mn-cs"/>
              </a:rPr>
              <a:t>The My Students’ Performance on Test Report—Page Layout</a:t>
            </a:r>
          </a:p>
        </p:txBody>
      </p:sp>
      <p:sp>
        <p:nvSpPr>
          <p:cNvPr id="13" name="Slide Number Placeholder 12">
            <a:extLst>
              <a:ext uri="{FF2B5EF4-FFF2-40B4-BE49-F238E27FC236}">
                <a16:creationId xmlns:a16="http://schemas.microsoft.com/office/drawing/2014/main" id="{8EED6C84-5D6B-48C9-8B52-F59717444603}"/>
              </a:ext>
            </a:extLst>
          </p:cNvPr>
          <p:cNvSpPr>
            <a:spLocks noGrp="1"/>
          </p:cNvSpPr>
          <p:nvPr>
            <p:ph type="sldNum" sz="quarter" idx="12"/>
          </p:nvPr>
        </p:nvSpPr>
        <p:spPr/>
        <p:txBody>
          <a:bodyPr/>
          <a:lstStyle/>
          <a:p>
            <a:fld id="{B70F7035-E4E1-4BB6-A0A9-EB548548B6A5}" type="slidenum">
              <a:rPr lang="en-US" smtClean="0"/>
              <a:t>18</a:t>
            </a:fld>
            <a:endParaRPr lang="en-US" dirty="0"/>
          </a:p>
        </p:txBody>
      </p:sp>
      <p:sp>
        <p:nvSpPr>
          <p:cNvPr id="20" name="Rectangle 19">
            <a:extLst>
              <a:ext uri="{FF2B5EF4-FFF2-40B4-BE49-F238E27FC236}">
                <a16:creationId xmlns:a16="http://schemas.microsoft.com/office/drawing/2014/main" id="{16ACE720-6ED6-427B-82F7-6E03E15BCD6E}"/>
              </a:ext>
            </a:extLst>
          </p:cNvPr>
          <p:cNvSpPr/>
          <p:nvPr/>
        </p:nvSpPr>
        <p:spPr>
          <a:xfrm>
            <a:off x="4840455" y="1644434"/>
            <a:ext cx="717973" cy="21606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2" name="Group 1">
            <a:extLst>
              <a:ext uri="{FF2B5EF4-FFF2-40B4-BE49-F238E27FC236}">
                <a16:creationId xmlns:a16="http://schemas.microsoft.com/office/drawing/2014/main" id="{B88D5B1C-1D31-4F4E-BCCD-5AEF525CF17E}"/>
              </a:ext>
            </a:extLst>
          </p:cNvPr>
          <p:cNvGrpSpPr/>
          <p:nvPr/>
        </p:nvGrpSpPr>
        <p:grpSpPr>
          <a:xfrm>
            <a:off x="185416" y="856265"/>
            <a:ext cx="11821169" cy="5145470"/>
            <a:chOff x="272189" y="750093"/>
            <a:chExt cx="11821169" cy="5145470"/>
          </a:xfrm>
        </p:grpSpPr>
        <p:pic>
          <p:nvPicPr>
            <p:cNvPr id="4" name="Picture 3" descr="A screenshot of a computer&#10;&#10;Description automatically generated with medium confidence">
              <a:extLst>
                <a:ext uri="{FF2B5EF4-FFF2-40B4-BE49-F238E27FC236}">
                  <a16:creationId xmlns:a16="http://schemas.microsoft.com/office/drawing/2014/main" id="{BC61F51F-47FC-44E5-8F5E-A0A1D091A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89" y="750093"/>
              <a:ext cx="11821169" cy="5145470"/>
            </a:xfrm>
            <a:prstGeom prst="rect">
              <a:avLst/>
            </a:prstGeom>
          </p:spPr>
        </p:pic>
        <p:sp>
          <p:nvSpPr>
            <p:cNvPr id="28" name="Arrow: Right 27">
              <a:extLst>
                <a:ext uri="{FF2B5EF4-FFF2-40B4-BE49-F238E27FC236}">
                  <a16:creationId xmlns:a16="http://schemas.microsoft.com/office/drawing/2014/main" id="{F30D1E94-C074-48A1-9968-C2EC7A954FB0}"/>
                </a:ext>
              </a:extLst>
            </p:cNvPr>
            <p:cNvSpPr/>
            <p:nvPr/>
          </p:nvSpPr>
          <p:spPr>
            <a:xfrm rot="10800000">
              <a:off x="2699621" y="767658"/>
              <a:ext cx="665884" cy="21474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5" name="Oval 24">
              <a:extLst>
                <a:ext uri="{FF2B5EF4-FFF2-40B4-BE49-F238E27FC236}">
                  <a16:creationId xmlns:a16="http://schemas.microsoft.com/office/drawing/2014/main" id="{13D97881-B65C-47CF-BEE4-E6F649C78E1C}"/>
                </a:ext>
              </a:extLst>
            </p:cNvPr>
            <p:cNvSpPr/>
            <p:nvPr/>
          </p:nvSpPr>
          <p:spPr>
            <a:xfrm>
              <a:off x="6182773" y="2298938"/>
              <a:ext cx="1612053" cy="3368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6" name="Rectangle 5">
            <a:extLst>
              <a:ext uri="{FF2B5EF4-FFF2-40B4-BE49-F238E27FC236}">
                <a16:creationId xmlns:a16="http://schemas.microsoft.com/office/drawing/2014/main" id="{25C628CB-E4D9-4BCD-8AC7-BF25D60DCCEE}"/>
              </a:ext>
            </a:extLst>
          </p:cNvPr>
          <p:cNvSpPr/>
          <p:nvPr/>
        </p:nvSpPr>
        <p:spPr>
          <a:xfrm>
            <a:off x="5199441" y="1088576"/>
            <a:ext cx="1516669" cy="214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14463AB9-CBF1-47B6-8919-462BC7B92577}"/>
              </a:ext>
            </a:extLst>
          </p:cNvPr>
          <p:cNvSpPr/>
          <p:nvPr/>
        </p:nvSpPr>
        <p:spPr>
          <a:xfrm>
            <a:off x="10354765" y="2431426"/>
            <a:ext cx="1516669" cy="214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4" name="Picture 13">
            <a:extLst>
              <a:ext uri="{FF2B5EF4-FFF2-40B4-BE49-F238E27FC236}">
                <a16:creationId xmlns:a16="http://schemas.microsoft.com/office/drawing/2014/main" id="{A6501EC5-FF90-4683-B844-DF4409F9D8AE}"/>
              </a:ext>
            </a:extLst>
          </p:cNvPr>
          <p:cNvPicPr>
            <a:picLocks noChangeAspect="1"/>
          </p:cNvPicPr>
          <p:nvPr/>
        </p:nvPicPr>
        <p:blipFill>
          <a:blip r:embed="rId4"/>
          <a:stretch>
            <a:fillRect/>
          </a:stretch>
        </p:blipFill>
        <p:spPr>
          <a:xfrm>
            <a:off x="5706164" y="1088576"/>
            <a:ext cx="717973" cy="199942"/>
          </a:xfrm>
          <a:prstGeom prst="rect">
            <a:avLst/>
          </a:prstGeom>
        </p:spPr>
      </p:pic>
      <p:pic>
        <p:nvPicPr>
          <p:cNvPr id="15" name="Picture 14">
            <a:extLst>
              <a:ext uri="{FF2B5EF4-FFF2-40B4-BE49-F238E27FC236}">
                <a16:creationId xmlns:a16="http://schemas.microsoft.com/office/drawing/2014/main" id="{9F6E35B2-E97B-4077-96F0-E3EB60F84CD9}"/>
              </a:ext>
            </a:extLst>
          </p:cNvPr>
          <p:cNvPicPr>
            <a:picLocks noChangeAspect="1"/>
          </p:cNvPicPr>
          <p:nvPr/>
        </p:nvPicPr>
        <p:blipFill>
          <a:blip r:embed="rId4"/>
          <a:stretch>
            <a:fillRect/>
          </a:stretch>
        </p:blipFill>
        <p:spPr>
          <a:xfrm>
            <a:off x="10997201" y="2446231"/>
            <a:ext cx="717973" cy="199942"/>
          </a:xfrm>
          <a:prstGeom prst="rect">
            <a:avLst/>
          </a:prstGeom>
        </p:spPr>
      </p:pic>
    </p:spTree>
    <p:extLst>
      <p:ext uri="{BB962C8B-B14F-4D97-AF65-F5344CB8AC3E}">
        <p14:creationId xmlns:p14="http://schemas.microsoft.com/office/powerpoint/2010/main" val="1176809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a:xfrm>
            <a:off x="188105" y="71765"/>
            <a:ext cx="11369529" cy="518012"/>
          </a:xfrm>
        </p:spPr>
        <p:txBody>
          <a:bodyPr/>
          <a:lstStyle/>
          <a:p>
            <a:r>
              <a:rPr lang="en-US" dirty="0"/>
              <a:t>Student Performance on Test</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5" name="Picture 14">
            <a:extLst>
              <a:ext uri="{FF2B5EF4-FFF2-40B4-BE49-F238E27FC236}">
                <a16:creationId xmlns:a16="http://schemas.microsoft.com/office/drawing/2014/main" id="{09EDE7DB-1BFA-4221-B4FF-A1DEABBDBDF7}"/>
              </a:ext>
            </a:extLst>
          </p:cNvPr>
          <p:cNvPicPr>
            <a:picLocks noChangeAspect="1"/>
          </p:cNvPicPr>
          <p:nvPr/>
        </p:nvPicPr>
        <p:blipFill>
          <a:blip r:embed="rId3"/>
          <a:stretch>
            <a:fillRect/>
          </a:stretch>
        </p:blipFill>
        <p:spPr>
          <a:xfrm>
            <a:off x="1459594" y="999880"/>
            <a:ext cx="9272812" cy="50347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605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Topics in Order of Presentation</a:t>
            </a:r>
          </a:p>
        </p:txBody>
      </p:sp>
      <p:sp>
        <p:nvSpPr>
          <p:cNvPr id="4" name="Rectangle: Rounded Corners 3" descr="The Basics, listed.&#10;">
            <a:extLst>
              <a:ext uri="{FF2B5EF4-FFF2-40B4-BE49-F238E27FC236}">
                <a16:creationId xmlns:a16="http://schemas.microsoft.com/office/drawing/2014/main" id="{CA7D2046-7CD3-49A3-BCC3-528C9EDD3113}"/>
              </a:ext>
            </a:extLst>
          </p:cNvPr>
          <p:cNvSpPr/>
          <p:nvPr/>
        </p:nvSpPr>
        <p:spPr>
          <a:xfrm>
            <a:off x="1850065" y="776177"/>
            <a:ext cx="3455582" cy="392710"/>
          </a:xfrm>
          <a:prstGeom prst="roundRec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2"/>
                </a:solidFill>
              </a:rPr>
              <a:t>The Basics</a:t>
            </a:r>
          </a:p>
        </p:txBody>
      </p:sp>
      <p:sp>
        <p:nvSpPr>
          <p:cNvPr id="2" name="Content Placeholder 1" descr="The Basics, listed.&#10;"/>
          <p:cNvSpPr>
            <a:spLocks noGrp="1"/>
          </p:cNvSpPr>
          <p:nvPr>
            <p:ph idx="1"/>
          </p:nvPr>
        </p:nvSpPr>
        <p:spPr>
          <a:xfrm>
            <a:off x="595137" y="1372782"/>
            <a:ext cx="5500863" cy="4503451"/>
          </a:xfrm>
          <a:ln w="12700">
            <a:solidFill>
              <a:schemeClr val="bg1">
                <a:lumMod val="75000"/>
              </a:schemeClr>
            </a:solidFill>
          </a:ln>
        </p:spPr>
        <p:txBody>
          <a:bodyPr>
            <a:normAutofit/>
          </a:bodyPr>
          <a:lstStyle/>
          <a:p>
            <a:pPr marL="803275" lvl="2" indent="-342900">
              <a:buFont typeface="Wingdings" panose="05000000000000000000" pitchFamily="2" charset="2"/>
              <a:buChar char="§"/>
              <a:defRPr/>
            </a:pPr>
            <a:r>
              <a:rPr lang="en-US" sz="1800" dirty="0"/>
              <a:t>Log in to Reporting &amp; Understand User Roles</a:t>
            </a:r>
          </a:p>
          <a:p>
            <a:pPr marL="803275" lvl="2" indent="-342900">
              <a:buFont typeface="Wingdings" panose="05000000000000000000" pitchFamily="2" charset="2"/>
              <a:buChar char="§"/>
              <a:defRPr/>
            </a:pPr>
            <a:r>
              <a:rPr lang="en-US" sz="1800" dirty="0"/>
              <a:t>Dashboard Generator Page &amp; the Dashboard</a:t>
            </a:r>
          </a:p>
          <a:p>
            <a:pPr marL="803275" lvl="2" indent="-342900">
              <a:buFont typeface="Wingdings" panose="05000000000000000000" pitchFamily="2" charset="2"/>
              <a:buChar char="§"/>
              <a:defRPr/>
            </a:pPr>
            <a:r>
              <a:rPr lang="en-US" sz="1800" dirty="0"/>
              <a:t>Performance on Tests Report</a:t>
            </a:r>
          </a:p>
          <a:p>
            <a:pPr marL="803275" lvl="2" indent="-342900">
              <a:buFont typeface="Wingdings" panose="05000000000000000000" pitchFamily="2" charset="2"/>
              <a:buChar char="§"/>
              <a:defRPr/>
            </a:pPr>
            <a:r>
              <a:rPr lang="en-US" sz="1800" dirty="0"/>
              <a:t>District, School, Teacher, and Student Reports</a:t>
            </a:r>
          </a:p>
          <a:p>
            <a:pPr marL="803275" lvl="2" indent="-342900">
              <a:buFont typeface="Wingdings" panose="05000000000000000000" pitchFamily="2" charset="2"/>
              <a:buChar char="§"/>
              <a:defRPr/>
            </a:pPr>
            <a:r>
              <a:rPr lang="en-US" sz="1800" dirty="0"/>
              <a:t>Print and Export Data</a:t>
            </a:r>
          </a:p>
          <a:p>
            <a:pPr marL="803275" lvl="2" indent="-342900">
              <a:buFont typeface="Wingdings" panose="05000000000000000000" pitchFamily="2" charset="2"/>
              <a:buChar char="§"/>
              <a:defRPr/>
            </a:pPr>
            <a:r>
              <a:rPr lang="en-US" sz="1800" dirty="0"/>
              <a:t>Generate Individual Student Reports (ISRs) &amp; Student Data Files</a:t>
            </a:r>
          </a:p>
          <a:p>
            <a:pPr marL="803275" lvl="2" indent="-342900">
              <a:buFont typeface="Wingdings" panose="05000000000000000000" pitchFamily="2" charset="2"/>
              <a:buChar char="§"/>
              <a:defRPr/>
            </a:pPr>
            <a:r>
              <a:rPr lang="en-US" sz="1800" dirty="0"/>
              <a:t>Use the Longitudinal Report and the Demographic Breakdown Report</a:t>
            </a:r>
          </a:p>
          <a:p>
            <a:pPr marL="460375" lvl="2" indent="0">
              <a:buNone/>
              <a:defRPr/>
            </a:pPr>
            <a:endParaRPr lang="en-US" sz="2000" dirty="0"/>
          </a:p>
          <a:p>
            <a:pPr marL="803275" lvl="2" indent="-342900">
              <a:buFont typeface="Wingdings" panose="05000000000000000000" pitchFamily="2" charset="2"/>
              <a:buChar char="§"/>
              <a:defRPr/>
            </a:pPr>
            <a:endParaRPr lang="en-US" sz="2000" dirty="0">
              <a:cs typeface="Franklin Gothic Book" pitchFamily="34" charset="0"/>
            </a:endParaRPr>
          </a:p>
          <a:p>
            <a:pPr marL="803275" lvl="2" indent="-342900">
              <a:buFont typeface="Wingdings" panose="05000000000000000000" pitchFamily="2" charset="2"/>
              <a:buChar char="§"/>
              <a:defRPr/>
            </a:pPr>
            <a:endParaRPr lang="en-US" sz="2000" dirty="0">
              <a:cs typeface="Franklin Gothic Book" pitchFamily="34" charset="0"/>
            </a:endParaRPr>
          </a:p>
        </p:txBody>
      </p:sp>
      <p:sp>
        <p:nvSpPr>
          <p:cNvPr id="7" name="Rectangle: Rounded Corners 6">
            <a:extLst>
              <a:ext uri="{FF2B5EF4-FFF2-40B4-BE49-F238E27FC236}">
                <a16:creationId xmlns:a16="http://schemas.microsoft.com/office/drawing/2014/main" id="{928B4A07-EA3E-4A05-85A4-A2BFC52261D0}"/>
              </a:ext>
            </a:extLst>
          </p:cNvPr>
          <p:cNvSpPr/>
          <p:nvPr/>
        </p:nvSpPr>
        <p:spPr>
          <a:xfrm>
            <a:off x="7317537" y="776177"/>
            <a:ext cx="3455582" cy="392710"/>
          </a:xfrm>
          <a:prstGeom prst="roundRec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2"/>
                </a:solidFill>
              </a:rPr>
              <a:t>More Advanced</a:t>
            </a:r>
          </a:p>
        </p:txBody>
      </p:sp>
      <p:sp>
        <p:nvSpPr>
          <p:cNvPr id="6" name="Content Placeholder 1">
            <a:extLst>
              <a:ext uri="{FF2B5EF4-FFF2-40B4-BE49-F238E27FC236}">
                <a16:creationId xmlns:a16="http://schemas.microsoft.com/office/drawing/2014/main" id="{3197D4ED-EA81-4DCC-B133-D23D1D003186}"/>
              </a:ext>
            </a:extLst>
          </p:cNvPr>
          <p:cNvSpPr txBox="1">
            <a:spLocks/>
          </p:cNvSpPr>
          <p:nvPr/>
        </p:nvSpPr>
        <p:spPr bwMode="gray">
          <a:xfrm>
            <a:off x="6294897" y="1361455"/>
            <a:ext cx="5500863" cy="4508900"/>
          </a:xfrm>
          <a:prstGeom prst="rect">
            <a:avLst/>
          </a:prstGeom>
          <a:ln w="12700">
            <a:solidFill>
              <a:schemeClr val="bg1">
                <a:lumMod val="75000"/>
              </a:schemeClr>
            </a:solidFill>
          </a:ln>
        </p:spPr>
        <p:txBody>
          <a:bodyPr vert="horz" lIns="0" tIns="0" rIns="0" bIns="0" rtlCol="0">
            <a:normAutofit fontScale="92500" lnSpcReduction="20000"/>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pPr marL="803275" lvl="2" indent="-342900">
              <a:buFont typeface="Wingdings" panose="05000000000000000000" pitchFamily="2" charset="2"/>
              <a:buChar char="§"/>
              <a:defRPr/>
            </a:pPr>
            <a:r>
              <a:rPr lang="en-US" sz="2100" dirty="0"/>
              <a:t>Tests with Reporting Categories</a:t>
            </a:r>
          </a:p>
          <a:p>
            <a:pPr marL="803275" lvl="2" indent="-342900">
              <a:buFont typeface="Wingdings" panose="05000000000000000000" pitchFamily="2" charset="2"/>
              <a:buChar char="§"/>
              <a:defRPr/>
            </a:pPr>
            <a:r>
              <a:rPr lang="en-US" sz="2100" dirty="0"/>
              <a:t>Standard Measures Within Reporting Categories</a:t>
            </a:r>
          </a:p>
          <a:p>
            <a:pPr marL="803275" lvl="2" indent="-342900">
              <a:buFont typeface="Wingdings" panose="05000000000000000000" pitchFamily="2" charset="2"/>
              <a:buChar char="§"/>
              <a:defRPr/>
            </a:pPr>
            <a:r>
              <a:rPr lang="en-US" sz="2100" dirty="0"/>
              <a:t>View and Interpret Writing Dimension Measures</a:t>
            </a:r>
          </a:p>
          <a:p>
            <a:pPr marL="803275" lvl="2" indent="-342900">
              <a:buFont typeface="Wingdings" panose="05000000000000000000" pitchFamily="2" charset="2"/>
              <a:buChar char="§"/>
              <a:defRPr/>
            </a:pPr>
            <a:r>
              <a:rPr lang="en-US" sz="2100" dirty="0">
                <a:solidFill>
                  <a:schemeClr val="tx1">
                    <a:lumMod val="50000"/>
                  </a:schemeClr>
                </a:solidFill>
                <a:cs typeface="Franklin Gothic Book" pitchFamily="34" charset="0"/>
              </a:rPr>
              <a:t>Work with Interim Reports—Their Items, Rubrics, and Scoring Essentials</a:t>
            </a:r>
          </a:p>
          <a:p>
            <a:pPr marL="803275" lvl="2" indent="-342900">
              <a:buFont typeface="Wingdings" panose="05000000000000000000" pitchFamily="2" charset="2"/>
              <a:buChar char="§"/>
              <a:defRPr/>
            </a:pPr>
            <a:r>
              <a:rPr lang="en-US" sz="2100" dirty="0">
                <a:solidFill>
                  <a:schemeClr val="tx1">
                    <a:lumMod val="50000"/>
                  </a:schemeClr>
                </a:solidFill>
                <a:cs typeface="Franklin Gothic Book" pitchFamily="34" charset="0"/>
              </a:rPr>
              <a:t>Change Reporting Time Period</a:t>
            </a:r>
          </a:p>
          <a:p>
            <a:pPr marL="803275" lvl="2" indent="-342900">
              <a:buFont typeface="Wingdings" panose="05000000000000000000" pitchFamily="2" charset="2"/>
              <a:buChar char="§"/>
              <a:defRPr/>
            </a:pPr>
            <a:r>
              <a:rPr lang="en-US" sz="2100" dirty="0">
                <a:solidFill>
                  <a:schemeClr val="tx1">
                    <a:lumMod val="50000"/>
                  </a:schemeClr>
                </a:solidFill>
                <a:cs typeface="Franklin Gothic Book" pitchFamily="34" charset="0"/>
              </a:rPr>
              <a:t>Manage Test Reasons</a:t>
            </a:r>
          </a:p>
          <a:p>
            <a:pPr marL="803275" lvl="2" indent="-342900">
              <a:buFont typeface="Wingdings" panose="05000000000000000000" pitchFamily="2" charset="2"/>
              <a:buChar char="§"/>
              <a:defRPr/>
            </a:pPr>
            <a:r>
              <a:rPr lang="en-US" sz="2100" dirty="0">
                <a:solidFill>
                  <a:schemeClr val="tx1">
                    <a:lumMod val="50000"/>
                  </a:schemeClr>
                </a:solidFill>
              </a:rPr>
              <a:t>Create a Roster</a:t>
            </a:r>
            <a:endParaRPr lang="en-US" sz="2100" dirty="0">
              <a:solidFill>
                <a:schemeClr val="tx1">
                  <a:lumMod val="50000"/>
                </a:schemeClr>
              </a:solidFill>
              <a:cs typeface="Franklin Gothic Book" pitchFamily="34" charset="0"/>
            </a:endParaRPr>
          </a:p>
          <a:p>
            <a:pPr marL="460375" lvl="2" indent="0">
              <a:buNone/>
              <a:defRPr/>
            </a:pPr>
            <a:endParaRPr lang="en-US" sz="2000" dirty="0"/>
          </a:p>
          <a:p>
            <a:pPr marL="460375" lvl="2" indent="0">
              <a:buFont typeface="Calibri" panose="020F0502020204030204" pitchFamily="34" charset="0"/>
              <a:buNone/>
              <a:defRPr/>
            </a:pPr>
            <a:endParaRPr lang="en-US" sz="2000" dirty="0"/>
          </a:p>
          <a:p>
            <a:pPr marL="803275" lvl="2" indent="-342900">
              <a:buFont typeface="Wingdings" panose="05000000000000000000" pitchFamily="2" charset="2"/>
              <a:buChar char="§"/>
              <a:defRPr/>
            </a:pPr>
            <a:endParaRPr lang="en-US" sz="2000" dirty="0"/>
          </a:p>
          <a:p>
            <a:pPr marL="803275" lvl="2" indent="-342900">
              <a:buFont typeface="Wingdings" panose="05000000000000000000" pitchFamily="2" charset="2"/>
              <a:buChar char="§"/>
              <a:defRPr/>
            </a:pPr>
            <a:endParaRPr lang="en-US" sz="2000" dirty="0"/>
          </a:p>
        </p:txBody>
      </p:sp>
      <p:sp>
        <p:nvSpPr>
          <p:cNvPr id="5" name="Slide Number Placeholder 4">
            <a:extLst>
              <a:ext uri="{FF2B5EF4-FFF2-40B4-BE49-F238E27FC236}">
                <a16:creationId xmlns:a16="http://schemas.microsoft.com/office/drawing/2014/main" id="{08881592-E21D-469C-9204-4F082FD833B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006232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Access the Student Portfolio Report</a:t>
            </a:r>
          </a:p>
        </p:txBody>
      </p:sp>
      <p:grpSp>
        <p:nvGrpSpPr>
          <p:cNvPr id="2" name="Group 1" descr="School Performance on Test report showing a Student ID number being copied and pasted in the Enter Student ID search field. A name being clicked in a teacher's My Students table.&#10;">
            <a:extLst>
              <a:ext uri="{FF2B5EF4-FFF2-40B4-BE49-F238E27FC236}">
                <a16:creationId xmlns:a16="http://schemas.microsoft.com/office/drawing/2014/main" id="{18EA279C-3D83-49D5-9FB7-28B86DED9301}"/>
              </a:ext>
            </a:extLst>
          </p:cNvPr>
          <p:cNvGrpSpPr/>
          <p:nvPr/>
        </p:nvGrpSpPr>
        <p:grpSpPr>
          <a:xfrm>
            <a:off x="75249" y="764916"/>
            <a:ext cx="11414376" cy="5241880"/>
            <a:chOff x="75249" y="879226"/>
            <a:chExt cx="11414376" cy="5241880"/>
          </a:xfrm>
        </p:grpSpPr>
        <p:grpSp>
          <p:nvGrpSpPr>
            <p:cNvPr id="12" name="Group 11">
              <a:extLst>
                <a:ext uri="{FF2B5EF4-FFF2-40B4-BE49-F238E27FC236}">
                  <a16:creationId xmlns:a16="http://schemas.microsoft.com/office/drawing/2014/main" id="{3957DD6E-5783-46FF-AF95-DB3AEDBA0EE0}"/>
                </a:ext>
              </a:extLst>
            </p:cNvPr>
            <p:cNvGrpSpPr/>
            <p:nvPr/>
          </p:nvGrpSpPr>
          <p:grpSpPr>
            <a:xfrm>
              <a:off x="75249" y="888933"/>
              <a:ext cx="9708370" cy="4061611"/>
              <a:chOff x="805034" y="687021"/>
              <a:chExt cx="14254258" cy="5704966"/>
            </a:xfrm>
          </p:grpSpPr>
          <p:pic>
            <p:nvPicPr>
              <p:cNvPr id="13" name="Picture 12">
                <a:extLst>
                  <a:ext uri="{FF2B5EF4-FFF2-40B4-BE49-F238E27FC236}">
                    <a16:creationId xmlns:a16="http://schemas.microsoft.com/office/drawing/2014/main" id="{48A216EA-2CEA-461C-9D58-282338BF53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5034" y="687021"/>
                <a:ext cx="14254258" cy="5704966"/>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CA9291AC-2EA5-4DF6-926D-B8A550E0910B}"/>
                  </a:ext>
                </a:extLst>
              </p:cNvPr>
              <p:cNvSpPr/>
              <p:nvPr/>
            </p:nvSpPr>
            <p:spPr>
              <a:xfrm>
                <a:off x="8791460" y="1559955"/>
                <a:ext cx="1144490" cy="1917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20" name="Group 19">
              <a:extLst>
                <a:ext uri="{FF2B5EF4-FFF2-40B4-BE49-F238E27FC236}">
                  <a16:creationId xmlns:a16="http://schemas.microsoft.com/office/drawing/2014/main" id="{5C1DC711-7974-41BF-A474-7A1E2568E050}"/>
                </a:ext>
              </a:extLst>
            </p:cNvPr>
            <p:cNvGrpSpPr/>
            <p:nvPr/>
          </p:nvGrpSpPr>
          <p:grpSpPr>
            <a:xfrm>
              <a:off x="5200650" y="2953171"/>
              <a:ext cx="6288975" cy="3167935"/>
              <a:chOff x="2825582" y="3144102"/>
              <a:chExt cx="6288975" cy="3167935"/>
            </a:xfrm>
          </p:grpSpPr>
          <p:pic>
            <p:nvPicPr>
              <p:cNvPr id="18" name="Picture 17">
                <a:extLst>
                  <a:ext uri="{FF2B5EF4-FFF2-40B4-BE49-F238E27FC236}">
                    <a16:creationId xmlns:a16="http://schemas.microsoft.com/office/drawing/2014/main" id="{F7C656D6-52B1-475F-A3B7-37A9C6435567}"/>
                  </a:ext>
                </a:extLst>
              </p:cNvPr>
              <p:cNvPicPr>
                <a:picLocks noChangeAspect="1"/>
              </p:cNvPicPr>
              <p:nvPr/>
            </p:nvPicPr>
            <p:blipFill rotWithShape="1">
              <a:blip r:embed="rId4"/>
              <a:srcRect b="697"/>
              <a:stretch/>
            </p:blipFill>
            <p:spPr>
              <a:xfrm>
                <a:off x="2825582" y="3144102"/>
                <a:ext cx="6288975" cy="316793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7798FF2C-9508-4BAC-ACFF-E8093855398F}"/>
                  </a:ext>
                </a:extLst>
              </p:cNvPr>
              <p:cNvPicPr>
                <a:picLocks noChangeAspect="1"/>
              </p:cNvPicPr>
              <p:nvPr/>
            </p:nvPicPr>
            <p:blipFill>
              <a:blip r:embed="rId5"/>
              <a:stretch>
                <a:fillRect/>
              </a:stretch>
            </p:blipFill>
            <p:spPr>
              <a:xfrm>
                <a:off x="6556175" y="5614884"/>
                <a:ext cx="350981" cy="89612"/>
              </a:xfrm>
              <a:prstGeom prst="rect">
                <a:avLst/>
              </a:prstGeom>
            </p:spPr>
          </p:pic>
        </p:grpSp>
        <p:pic>
          <p:nvPicPr>
            <p:cNvPr id="21" name="Graphic 20" descr="Cursor with solid fill">
              <a:extLst>
                <a:ext uri="{FF2B5EF4-FFF2-40B4-BE49-F238E27FC236}">
                  <a16:creationId xmlns:a16="http://schemas.microsoft.com/office/drawing/2014/main" id="{98633186-EF11-48C5-82FF-8A1E11357AF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881013">
              <a:off x="9706808" y="879226"/>
              <a:ext cx="551445" cy="551445"/>
            </a:xfrm>
            <a:prstGeom prst="rect">
              <a:avLst/>
            </a:prstGeom>
          </p:spPr>
        </p:pic>
        <p:pic>
          <p:nvPicPr>
            <p:cNvPr id="22" name="Graphic 21" descr="Cursor with solid fill">
              <a:extLst>
                <a:ext uri="{FF2B5EF4-FFF2-40B4-BE49-F238E27FC236}">
                  <a16:creationId xmlns:a16="http://schemas.microsoft.com/office/drawing/2014/main" id="{32713CA5-153C-4EF5-8576-045CF9F37E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25140" y="5569661"/>
              <a:ext cx="551445" cy="551445"/>
            </a:xfrm>
            <a:prstGeom prst="rect">
              <a:avLst/>
            </a:prstGeom>
          </p:spPr>
        </p:pic>
        <p:cxnSp>
          <p:nvCxnSpPr>
            <p:cNvPr id="23" name="Straight Arrow Connector 22">
              <a:extLst>
                <a:ext uri="{FF2B5EF4-FFF2-40B4-BE49-F238E27FC236}">
                  <a16:creationId xmlns:a16="http://schemas.microsoft.com/office/drawing/2014/main" id="{7E2E65E8-A9FF-433A-B869-E7B27E4CF127}"/>
                </a:ext>
              </a:extLst>
            </p:cNvPr>
            <p:cNvCxnSpPr>
              <a:cxnSpLocks/>
            </p:cNvCxnSpPr>
            <p:nvPr/>
          </p:nvCxnSpPr>
          <p:spPr>
            <a:xfrm flipV="1">
              <a:off x="2408381" y="1152535"/>
              <a:ext cx="6040294" cy="34003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D0C9621C-6751-4F44-95DA-DA8441CF61F0}"/>
                </a:ext>
              </a:extLst>
            </p:cNvPr>
            <p:cNvSpPr/>
            <p:nvPr/>
          </p:nvSpPr>
          <p:spPr>
            <a:xfrm>
              <a:off x="1673039" y="4429432"/>
              <a:ext cx="735342" cy="2899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816733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Ways to Use the Student Portfolio Report</a:t>
            </a:r>
          </a:p>
        </p:txBody>
      </p:sp>
      <p:grpSp>
        <p:nvGrpSpPr>
          <p:cNvPr id="43" name="Group 42" descr="Sample Student Portfolio report with School Year option open in the Filters panel, and the comparison rows displayed.">
            <a:extLst>
              <a:ext uri="{FF2B5EF4-FFF2-40B4-BE49-F238E27FC236}">
                <a16:creationId xmlns:a16="http://schemas.microsoft.com/office/drawing/2014/main" id="{26893868-6900-4087-8A34-19D959628BE3}"/>
              </a:ext>
            </a:extLst>
          </p:cNvPr>
          <p:cNvGrpSpPr/>
          <p:nvPr/>
        </p:nvGrpSpPr>
        <p:grpSpPr>
          <a:xfrm>
            <a:off x="224975" y="1059659"/>
            <a:ext cx="11399466" cy="4273519"/>
            <a:chOff x="224975" y="1059659"/>
            <a:chExt cx="11399466" cy="4273519"/>
          </a:xfrm>
        </p:grpSpPr>
        <p:grpSp>
          <p:nvGrpSpPr>
            <p:cNvPr id="34" name="Group 33">
              <a:extLst>
                <a:ext uri="{FF2B5EF4-FFF2-40B4-BE49-F238E27FC236}">
                  <a16:creationId xmlns:a16="http://schemas.microsoft.com/office/drawing/2014/main" id="{4E928D9B-2460-4940-89FA-AED851FADACE}"/>
                </a:ext>
              </a:extLst>
            </p:cNvPr>
            <p:cNvGrpSpPr/>
            <p:nvPr/>
          </p:nvGrpSpPr>
          <p:grpSpPr>
            <a:xfrm>
              <a:off x="567558" y="1059659"/>
              <a:ext cx="11056883" cy="4273519"/>
              <a:chOff x="567558" y="1059659"/>
              <a:chExt cx="11056883" cy="4273519"/>
            </a:xfrm>
          </p:grpSpPr>
          <p:pic>
            <p:nvPicPr>
              <p:cNvPr id="7" name="Picture 6">
                <a:extLst>
                  <a:ext uri="{FF2B5EF4-FFF2-40B4-BE49-F238E27FC236}">
                    <a16:creationId xmlns:a16="http://schemas.microsoft.com/office/drawing/2014/main" id="{F8943C87-BEE3-4758-BC7D-C8880C784584}"/>
                  </a:ext>
                </a:extLst>
              </p:cNvPr>
              <p:cNvPicPr>
                <a:picLocks noChangeAspect="1"/>
              </p:cNvPicPr>
              <p:nvPr/>
            </p:nvPicPr>
            <p:blipFill>
              <a:blip r:embed="rId3"/>
              <a:stretch>
                <a:fillRect/>
              </a:stretch>
            </p:blipFill>
            <p:spPr>
              <a:xfrm>
                <a:off x="567558" y="1059659"/>
                <a:ext cx="11056883" cy="427351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43A0C41A-3BD9-4913-BC02-63AA3EACD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6470" y="3946617"/>
                <a:ext cx="8853060" cy="327012"/>
              </a:xfrm>
              <a:prstGeom prst="rect">
                <a:avLst/>
              </a:prstGeom>
            </p:spPr>
          </p:pic>
          <p:pic>
            <p:nvPicPr>
              <p:cNvPr id="23" name="Picture 22">
                <a:extLst>
                  <a:ext uri="{FF2B5EF4-FFF2-40B4-BE49-F238E27FC236}">
                    <a16:creationId xmlns:a16="http://schemas.microsoft.com/office/drawing/2014/main" id="{521BFBA8-C781-456D-AF82-8A235F5FF2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6470" y="4263326"/>
                <a:ext cx="8853059" cy="334330"/>
              </a:xfrm>
              <a:prstGeom prst="rect">
                <a:avLst/>
              </a:prstGeom>
            </p:spPr>
          </p:pic>
          <p:pic>
            <p:nvPicPr>
              <p:cNvPr id="25" name="Picture 24">
                <a:extLst>
                  <a:ext uri="{FF2B5EF4-FFF2-40B4-BE49-F238E27FC236}">
                    <a16:creationId xmlns:a16="http://schemas.microsoft.com/office/drawing/2014/main" id="{E990A903-B145-4536-8F71-299E126CE8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6468" y="4600857"/>
                <a:ext cx="8853061" cy="333433"/>
              </a:xfrm>
              <a:prstGeom prst="rect">
                <a:avLst/>
              </a:prstGeom>
            </p:spPr>
          </p:pic>
          <p:cxnSp>
            <p:nvCxnSpPr>
              <p:cNvPr id="27" name="Straight Connector 26">
                <a:extLst>
                  <a:ext uri="{FF2B5EF4-FFF2-40B4-BE49-F238E27FC236}">
                    <a16:creationId xmlns:a16="http://schemas.microsoft.com/office/drawing/2014/main" id="{05A24D99-38BB-4B78-8EE8-475A3D00FB03}"/>
                  </a:ext>
                </a:extLst>
              </p:cNvPr>
              <p:cNvCxnSpPr/>
              <p:nvPr/>
            </p:nvCxnSpPr>
            <p:spPr>
              <a:xfrm>
                <a:off x="5076092" y="3923171"/>
                <a:ext cx="0" cy="987673"/>
              </a:xfrm>
              <a:prstGeom prst="line">
                <a:avLst/>
              </a:prstGeom>
              <a:ln>
                <a:solidFill>
                  <a:srgbClr val="D6D5C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CB91106-D8CA-4776-BDF8-C7C04E0A1656}"/>
                  </a:ext>
                </a:extLst>
              </p:cNvPr>
              <p:cNvCxnSpPr/>
              <p:nvPr/>
            </p:nvCxnSpPr>
            <p:spPr>
              <a:xfrm>
                <a:off x="5931877" y="3923170"/>
                <a:ext cx="0" cy="987673"/>
              </a:xfrm>
              <a:prstGeom prst="line">
                <a:avLst/>
              </a:prstGeom>
              <a:ln>
                <a:solidFill>
                  <a:srgbClr val="D6D5C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3ECA01E-FDB6-43B6-A9E7-EB0C2B9904C9}"/>
                  </a:ext>
                </a:extLst>
              </p:cNvPr>
              <p:cNvCxnSpPr/>
              <p:nvPr/>
            </p:nvCxnSpPr>
            <p:spPr>
              <a:xfrm>
                <a:off x="6740769" y="3946617"/>
                <a:ext cx="0" cy="987673"/>
              </a:xfrm>
              <a:prstGeom prst="line">
                <a:avLst/>
              </a:prstGeom>
              <a:ln>
                <a:solidFill>
                  <a:srgbClr val="D6D5C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99F6A5-DD38-4195-8D82-08D96B04970C}"/>
                  </a:ext>
                </a:extLst>
              </p:cNvPr>
              <p:cNvCxnSpPr/>
              <p:nvPr/>
            </p:nvCxnSpPr>
            <p:spPr>
              <a:xfrm>
                <a:off x="7573108" y="3923169"/>
                <a:ext cx="0" cy="987673"/>
              </a:xfrm>
              <a:prstGeom prst="line">
                <a:avLst/>
              </a:prstGeom>
              <a:ln>
                <a:solidFill>
                  <a:srgbClr val="D6D5C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678384-00F3-4299-A8CB-E1BB9AF80078}"/>
                  </a:ext>
                </a:extLst>
              </p:cNvPr>
              <p:cNvCxnSpPr/>
              <p:nvPr/>
            </p:nvCxnSpPr>
            <p:spPr>
              <a:xfrm>
                <a:off x="8405446" y="3923169"/>
                <a:ext cx="0" cy="987673"/>
              </a:xfrm>
              <a:prstGeom prst="line">
                <a:avLst/>
              </a:prstGeom>
              <a:ln>
                <a:solidFill>
                  <a:srgbClr val="D6D5C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5754A2-FBED-4595-9E33-618CC759865F}"/>
                  </a:ext>
                </a:extLst>
              </p:cNvPr>
              <p:cNvCxnSpPr/>
              <p:nvPr/>
            </p:nvCxnSpPr>
            <p:spPr>
              <a:xfrm>
                <a:off x="9589477" y="3923169"/>
                <a:ext cx="0" cy="987673"/>
              </a:xfrm>
              <a:prstGeom prst="line">
                <a:avLst/>
              </a:prstGeom>
              <a:ln>
                <a:solidFill>
                  <a:srgbClr val="D6D5C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01E3064-AF1A-4C1E-8909-4DF4F65FF5A2}"/>
                  </a:ext>
                </a:extLst>
              </p:cNvPr>
              <p:cNvCxnSpPr/>
              <p:nvPr/>
            </p:nvCxnSpPr>
            <p:spPr>
              <a:xfrm>
                <a:off x="11479529" y="3872405"/>
                <a:ext cx="0" cy="987673"/>
              </a:xfrm>
              <a:prstGeom prst="line">
                <a:avLst/>
              </a:prstGeom>
              <a:ln>
                <a:solidFill>
                  <a:srgbClr val="D6D5CB"/>
                </a:solidFill>
              </a:ln>
            </p:spPr>
            <p:style>
              <a:lnRef idx="1">
                <a:schemeClr val="accent1"/>
              </a:lnRef>
              <a:fillRef idx="0">
                <a:schemeClr val="accent1"/>
              </a:fillRef>
              <a:effectRef idx="0">
                <a:schemeClr val="accent1"/>
              </a:effectRef>
              <a:fontRef idx="minor">
                <a:schemeClr val="tx1"/>
              </a:fontRef>
            </p:style>
          </p:cxnSp>
        </p:grpSp>
        <p:sp>
          <p:nvSpPr>
            <p:cNvPr id="35" name="Flowchart: Connector 34">
              <a:extLst>
                <a:ext uri="{FF2B5EF4-FFF2-40B4-BE49-F238E27FC236}">
                  <a16:creationId xmlns:a16="http://schemas.microsoft.com/office/drawing/2014/main" id="{EBF55813-A03F-4D49-8867-EAC719565226}"/>
                </a:ext>
              </a:extLst>
            </p:cNvPr>
            <p:cNvSpPr/>
            <p:nvPr/>
          </p:nvSpPr>
          <p:spPr>
            <a:xfrm>
              <a:off x="426230" y="2640716"/>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6" name="Flowchart: Connector 35">
              <a:extLst>
                <a:ext uri="{FF2B5EF4-FFF2-40B4-BE49-F238E27FC236}">
                  <a16:creationId xmlns:a16="http://schemas.microsoft.com/office/drawing/2014/main" id="{54AB4144-781E-4BFB-9C37-A4174B5C1D05}"/>
                </a:ext>
              </a:extLst>
            </p:cNvPr>
            <p:cNvSpPr/>
            <p:nvPr/>
          </p:nvSpPr>
          <p:spPr>
            <a:xfrm>
              <a:off x="224975" y="1691838"/>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7" name="Flowchart: Connector 36">
              <a:extLst>
                <a:ext uri="{FF2B5EF4-FFF2-40B4-BE49-F238E27FC236}">
                  <a16:creationId xmlns:a16="http://schemas.microsoft.com/office/drawing/2014/main" id="{7B7FFF07-7A61-40F3-A99B-BB5D38456895}"/>
                </a:ext>
              </a:extLst>
            </p:cNvPr>
            <p:cNvSpPr/>
            <p:nvPr/>
          </p:nvSpPr>
          <p:spPr>
            <a:xfrm>
              <a:off x="4501313" y="3018741"/>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8" name="Flowchart: Connector 37">
              <a:extLst>
                <a:ext uri="{FF2B5EF4-FFF2-40B4-BE49-F238E27FC236}">
                  <a16:creationId xmlns:a16="http://schemas.microsoft.com/office/drawing/2014/main" id="{1B1D59A2-53CC-4057-A101-D1E6A865AFCB}"/>
                </a:ext>
              </a:extLst>
            </p:cNvPr>
            <p:cNvSpPr/>
            <p:nvPr/>
          </p:nvSpPr>
          <p:spPr>
            <a:xfrm>
              <a:off x="9096760" y="1524822"/>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9" name="Flowchart: Connector 38">
              <a:extLst>
                <a:ext uri="{FF2B5EF4-FFF2-40B4-BE49-F238E27FC236}">
                  <a16:creationId xmlns:a16="http://schemas.microsoft.com/office/drawing/2014/main" id="{82C65A80-71CE-4DB9-B5D9-A8D6CEB1A19F}"/>
                </a:ext>
              </a:extLst>
            </p:cNvPr>
            <p:cNvSpPr/>
            <p:nvPr/>
          </p:nvSpPr>
          <p:spPr>
            <a:xfrm>
              <a:off x="10062613" y="1325441"/>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0" name="Flowchart: Connector 39">
              <a:extLst>
                <a:ext uri="{FF2B5EF4-FFF2-40B4-BE49-F238E27FC236}">
                  <a16:creationId xmlns:a16="http://schemas.microsoft.com/office/drawing/2014/main" id="{1FF0ED7D-27D6-4010-8561-4D83533BC9C6}"/>
                </a:ext>
              </a:extLst>
            </p:cNvPr>
            <p:cNvSpPr/>
            <p:nvPr/>
          </p:nvSpPr>
          <p:spPr>
            <a:xfrm>
              <a:off x="4501313" y="3930236"/>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pic>
          <p:nvPicPr>
            <p:cNvPr id="42" name="Picture 41">
              <a:extLst>
                <a:ext uri="{FF2B5EF4-FFF2-40B4-BE49-F238E27FC236}">
                  <a16:creationId xmlns:a16="http://schemas.microsoft.com/office/drawing/2014/main" id="{C1243D1E-57E8-44C6-836B-65A10FC4FF31}"/>
                </a:ext>
              </a:extLst>
            </p:cNvPr>
            <p:cNvPicPr>
              <a:picLocks noChangeAspect="1"/>
            </p:cNvPicPr>
            <p:nvPr/>
          </p:nvPicPr>
          <p:blipFill>
            <a:blip r:embed="rId7"/>
            <a:stretch>
              <a:fillRect/>
            </a:stretch>
          </p:blipFill>
          <p:spPr>
            <a:xfrm>
              <a:off x="9622833" y="2488885"/>
              <a:ext cx="1174122" cy="399201"/>
            </a:xfrm>
            <a:prstGeom prst="rect">
              <a:avLst/>
            </a:prstGeom>
          </p:spPr>
        </p:pic>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8" name="Picture 7">
            <a:extLst>
              <a:ext uri="{FF2B5EF4-FFF2-40B4-BE49-F238E27FC236}">
                <a16:creationId xmlns:a16="http://schemas.microsoft.com/office/drawing/2014/main" id="{7727A069-F757-40B5-B13F-C7C701F5E0AD}"/>
              </a:ext>
            </a:extLst>
          </p:cNvPr>
          <p:cNvPicPr>
            <a:picLocks noChangeAspect="1"/>
          </p:cNvPicPr>
          <p:nvPr/>
        </p:nvPicPr>
        <p:blipFill>
          <a:blip r:embed="rId8"/>
          <a:stretch>
            <a:fillRect/>
          </a:stretch>
        </p:blipFill>
        <p:spPr>
          <a:xfrm>
            <a:off x="9622833" y="2515479"/>
            <a:ext cx="1174122" cy="319539"/>
          </a:xfrm>
          <a:prstGeom prst="rect">
            <a:avLst/>
          </a:prstGeom>
        </p:spPr>
      </p:pic>
    </p:spTree>
    <p:extLst>
      <p:ext uri="{BB962C8B-B14F-4D97-AF65-F5344CB8AC3E}">
        <p14:creationId xmlns:p14="http://schemas.microsoft.com/office/powerpoint/2010/main" val="3088794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Download &amp; Print Features</a:t>
            </a:r>
          </a:p>
        </p:txBody>
      </p:sp>
      <p:grpSp>
        <p:nvGrpSpPr>
          <p:cNvPr id="9" name="Group 8" descr="Features &amp; Tools menu with arrow pointing to Download Student Results button.&#10;">
            <a:extLst>
              <a:ext uri="{FF2B5EF4-FFF2-40B4-BE49-F238E27FC236}">
                <a16:creationId xmlns:a16="http://schemas.microsoft.com/office/drawing/2014/main" id="{A2A68AFD-CC36-409F-8B00-3FBD98CE8F38}"/>
              </a:ext>
            </a:extLst>
          </p:cNvPr>
          <p:cNvGrpSpPr/>
          <p:nvPr/>
        </p:nvGrpSpPr>
        <p:grpSpPr>
          <a:xfrm>
            <a:off x="2116257" y="1136161"/>
            <a:ext cx="6361117" cy="4585678"/>
            <a:chOff x="1739740" y="766252"/>
            <a:chExt cx="6361117" cy="4585678"/>
          </a:xfrm>
        </p:grpSpPr>
        <p:grpSp>
          <p:nvGrpSpPr>
            <p:cNvPr id="4" name="Group 3">
              <a:extLst>
                <a:ext uri="{FF2B5EF4-FFF2-40B4-BE49-F238E27FC236}">
                  <a16:creationId xmlns:a16="http://schemas.microsoft.com/office/drawing/2014/main" id="{D438BED4-9A29-462B-AC35-BC06A99509B2}"/>
                </a:ext>
              </a:extLst>
            </p:cNvPr>
            <p:cNvGrpSpPr/>
            <p:nvPr/>
          </p:nvGrpSpPr>
          <p:grpSpPr>
            <a:xfrm>
              <a:off x="4442625" y="766252"/>
              <a:ext cx="3658232" cy="4585678"/>
              <a:chOff x="6838983" y="812545"/>
              <a:chExt cx="3658232" cy="4585678"/>
            </a:xfrm>
          </p:grpSpPr>
          <p:pic>
            <p:nvPicPr>
              <p:cNvPr id="6" name="Picture 5">
                <a:extLst>
                  <a:ext uri="{FF2B5EF4-FFF2-40B4-BE49-F238E27FC236}">
                    <a16:creationId xmlns:a16="http://schemas.microsoft.com/office/drawing/2014/main" id="{3897CA52-AD2B-48FE-88AE-E6F866768B9A}"/>
                  </a:ext>
                </a:extLst>
              </p:cNvPr>
              <p:cNvPicPr>
                <a:picLocks noChangeAspect="1"/>
              </p:cNvPicPr>
              <p:nvPr/>
            </p:nvPicPr>
            <p:blipFill rotWithShape="1">
              <a:blip r:embed="rId3"/>
              <a:srcRect b="24721"/>
              <a:stretch/>
            </p:blipFill>
            <p:spPr>
              <a:xfrm>
                <a:off x="6838983" y="812545"/>
                <a:ext cx="3658232" cy="458567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E5D08F7-6BF5-46C7-A1D5-57D12B3F4FD9}"/>
                  </a:ext>
                </a:extLst>
              </p:cNvPr>
              <p:cNvPicPr>
                <a:picLocks noChangeAspect="1"/>
              </p:cNvPicPr>
              <p:nvPr/>
            </p:nvPicPr>
            <p:blipFill rotWithShape="1">
              <a:blip r:embed="rId4"/>
              <a:srcRect b="37232"/>
              <a:stretch/>
            </p:blipFill>
            <p:spPr>
              <a:xfrm>
                <a:off x="6900080" y="4150965"/>
                <a:ext cx="3444266" cy="1247258"/>
              </a:xfrm>
              <a:prstGeom prst="rect">
                <a:avLst/>
              </a:prstGeom>
            </p:spPr>
          </p:pic>
        </p:grpSp>
        <p:sp>
          <p:nvSpPr>
            <p:cNvPr id="2" name="Callout: Right Arrow 1">
              <a:extLst>
                <a:ext uri="{FF2B5EF4-FFF2-40B4-BE49-F238E27FC236}">
                  <a16:creationId xmlns:a16="http://schemas.microsoft.com/office/drawing/2014/main" id="{A3EDCB2F-F30E-4ACA-925B-4D6001B54E86}"/>
                </a:ext>
              </a:extLst>
            </p:cNvPr>
            <p:cNvSpPr/>
            <p:nvPr/>
          </p:nvSpPr>
          <p:spPr>
            <a:xfrm>
              <a:off x="1739740" y="2985523"/>
              <a:ext cx="2784764" cy="1444336"/>
            </a:xfrm>
            <a:prstGeom prst="rightArrowCallou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Two Types of Results</a:t>
              </a:r>
            </a:p>
            <a:p>
              <a:pPr marL="285750" indent="-285750">
                <a:buFont typeface="Arial" panose="020B0604020202020204" pitchFamily="34" charset="0"/>
                <a:buChar char="•"/>
              </a:pPr>
              <a:r>
                <a:rPr lang="en-US" sz="1400" dirty="0">
                  <a:solidFill>
                    <a:schemeClr val="tx2"/>
                  </a:solidFill>
                </a:rPr>
                <a:t>Individual Student Reports (ISRs)</a:t>
              </a:r>
            </a:p>
            <a:p>
              <a:pPr marL="285750" indent="-285750">
                <a:buFont typeface="Arial" panose="020B0604020202020204" pitchFamily="34" charset="0"/>
                <a:buChar char="•"/>
              </a:pPr>
              <a:r>
                <a:rPr lang="en-US" sz="1400" dirty="0">
                  <a:solidFill>
                    <a:schemeClr val="tx2"/>
                  </a:solidFill>
                </a:rPr>
                <a:t>The Student Data File</a:t>
              </a:r>
            </a:p>
          </p:txBody>
        </p:sp>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64519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Print Anything You See on Your Screen</a:t>
            </a:r>
          </a:p>
        </p:txBody>
      </p:sp>
      <p:grpSp>
        <p:nvGrpSpPr>
          <p:cNvPr id="2" name="Group 1" descr="Print button.&#10;">
            <a:extLst>
              <a:ext uri="{FF2B5EF4-FFF2-40B4-BE49-F238E27FC236}">
                <a16:creationId xmlns:a16="http://schemas.microsoft.com/office/drawing/2014/main" id="{437F6D6C-8D8B-436E-BA29-1D11B494FD98}"/>
              </a:ext>
            </a:extLst>
          </p:cNvPr>
          <p:cNvGrpSpPr/>
          <p:nvPr/>
        </p:nvGrpSpPr>
        <p:grpSpPr>
          <a:xfrm>
            <a:off x="948780" y="894737"/>
            <a:ext cx="3752850" cy="923925"/>
            <a:chOff x="948780" y="894737"/>
            <a:chExt cx="3752850" cy="923925"/>
          </a:xfrm>
        </p:grpSpPr>
        <p:pic>
          <p:nvPicPr>
            <p:cNvPr id="4" name="Picture 3">
              <a:extLst>
                <a:ext uri="{FF2B5EF4-FFF2-40B4-BE49-F238E27FC236}">
                  <a16:creationId xmlns:a16="http://schemas.microsoft.com/office/drawing/2014/main" id="{AD01320A-3E62-4AD2-9C7F-C8C42F939F1A}"/>
                </a:ext>
              </a:extLst>
            </p:cNvPr>
            <p:cNvPicPr>
              <a:picLocks noChangeAspect="1"/>
            </p:cNvPicPr>
            <p:nvPr/>
          </p:nvPicPr>
          <p:blipFill>
            <a:blip r:embed="rId3"/>
            <a:stretch>
              <a:fillRect/>
            </a:stretch>
          </p:blipFill>
          <p:spPr>
            <a:xfrm>
              <a:off x="948780" y="894737"/>
              <a:ext cx="3752850" cy="923925"/>
            </a:xfrm>
            <a:prstGeom prst="rect">
              <a:avLst/>
            </a:prstGeom>
            <a:ln w="12700">
              <a:solidFill>
                <a:schemeClr val="bg1">
                  <a:lumMod val="75000"/>
                </a:schemeClr>
              </a:solidFill>
            </a:ln>
          </p:spPr>
        </p:pic>
        <p:sp>
          <p:nvSpPr>
            <p:cNvPr id="6" name="Oval 5">
              <a:extLst>
                <a:ext uri="{FF2B5EF4-FFF2-40B4-BE49-F238E27FC236}">
                  <a16:creationId xmlns:a16="http://schemas.microsoft.com/office/drawing/2014/main" id="{4523068E-89CA-410D-B8E8-BE98467B853B}"/>
                </a:ext>
              </a:extLst>
            </p:cNvPr>
            <p:cNvSpPr/>
            <p:nvPr/>
          </p:nvSpPr>
          <p:spPr>
            <a:xfrm>
              <a:off x="2621613" y="1111827"/>
              <a:ext cx="1172210" cy="7068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nvGrpSpPr>
          <p:cNvPr id="11" name="Group 10" descr="Inbox button in the banner.&#10;">
            <a:extLst>
              <a:ext uri="{FF2B5EF4-FFF2-40B4-BE49-F238E27FC236}">
                <a16:creationId xmlns:a16="http://schemas.microsoft.com/office/drawing/2014/main" id="{7496809D-92E5-4E26-BF91-8B57D0B752EB}"/>
              </a:ext>
            </a:extLst>
          </p:cNvPr>
          <p:cNvGrpSpPr/>
          <p:nvPr/>
        </p:nvGrpSpPr>
        <p:grpSpPr>
          <a:xfrm>
            <a:off x="5139226" y="894736"/>
            <a:ext cx="6511995" cy="923924"/>
            <a:chOff x="5139226" y="894736"/>
            <a:chExt cx="6511995" cy="923924"/>
          </a:xfrm>
        </p:grpSpPr>
        <p:pic>
          <p:nvPicPr>
            <p:cNvPr id="7" name="Picture 6">
              <a:extLst>
                <a:ext uri="{FF2B5EF4-FFF2-40B4-BE49-F238E27FC236}">
                  <a16:creationId xmlns:a16="http://schemas.microsoft.com/office/drawing/2014/main" id="{6BAAD319-CCF8-4AC3-A93A-C9A631B5A5D6}"/>
                </a:ext>
              </a:extLst>
            </p:cNvPr>
            <p:cNvPicPr>
              <a:picLocks noChangeAspect="1"/>
            </p:cNvPicPr>
            <p:nvPr/>
          </p:nvPicPr>
          <p:blipFill>
            <a:blip r:embed="rId4"/>
            <a:stretch>
              <a:fillRect/>
            </a:stretch>
          </p:blipFill>
          <p:spPr>
            <a:xfrm>
              <a:off x="5139226" y="894736"/>
              <a:ext cx="6511995" cy="923924"/>
            </a:xfrm>
            <a:prstGeom prst="rect">
              <a:avLst/>
            </a:prstGeom>
            <a:ln w="12700">
              <a:solidFill>
                <a:schemeClr val="bg1">
                  <a:lumMod val="75000"/>
                </a:schemeClr>
              </a:solidFill>
            </a:ln>
          </p:spPr>
        </p:pic>
        <p:sp>
          <p:nvSpPr>
            <p:cNvPr id="8" name="Oval 7">
              <a:extLst>
                <a:ext uri="{FF2B5EF4-FFF2-40B4-BE49-F238E27FC236}">
                  <a16:creationId xmlns:a16="http://schemas.microsoft.com/office/drawing/2014/main" id="{C3B46EB7-FA63-4C1F-A0E0-3B9824F30396}"/>
                </a:ext>
              </a:extLst>
            </p:cNvPr>
            <p:cNvSpPr/>
            <p:nvPr/>
          </p:nvSpPr>
          <p:spPr>
            <a:xfrm>
              <a:off x="7531909" y="1226378"/>
              <a:ext cx="1601699" cy="5922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4" name="Picture 13">
            <a:extLst>
              <a:ext uri="{FF2B5EF4-FFF2-40B4-BE49-F238E27FC236}">
                <a16:creationId xmlns:a16="http://schemas.microsoft.com/office/drawing/2014/main" id="{281ACB3E-342B-43A6-8732-BBF7EA58FCEB}"/>
              </a:ext>
            </a:extLst>
          </p:cNvPr>
          <p:cNvPicPr>
            <a:picLocks noChangeAspect="1"/>
          </p:cNvPicPr>
          <p:nvPr/>
        </p:nvPicPr>
        <p:blipFill>
          <a:blip r:embed="rId5"/>
          <a:stretch>
            <a:fillRect/>
          </a:stretch>
        </p:blipFill>
        <p:spPr>
          <a:xfrm>
            <a:off x="1995055" y="2129787"/>
            <a:ext cx="9049128" cy="3594531"/>
          </a:xfrm>
          <a:prstGeom prst="rect">
            <a:avLst/>
          </a:prstGeom>
          <a:ln>
            <a:noFill/>
          </a:ln>
          <a:effectLst>
            <a:outerShdw blurRad="292100" dist="139700" dir="2700000" algn="tl" rotWithShape="0">
              <a:srgbClr val="333333">
                <a:alpha val="65000"/>
              </a:srgbClr>
            </a:outerShdw>
          </a:effectLst>
        </p:spPr>
      </p:pic>
      <p:pic>
        <p:nvPicPr>
          <p:cNvPr id="15" name="Graphic 14" descr="Cursor with solid fill">
            <a:extLst>
              <a:ext uri="{FF2B5EF4-FFF2-40B4-BE49-F238E27FC236}">
                <a16:creationId xmlns:a16="http://schemas.microsoft.com/office/drawing/2014/main" id="{A5DEFA52-6C00-414A-95CC-D7B6F19953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95122" y="5388974"/>
            <a:ext cx="701615" cy="714397"/>
          </a:xfrm>
          <a:prstGeom prst="rect">
            <a:avLst/>
          </a:prstGeom>
        </p:spPr>
      </p:pic>
    </p:spTree>
    <p:extLst>
      <p:ext uri="{BB962C8B-B14F-4D97-AF65-F5344CB8AC3E}">
        <p14:creationId xmlns:p14="http://schemas.microsoft.com/office/powerpoint/2010/main" val="2728547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3F8E76-DA73-4E29-8D9C-84029B017CCB}"/>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5" name="Title 4">
            <a:extLst>
              <a:ext uri="{FF2B5EF4-FFF2-40B4-BE49-F238E27FC236}">
                <a16:creationId xmlns:a16="http://schemas.microsoft.com/office/drawing/2014/main" id="{81B5E106-B73B-4954-A3C6-8990306B3911}"/>
              </a:ext>
            </a:extLst>
          </p:cNvPr>
          <p:cNvSpPr>
            <a:spLocks noGrp="1"/>
          </p:cNvSpPr>
          <p:nvPr>
            <p:ph type="title"/>
          </p:nvPr>
        </p:nvSpPr>
        <p:spPr/>
        <p:txBody>
          <a:bodyPr/>
          <a:lstStyle/>
          <a:p>
            <a:r>
              <a:rPr lang="en-US" dirty="0"/>
              <a:t>Print Report Options for Item Level Data</a:t>
            </a:r>
          </a:p>
        </p:txBody>
      </p:sp>
      <p:pic>
        <p:nvPicPr>
          <p:cNvPr id="11" name="Picture 10">
            <a:extLst>
              <a:ext uri="{FF2B5EF4-FFF2-40B4-BE49-F238E27FC236}">
                <a16:creationId xmlns:a16="http://schemas.microsoft.com/office/drawing/2014/main" id="{A873E059-FB97-45D4-8FAD-3F62DDA50270}"/>
              </a:ext>
            </a:extLst>
          </p:cNvPr>
          <p:cNvPicPr>
            <a:picLocks noChangeAspect="1"/>
          </p:cNvPicPr>
          <p:nvPr/>
        </p:nvPicPr>
        <p:blipFill>
          <a:blip r:embed="rId3"/>
          <a:stretch>
            <a:fillRect/>
          </a:stretch>
        </p:blipFill>
        <p:spPr>
          <a:xfrm>
            <a:off x="288757" y="887303"/>
            <a:ext cx="11369529" cy="4762910"/>
          </a:xfrm>
          <a:prstGeom prst="rect">
            <a:avLst/>
          </a:prstGeom>
        </p:spPr>
      </p:pic>
    </p:spTree>
    <p:extLst>
      <p:ext uri="{BB962C8B-B14F-4D97-AF65-F5344CB8AC3E}">
        <p14:creationId xmlns:p14="http://schemas.microsoft.com/office/powerpoint/2010/main" val="969907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3F8E76-DA73-4E29-8D9C-84029B017CCB}"/>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5" name="Title 4">
            <a:extLst>
              <a:ext uri="{FF2B5EF4-FFF2-40B4-BE49-F238E27FC236}">
                <a16:creationId xmlns:a16="http://schemas.microsoft.com/office/drawing/2014/main" id="{81B5E106-B73B-4954-A3C6-8990306B3911}"/>
              </a:ext>
            </a:extLst>
          </p:cNvPr>
          <p:cNvSpPr>
            <a:spLocks noGrp="1"/>
          </p:cNvSpPr>
          <p:nvPr>
            <p:ph type="title"/>
          </p:nvPr>
        </p:nvSpPr>
        <p:spPr/>
        <p:txBody>
          <a:bodyPr/>
          <a:lstStyle/>
          <a:p>
            <a:r>
              <a:rPr lang="en-US" dirty="0"/>
              <a:t>Print Options for Item Level Data</a:t>
            </a:r>
          </a:p>
        </p:txBody>
      </p:sp>
      <p:pic>
        <p:nvPicPr>
          <p:cNvPr id="7" name="Picture 6">
            <a:extLst>
              <a:ext uri="{FF2B5EF4-FFF2-40B4-BE49-F238E27FC236}">
                <a16:creationId xmlns:a16="http://schemas.microsoft.com/office/drawing/2014/main" id="{6B8D7725-DF85-4F63-A3C5-C0E8B87DD047}"/>
              </a:ext>
            </a:extLst>
          </p:cNvPr>
          <p:cNvPicPr>
            <a:picLocks noChangeAspect="1"/>
          </p:cNvPicPr>
          <p:nvPr/>
        </p:nvPicPr>
        <p:blipFill>
          <a:blip r:embed="rId3"/>
          <a:stretch>
            <a:fillRect/>
          </a:stretch>
        </p:blipFill>
        <p:spPr>
          <a:xfrm>
            <a:off x="1352662" y="949771"/>
            <a:ext cx="8826054" cy="4958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0717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3F8E76-DA73-4E29-8D9C-84029B017CCB}"/>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5" name="Title 4">
            <a:extLst>
              <a:ext uri="{FF2B5EF4-FFF2-40B4-BE49-F238E27FC236}">
                <a16:creationId xmlns:a16="http://schemas.microsoft.com/office/drawing/2014/main" id="{81B5E106-B73B-4954-A3C6-8990306B3911}"/>
              </a:ext>
            </a:extLst>
          </p:cNvPr>
          <p:cNvSpPr>
            <a:spLocks noGrp="1"/>
          </p:cNvSpPr>
          <p:nvPr>
            <p:ph type="title"/>
          </p:nvPr>
        </p:nvSpPr>
        <p:spPr/>
        <p:txBody>
          <a:bodyPr/>
          <a:lstStyle/>
          <a:p>
            <a:r>
              <a:rPr lang="en-US" dirty="0"/>
              <a:t>Print Options for Item Level Data</a:t>
            </a:r>
          </a:p>
        </p:txBody>
      </p:sp>
      <p:pic>
        <p:nvPicPr>
          <p:cNvPr id="9" name="Picture 8">
            <a:extLst>
              <a:ext uri="{FF2B5EF4-FFF2-40B4-BE49-F238E27FC236}">
                <a16:creationId xmlns:a16="http://schemas.microsoft.com/office/drawing/2014/main" id="{E7A52CE5-85AE-4232-822B-3EBEC472256F}"/>
              </a:ext>
            </a:extLst>
          </p:cNvPr>
          <p:cNvPicPr>
            <a:picLocks noChangeAspect="1"/>
          </p:cNvPicPr>
          <p:nvPr/>
        </p:nvPicPr>
        <p:blipFill>
          <a:blip r:embed="rId3"/>
          <a:stretch>
            <a:fillRect/>
          </a:stretch>
        </p:blipFill>
        <p:spPr>
          <a:xfrm>
            <a:off x="337516" y="847844"/>
            <a:ext cx="8794451" cy="1895356"/>
          </a:xfrm>
          <a:prstGeom prst="rect">
            <a:avLst/>
          </a:prstGeom>
        </p:spPr>
      </p:pic>
      <p:pic>
        <p:nvPicPr>
          <p:cNvPr id="12" name="Picture 11">
            <a:extLst>
              <a:ext uri="{FF2B5EF4-FFF2-40B4-BE49-F238E27FC236}">
                <a16:creationId xmlns:a16="http://schemas.microsoft.com/office/drawing/2014/main" id="{EEB128EF-AD88-4DE0-B23E-872233D047A4}"/>
              </a:ext>
            </a:extLst>
          </p:cNvPr>
          <p:cNvPicPr>
            <a:picLocks noChangeAspect="1"/>
          </p:cNvPicPr>
          <p:nvPr/>
        </p:nvPicPr>
        <p:blipFill>
          <a:blip r:embed="rId4"/>
          <a:stretch>
            <a:fillRect/>
          </a:stretch>
        </p:blipFill>
        <p:spPr>
          <a:xfrm>
            <a:off x="1894082" y="3152273"/>
            <a:ext cx="9212902" cy="2557093"/>
          </a:xfrm>
          <a:prstGeom prst="rect">
            <a:avLst/>
          </a:prstGeom>
        </p:spPr>
      </p:pic>
    </p:spTree>
    <p:extLst>
      <p:ext uri="{BB962C8B-B14F-4D97-AF65-F5344CB8AC3E}">
        <p14:creationId xmlns:p14="http://schemas.microsoft.com/office/powerpoint/2010/main" val="3264972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3F8E76-DA73-4E29-8D9C-84029B017CCB}"/>
              </a:ext>
            </a:extLst>
          </p:cNvPr>
          <p:cNvSpPr>
            <a:spLocks noGrp="1"/>
          </p:cNvSpPr>
          <p:nvPr>
            <p:ph type="sldNum" sz="quarter" idx="17"/>
          </p:nvPr>
        </p:nvSpPr>
        <p:spPr/>
        <p:txBody>
          <a:bodyPr/>
          <a:lstStyle/>
          <a:p>
            <a:fld id="{58AE716E-68DD-2249-A7FA-8AEF0B14DF81}" type="slidenum">
              <a:rPr lang="en-US" smtClean="0"/>
              <a:pPr/>
              <a:t>27</a:t>
            </a:fld>
            <a:endParaRPr lang="en-US" dirty="0"/>
          </a:p>
        </p:txBody>
      </p:sp>
      <p:sp>
        <p:nvSpPr>
          <p:cNvPr id="5" name="Title 4">
            <a:extLst>
              <a:ext uri="{FF2B5EF4-FFF2-40B4-BE49-F238E27FC236}">
                <a16:creationId xmlns:a16="http://schemas.microsoft.com/office/drawing/2014/main" id="{81B5E106-B73B-4954-A3C6-8990306B3911}"/>
              </a:ext>
            </a:extLst>
          </p:cNvPr>
          <p:cNvSpPr>
            <a:spLocks noGrp="1"/>
          </p:cNvSpPr>
          <p:nvPr>
            <p:ph type="title"/>
          </p:nvPr>
        </p:nvSpPr>
        <p:spPr/>
        <p:txBody>
          <a:bodyPr/>
          <a:lstStyle/>
          <a:p>
            <a:r>
              <a:rPr lang="en-US" dirty="0"/>
              <a:t>Export Options</a:t>
            </a:r>
          </a:p>
        </p:txBody>
      </p:sp>
      <p:pic>
        <p:nvPicPr>
          <p:cNvPr id="6" name="Picture 5">
            <a:extLst>
              <a:ext uri="{FF2B5EF4-FFF2-40B4-BE49-F238E27FC236}">
                <a16:creationId xmlns:a16="http://schemas.microsoft.com/office/drawing/2014/main" id="{8593BFAB-CF61-4BDB-B162-CDD4554D880B}"/>
              </a:ext>
            </a:extLst>
          </p:cNvPr>
          <p:cNvPicPr>
            <a:picLocks noChangeAspect="1"/>
          </p:cNvPicPr>
          <p:nvPr/>
        </p:nvPicPr>
        <p:blipFill rotWithShape="1">
          <a:blip r:embed="rId3"/>
          <a:srcRect l="18386" t="7328" r="33099" b="43054"/>
          <a:stretch/>
        </p:blipFill>
        <p:spPr>
          <a:xfrm>
            <a:off x="426230" y="970960"/>
            <a:ext cx="5015060" cy="260179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descr="Graphical user interface, text, application, email&#10;&#10;Description automatically generated">
            <a:extLst>
              <a:ext uri="{FF2B5EF4-FFF2-40B4-BE49-F238E27FC236}">
                <a16:creationId xmlns:a16="http://schemas.microsoft.com/office/drawing/2014/main" id="{842A28BB-E964-4242-A306-E351922F4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210" y="2353182"/>
            <a:ext cx="7992222" cy="353385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ACFF3F57-9E3B-4D88-B015-8039E395E18C}"/>
              </a:ext>
            </a:extLst>
          </p:cNvPr>
          <p:cNvSpPr/>
          <p:nvPr/>
        </p:nvSpPr>
        <p:spPr>
          <a:xfrm>
            <a:off x="499620" y="2441542"/>
            <a:ext cx="387561" cy="3582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0" name="Graphic 9" descr="Cursor with solid fill">
            <a:extLst>
              <a:ext uri="{FF2B5EF4-FFF2-40B4-BE49-F238E27FC236}">
                <a16:creationId xmlns:a16="http://schemas.microsoft.com/office/drawing/2014/main" id="{A23070D7-08F3-48CE-A7FC-E1C2EB79CF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81509" y="5285971"/>
            <a:ext cx="701615" cy="714397"/>
          </a:xfrm>
          <a:prstGeom prst="rect">
            <a:avLst/>
          </a:prstGeom>
        </p:spPr>
      </p:pic>
    </p:spTree>
    <p:extLst>
      <p:ext uri="{BB962C8B-B14F-4D97-AF65-F5344CB8AC3E}">
        <p14:creationId xmlns:p14="http://schemas.microsoft.com/office/powerpoint/2010/main" val="719873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BD4A6-C2C1-4EE3-8880-874B0ECD2A26}"/>
              </a:ext>
            </a:extLst>
          </p:cNvPr>
          <p:cNvSpPr>
            <a:spLocks noGrp="1"/>
          </p:cNvSpPr>
          <p:nvPr>
            <p:ph type="title"/>
          </p:nvPr>
        </p:nvSpPr>
        <p:spPr/>
        <p:txBody>
          <a:bodyPr/>
          <a:lstStyle/>
          <a:p>
            <a:r>
              <a:rPr lang="en-US" dirty="0"/>
              <a:t>Build ISRs and Student Data Files/Test Reasons</a:t>
            </a:r>
          </a:p>
        </p:txBody>
      </p:sp>
      <p:grpSp>
        <p:nvGrpSpPr>
          <p:cNvPr id="7" name="Group 6" descr="Download Student Results button.&#10;">
            <a:extLst>
              <a:ext uri="{FF2B5EF4-FFF2-40B4-BE49-F238E27FC236}">
                <a16:creationId xmlns:a16="http://schemas.microsoft.com/office/drawing/2014/main" id="{2CBE1F65-B9FD-45D9-A8C0-93305838F20C}"/>
              </a:ext>
            </a:extLst>
          </p:cNvPr>
          <p:cNvGrpSpPr/>
          <p:nvPr/>
        </p:nvGrpSpPr>
        <p:grpSpPr>
          <a:xfrm>
            <a:off x="426231" y="835627"/>
            <a:ext cx="3752850" cy="923925"/>
            <a:chOff x="426231" y="835627"/>
            <a:chExt cx="3752850" cy="923925"/>
          </a:xfrm>
        </p:grpSpPr>
        <p:pic>
          <p:nvPicPr>
            <p:cNvPr id="20" name="Picture 19">
              <a:extLst>
                <a:ext uri="{FF2B5EF4-FFF2-40B4-BE49-F238E27FC236}">
                  <a16:creationId xmlns:a16="http://schemas.microsoft.com/office/drawing/2014/main" id="{61340F96-A924-44E6-99AC-C4DB0C8F3F48}"/>
                </a:ext>
              </a:extLst>
            </p:cNvPr>
            <p:cNvPicPr>
              <a:picLocks noChangeAspect="1"/>
            </p:cNvPicPr>
            <p:nvPr/>
          </p:nvPicPr>
          <p:blipFill>
            <a:blip r:embed="rId3"/>
            <a:stretch>
              <a:fillRect/>
            </a:stretch>
          </p:blipFill>
          <p:spPr>
            <a:xfrm>
              <a:off x="426231" y="835627"/>
              <a:ext cx="3752850" cy="923925"/>
            </a:xfrm>
            <a:prstGeom prst="rect">
              <a:avLst/>
            </a:prstGeom>
            <a:ln w="12700">
              <a:solidFill>
                <a:schemeClr val="bg1">
                  <a:lumMod val="75000"/>
                </a:schemeClr>
              </a:solidFill>
            </a:ln>
          </p:spPr>
        </p:pic>
        <p:sp>
          <p:nvSpPr>
            <p:cNvPr id="21" name="Oval 20">
              <a:extLst>
                <a:ext uri="{FF2B5EF4-FFF2-40B4-BE49-F238E27FC236}">
                  <a16:creationId xmlns:a16="http://schemas.microsoft.com/office/drawing/2014/main" id="{E9CBCA88-7A5C-48BD-BBA9-04895C59B337}"/>
                </a:ext>
              </a:extLst>
            </p:cNvPr>
            <p:cNvSpPr/>
            <p:nvPr/>
          </p:nvSpPr>
          <p:spPr>
            <a:xfrm>
              <a:off x="426231" y="1129209"/>
              <a:ext cx="1814551" cy="4777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nvGrpSpPr>
          <p:cNvPr id="8" name="Group 7" descr="ISR builder template: Column 1: Select a test reason showing a list of sample test administrations.&#10;">
            <a:extLst>
              <a:ext uri="{FF2B5EF4-FFF2-40B4-BE49-F238E27FC236}">
                <a16:creationId xmlns:a16="http://schemas.microsoft.com/office/drawing/2014/main" id="{93481046-EA78-4848-AB6E-79E24920CE82}"/>
              </a:ext>
            </a:extLst>
          </p:cNvPr>
          <p:cNvGrpSpPr/>
          <p:nvPr/>
        </p:nvGrpSpPr>
        <p:grpSpPr>
          <a:xfrm>
            <a:off x="2302656" y="814136"/>
            <a:ext cx="9744633" cy="5192888"/>
            <a:chOff x="2302656" y="814136"/>
            <a:chExt cx="9744633" cy="5192888"/>
          </a:xfrm>
        </p:grpSpPr>
        <p:sp>
          <p:nvSpPr>
            <p:cNvPr id="17" name="Rectangle: Rounded Corners 16">
              <a:extLst>
                <a:ext uri="{FF2B5EF4-FFF2-40B4-BE49-F238E27FC236}">
                  <a16:creationId xmlns:a16="http://schemas.microsoft.com/office/drawing/2014/main" id="{A0603D90-1167-4C88-91DD-A95A1D91DCFB}"/>
                </a:ext>
              </a:extLst>
            </p:cNvPr>
            <p:cNvSpPr/>
            <p:nvPr/>
          </p:nvSpPr>
          <p:spPr>
            <a:xfrm>
              <a:off x="6167490" y="814136"/>
              <a:ext cx="3690861" cy="315073"/>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1. Select a test reason.</a:t>
              </a:r>
            </a:p>
          </p:txBody>
        </p:sp>
        <p:grpSp>
          <p:nvGrpSpPr>
            <p:cNvPr id="6" name="Group 5">
              <a:extLst>
                <a:ext uri="{FF2B5EF4-FFF2-40B4-BE49-F238E27FC236}">
                  <a16:creationId xmlns:a16="http://schemas.microsoft.com/office/drawing/2014/main" id="{EC2B5F74-B481-44AF-8686-549963081C95}"/>
                </a:ext>
              </a:extLst>
            </p:cNvPr>
            <p:cNvGrpSpPr/>
            <p:nvPr/>
          </p:nvGrpSpPr>
          <p:grpSpPr>
            <a:xfrm>
              <a:off x="2302656" y="1218491"/>
              <a:ext cx="9744633" cy="4788533"/>
              <a:chOff x="2302656" y="1218491"/>
              <a:chExt cx="9744633" cy="4788533"/>
            </a:xfrm>
          </p:grpSpPr>
          <p:pic>
            <p:nvPicPr>
              <p:cNvPr id="5" name="Picture 4">
                <a:extLst>
                  <a:ext uri="{FF2B5EF4-FFF2-40B4-BE49-F238E27FC236}">
                    <a16:creationId xmlns:a16="http://schemas.microsoft.com/office/drawing/2014/main" id="{9AE715C9-74A5-4499-B8B2-3919C9AA3414}"/>
                  </a:ext>
                </a:extLst>
              </p:cNvPr>
              <p:cNvPicPr>
                <a:picLocks noChangeAspect="1"/>
              </p:cNvPicPr>
              <p:nvPr/>
            </p:nvPicPr>
            <p:blipFill>
              <a:blip r:embed="rId4"/>
              <a:stretch>
                <a:fillRect/>
              </a:stretch>
            </p:blipFill>
            <p:spPr>
              <a:xfrm>
                <a:off x="2302656" y="1218491"/>
                <a:ext cx="9744633" cy="478853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9" name="Group 18">
                <a:extLst>
                  <a:ext uri="{FF2B5EF4-FFF2-40B4-BE49-F238E27FC236}">
                    <a16:creationId xmlns:a16="http://schemas.microsoft.com/office/drawing/2014/main" id="{00E2AB1E-CC1D-414F-95C4-1CBDD8A6B95F}"/>
                  </a:ext>
                </a:extLst>
              </p:cNvPr>
              <p:cNvGrpSpPr/>
              <p:nvPr/>
            </p:nvGrpSpPr>
            <p:grpSpPr>
              <a:xfrm>
                <a:off x="2427154" y="1886665"/>
                <a:ext cx="3118240" cy="482909"/>
                <a:chOff x="2380694" y="1810767"/>
                <a:chExt cx="3118240" cy="482909"/>
              </a:xfrm>
            </p:grpSpPr>
            <p:cxnSp>
              <p:nvCxnSpPr>
                <p:cNvPr id="11" name="Straight Arrow Connector 10">
                  <a:extLst>
                    <a:ext uri="{FF2B5EF4-FFF2-40B4-BE49-F238E27FC236}">
                      <a16:creationId xmlns:a16="http://schemas.microsoft.com/office/drawing/2014/main" id="{DC7CDC93-7C04-40AA-8CD3-4F17655438FD}"/>
                    </a:ext>
                  </a:extLst>
                </p:cNvPr>
                <p:cNvCxnSpPr>
                  <a:cxnSpLocks/>
                </p:cNvCxnSpPr>
                <p:nvPr/>
              </p:nvCxnSpPr>
              <p:spPr>
                <a:xfrm>
                  <a:off x="5074732" y="2049123"/>
                  <a:ext cx="424202" cy="2445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A6DCC26-2A07-433B-B6A8-419C35E146CC}"/>
                    </a:ext>
                  </a:extLst>
                </p:cNvPr>
                <p:cNvSpPr/>
                <p:nvPr/>
              </p:nvSpPr>
              <p:spPr>
                <a:xfrm>
                  <a:off x="2380694" y="1810767"/>
                  <a:ext cx="2694038" cy="2498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4" name="Rectangle 3">
                <a:extLst>
                  <a:ext uri="{FF2B5EF4-FFF2-40B4-BE49-F238E27FC236}">
                    <a16:creationId xmlns:a16="http://schemas.microsoft.com/office/drawing/2014/main" id="{8B6AF815-240F-4EBF-9F2E-1103C1B1F770}"/>
                  </a:ext>
                </a:extLst>
              </p:cNvPr>
              <p:cNvSpPr/>
              <p:nvPr/>
            </p:nvSpPr>
            <p:spPr>
              <a:xfrm>
                <a:off x="6198663" y="2836718"/>
                <a:ext cx="1656865" cy="1766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Sample administration </a:t>
                </a:r>
                <a:r>
                  <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2" name="Rectangle 11">
                <a:extLst>
                  <a:ext uri="{FF2B5EF4-FFF2-40B4-BE49-F238E27FC236}">
                    <a16:creationId xmlns:a16="http://schemas.microsoft.com/office/drawing/2014/main" id="{4DFF4BE5-528D-46FA-8381-E77941D378BA}"/>
                  </a:ext>
                </a:extLst>
              </p:cNvPr>
              <p:cNvSpPr/>
              <p:nvPr/>
            </p:nvSpPr>
            <p:spPr>
              <a:xfrm>
                <a:off x="6177410" y="3102646"/>
                <a:ext cx="1656865" cy="1766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Sample administration </a:t>
                </a:r>
                <a:r>
                  <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3" name="Rectangle 12">
                <a:extLst>
                  <a:ext uri="{FF2B5EF4-FFF2-40B4-BE49-F238E27FC236}">
                    <a16:creationId xmlns:a16="http://schemas.microsoft.com/office/drawing/2014/main" id="{C9922690-D81E-4590-92F3-E7848D468DBA}"/>
                  </a:ext>
                </a:extLst>
              </p:cNvPr>
              <p:cNvSpPr/>
              <p:nvPr/>
            </p:nvSpPr>
            <p:spPr>
              <a:xfrm>
                <a:off x="6198662" y="3368574"/>
                <a:ext cx="1656865" cy="1766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Sample administration </a:t>
                </a:r>
                <a:r>
                  <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14" name="Rectangle 13">
                <a:extLst>
                  <a:ext uri="{FF2B5EF4-FFF2-40B4-BE49-F238E27FC236}">
                    <a16:creationId xmlns:a16="http://schemas.microsoft.com/office/drawing/2014/main" id="{16A82EA4-182C-470C-9368-AE6DE908B475}"/>
                  </a:ext>
                </a:extLst>
              </p:cNvPr>
              <p:cNvSpPr/>
              <p:nvPr/>
            </p:nvSpPr>
            <p:spPr>
              <a:xfrm>
                <a:off x="6198662" y="3634499"/>
                <a:ext cx="1656865" cy="1766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Sample administration </a:t>
                </a:r>
                <a:r>
                  <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16" name="Rectangle 15">
                <a:extLst>
                  <a:ext uri="{FF2B5EF4-FFF2-40B4-BE49-F238E27FC236}">
                    <a16:creationId xmlns:a16="http://schemas.microsoft.com/office/drawing/2014/main" id="{D1B4FBAB-E62F-4C95-A690-D76FDC16072A}"/>
                  </a:ext>
                </a:extLst>
              </p:cNvPr>
              <p:cNvSpPr/>
              <p:nvPr/>
            </p:nvSpPr>
            <p:spPr>
              <a:xfrm>
                <a:off x="6177409" y="3914174"/>
                <a:ext cx="1656865" cy="1766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Sample administration </a:t>
                </a:r>
                <a:r>
                  <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18" name="Rectangle 17">
                <a:extLst>
                  <a:ext uri="{FF2B5EF4-FFF2-40B4-BE49-F238E27FC236}">
                    <a16:creationId xmlns:a16="http://schemas.microsoft.com/office/drawing/2014/main" id="{920CF792-24E2-439F-8F9B-29B6850F9EF6}"/>
                  </a:ext>
                </a:extLst>
              </p:cNvPr>
              <p:cNvSpPr/>
              <p:nvPr/>
            </p:nvSpPr>
            <p:spPr>
              <a:xfrm>
                <a:off x="6198662" y="4175571"/>
                <a:ext cx="1656865" cy="1766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Sample administration </a:t>
                </a:r>
                <a:r>
                  <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rPr>
                  <a:t>6</a:t>
                </a:r>
              </a:p>
            </p:txBody>
          </p:sp>
        </p:grpSp>
      </p:grpSp>
      <p:sp>
        <p:nvSpPr>
          <p:cNvPr id="3" name="Slide Number Placeholder 2">
            <a:extLst>
              <a:ext uri="{FF2B5EF4-FFF2-40B4-BE49-F238E27FC236}">
                <a16:creationId xmlns:a16="http://schemas.microsoft.com/office/drawing/2014/main" id="{1B1B880B-8C0E-4362-B400-92DB074D83F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608599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553B5-400F-4E90-B9B9-04F3231F951C}"/>
              </a:ext>
            </a:extLst>
          </p:cNvPr>
          <p:cNvSpPr>
            <a:spLocks noGrp="1"/>
          </p:cNvSpPr>
          <p:nvPr>
            <p:ph type="title"/>
          </p:nvPr>
        </p:nvSpPr>
        <p:spPr/>
        <p:txBody>
          <a:bodyPr/>
          <a:lstStyle/>
          <a:p>
            <a:r>
              <a:rPr lang="en-US" dirty="0"/>
              <a:t>Select the Assessments</a:t>
            </a:r>
          </a:p>
        </p:txBody>
      </p:sp>
      <p:grpSp>
        <p:nvGrpSpPr>
          <p:cNvPr id="5" name="Group 4" descr="Column #2: Select Assessments showing a list of Mathematics tests.&#10;">
            <a:extLst>
              <a:ext uri="{FF2B5EF4-FFF2-40B4-BE49-F238E27FC236}">
                <a16:creationId xmlns:a16="http://schemas.microsoft.com/office/drawing/2014/main" id="{2FAA3659-96D4-43D2-BC2F-93303EC92B6D}"/>
              </a:ext>
            </a:extLst>
          </p:cNvPr>
          <p:cNvGrpSpPr/>
          <p:nvPr/>
        </p:nvGrpSpPr>
        <p:grpSpPr>
          <a:xfrm>
            <a:off x="1036144" y="781210"/>
            <a:ext cx="10119710" cy="5330469"/>
            <a:chOff x="1036144" y="781210"/>
            <a:chExt cx="10119710" cy="5330469"/>
          </a:xfrm>
        </p:grpSpPr>
        <p:sp>
          <p:nvSpPr>
            <p:cNvPr id="6" name="Rectangle: Rounded Corners 5">
              <a:extLst>
                <a:ext uri="{FF2B5EF4-FFF2-40B4-BE49-F238E27FC236}">
                  <a16:creationId xmlns:a16="http://schemas.microsoft.com/office/drawing/2014/main" id="{C9FC49F7-0A59-4DD7-8616-8919406CD704}"/>
                </a:ext>
              </a:extLst>
            </p:cNvPr>
            <p:cNvSpPr/>
            <p:nvPr/>
          </p:nvSpPr>
          <p:spPr>
            <a:xfrm>
              <a:off x="4250569" y="781210"/>
              <a:ext cx="3690861" cy="315073"/>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2. Select the Assessments</a:t>
              </a:r>
            </a:p>
          </p:txBody>
        </p:sp>
        <p:grpSp>
          <p:nvGrpSpPr>
            <p:cNvPr id="4" name="Group 3">
              <a:extLst>
                <a:ext uri="{FF2B5EF4-FFF2-40B4-BE49-F238E27FC236}">
                  <a16:creationId xmlns:a16="http://schemas.microsoft.com/office/drawing/2014/main" id="{83C70602-487F-4BF1-AECD-FD4621FAA4D6}"/>
                </a:ext>
              </a:extLst>
            </p:cNvPr>
            <p:cNvGrpSpPr/>
            <p:nvPr/>
          </p:nvGrpSpPr>
          <p:grpSpPr>
            <a:xfrm>
              <a:off x="1036144" y="1158629"/>
              <a:ext cx="10119710" cy="4953050"/>
              <a:chOff x="803929" y="1235349"/>
              <a:chExt cx="10119710" cy="4953050"/>
            </a:xfrm>
          </p:grpSpPr>
          <p:pic>
            <p:nvPicPr>
              <p:cNvPr id="7" name="Picture 6" descr="Graphical user interface, application&#10;&#10;Description automatically generated">
                <a:extLst>
                  <a:ext uri="{FF2B5EF4-FFF2-40B4-BE49-F238E27FC236}">
                    <a16:creationId xmlns:a16="http://schemas.microsoft.com/office/drawing/2014/main" id="{0469DB5D-4723-455C-957F-5F6737923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29" y="1235349"/>
                <a:ext cx="10119710" cy="49530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FEA4CCB8-0A5F-4127-A7FF-B988FA8180DE}"/>
                  </a:ext>
                </a:extLst>
              </p:cNvPr>
              <p:cNvSpPr/>
              <p:nvPr/>
            </p:nvSpPr>
            <p:spPr>
              <a:xfrm>
                <a:off x="5346608" y="2223654"/>
                <a:ext cx="1656865" cy="1766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MATHEMATICS</a:t>
                </a:r>
                <a:endParaRPr lang="en-US" sz="1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3" name="Slide Number Placeholder 2">
            <a:extLst>
              <a:ext uri="{FF2B5EF4-FFF2-40B4-BE49-F238E27FC236}">
                <a16:creationId xmlns:a16="http://schemas.microsoft.com/office/drawing/2014/main" id="{35CB78F9-71DA-4ABC-8A2C-6BFA6DFEDD8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539541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41E339-9567-4AAB-A3DD-695CB61E3FBC}"/>
              </a:ext>
            </a:extLst>
          </p:cNvPr>
          <p:cNvSpPr>
            <a:spLocks noGrp="1"/>
          </p:cNvSpPr>
          <p:nvPr>
            <p:ph type="title"/>
          </p:nvPr>
        </p:nvSpPr>
        <p:spPr/>
        <p:txBody>
          <a:bodyPr/>
          <a:lstStyle/>
          <a:p>
            <a:r>
              <a:rPr lang="en-US" dirty="0"/>
              <a:t>Log In to Reporting</a:t>
            </a:r>
          </a:p>
        </p:txBody>
      </p:sp>
      <p:sp>
        <p:nvSpPr>
          <p:cNvPr id="3" name="Slide Number Placeholder 2">
            <a:extLst>
              <a:ext uri="{FF2B5EF4-FFF2-40B4-BE49-F238E27FC236}">
                <a16:creationId xmlns:a16="http://schemas.microsoft.com/office/drawing/2014/main" id="{16B21FF0-463D-4A9E-A10E-D1C576A18550}"/>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8" name="Picture 7">
            <a:extLst>
              <a:ext uri="{FF2B5EF4-FFF2-40B4-BE49-F238E27FC236}">
                <a16:creationId xmlns:a16="http://schemas.microsoft.com/office/drawing/2014/main" id="{ABCFB5A9-395D-4CB3-ADD9-0A103A4DD079}"/>
              </a:ext>
            </a:extLst>
          </p:cNvPr>
          <p:cNvPicPr>
            <a:picLocks noChangeAspect="1"/>
          </p:cNvPicPr>
          <p:nvPr/>
        </p:nvPicPr>
        <p:blipFill>
          <a:blip r:embed="rId3"/>
          <a:stretch>
            <a:fillRect/>
          </a:stretch>
        </p:blipFill>
        <p:spPr>
          <a:xfrm>
            <a:off x="6787663" y="839747"/>
            <a:ext cx="2637691" cy="2642271"/>
          </a:xfrm>
          <a:prstGeom prst="rect">
            <a:avLst/>
          </a:prstGeom>
          <a:ln>
            <a:noFill/>
          </a:ln>
          <a:effectLst>
            <a:outerShdw blurRad="292100" dist="139700" dir="2700000" algn="tl" rotWithShape="0">
              <a:srgbClr val="333333">
                <a:alpha val="65000"/>
              </a:srgbClr>
            </a:outerShdw>
          </a:effectLst>
        </p:spPr>
      </p:pic>
      <p:sp>
        <p:nvSpPr>
          <p:cNvPr id="20" name="Rectangle 19">
            <a:extLst>
              <a:ext uri="{FF2B5EF4-FFF2-40B4-BE49-F238E27FC236}">
                <a16:creationId xmlns:a16="http://schemas.microsoft.com/office/drawing/2014/main" id="{83A5FFC8-452C-4344-93CA-310A3C7733DC}"/>
              </a:ext>
            </a:extLst>
          </p:cNvPr>
          <p:cNvSpPr/>
          <p:nvPr/>
        </p:nvSpPr>
        <p:spPr>
          <a:xfrm>
            <a:off x="1302951" y="4000117"/>
            <a:ext cx="3025192" cy="23958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0" name="Picture 9">
            <a:extLst>
              <a:ext uri="{FF2B5EF4-FFF2-40B4-BE49-F238E27FC236}">
                <a16:creationId xmlns:a16="http://schemas.microsoft.com/office/drawing/2014/main" id="{8DDBF7E7-A383-4038-B332-BDA04F758D33}"/>
              </a:ext>
            </a:extLst>
          </p:cNvPr>
          <p:cNvPicPr>
            <a:picLocks noChangeAspect="1"/>
          </p:cNvPicPr>
          <p:nvPr/>
        </p:nvPicPr>
        <p:blipFill>
          <a:blip r:embed="rId4"/>
          <a:stretch>
            <a:fillRect/>
          </a:stretch>
        </p:blipFill>
        <p:spPr>
          <a:xfrm>
            <a:off x="851665" y="839747"/>
            <a:ext cx="4552674" cy="260036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2801833E-81A0-4270-8106-496B57B3BCD7}"/>
              </a:ext>
            </a:extLst>
          </p:cNvPr>
          <p:cNvPicPr>
            <a:picLocks noChangeAspect="1"/>
          </p:cNvPicPr>
          <p:nvPr/>
        </p:nvPicPr>
        <p:blipFill>
          <a:blip r:embed="rId5"/>
          <a:stretch>
            <a:fillRect/>
          </a:stretch>
        </p:blipFill>
        <p:spPr>
          <a:xfrm>
            <a:off x="5251939" y="3966848"/>
            <a:ext cx="5484710" cy="225178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B17BB2B9-1DE1-4699-8595-C05F2D06027D}"/>
              </a:ext>
            </a:extLst>
          </p:cNvPr>
          <p:cNvPicPr>
            <a:picLocks noChangeAspect="1"/>
          </p:cNvPicPr>
          <p:nvPr/>
        </p:nvPicPr>
        <p:blipFill>
          <a:blip r:embed="rId6"/>
          <a:stretch>
            <a:fillRect/>
          </a:stretch>
        </p:blipFill>
        <p:spPr>
          <a:xfrm>
            <a:off x="1416511" y="4068467"/>
            <a:ext cx="2798071" cy="2259182"/>
          </a:xfrm>
          <a:prstGeom prst="rect">
            <a:avLst/>
          </a:prstGeom>
        </p:spPr>
      </p:pic>
    </p:spTree>
    <p:extLst>
      <p:ext uri="{BB962C8B-B14F-4D97-AF65-F5344CB8AC3E}">
        <p14:creationId xmlns:p14="http://schemas.microsoft.com/office/powerpoint/2010/main" val="518034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8130-5493-4878-84B4-2EDB72F42670}"/>
              </a:ext>
            </a:extLst>
          </p:cNvPr>
          <p:cNvSpPr>
            <a:spLocks noGrp="1"/>
          </p:cNvSpPr>
          <p:nvPr>
            <p:ph type="title"/>
          </p:nvPr>
        </p:nvSpPr>
        <p:spPr/>
        <p:txBody>
          <a:bodyPr/>
          <a:lstStyle/>
          <a:p>
            <a:r>
              <a:rPr lang="en-US" dirty="0"/>
              <a:t>Select the Students</a:t>
            </a:r>
          </a:p>
        </p:txBody>
      </p:sp>
      <p:grpSp>
        <p:nvGrpSpPr>
          <p:cNvPr id="4" name="Group 3" descr="Column #3: Select the students showing a list of rosters in a demo school.&#10;">
            <a:extLst>
              <a:ext uri="{FF2B5EF4-FFF2-40B4-BE49-F238E27FC236}">
                <a16:creationId xmlns:a16="http://schemas.microsoft.com/office/drawing/2014/main" id="{0EF056AE-E8BA-4CBD-92D5-5C23F5DEFA49}"/>
              </a:ext>
            </a:extLst>
          </p:cNvPr>
          <p:cNvGrpSpPr/>
          <p:nvPr/>
        </p:nvGrpSpPr>
        <p:grpSpPr>
          <a:xfrm>
            <a:off x="1025293" y="758098"/>
            <a:ext cx="10141411" cy="5341804"/>
            <a:chOff x="1025293" y="758098"/>
            <a:chExt cx="10141411" cy="5341804"/>
          </a:xfrm>
        </p:grpSpPr>
        <p:sp>
          <p:nvSpPr>
            <p:cNvPr id="6" name="Rectangle: Rounded Corners 5">
              <a:extLst>
                <a:ext uri="{FF2B5EF4-FFF2-40B4-BE49-F238E27FC236}">
                  <a16:creationId xmlns:a16="http://schemas.microsoft.com/office/drawing/2014/main" id="{4ECF1222-2227-4EE8-82AA-9779D3C8E1F4}"/>
                </a:ext>
              </a:extLst>
            </p:cNvPr>
            <p:cNvSpPr/>
            <p:nvPr/>
          </p:nvSpPr>
          <p:spPr>
            <a:xfrm>
              <a:off x="4250569" y="758098"/>
              <a:ext cx="3690861" cy="315073"/>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3. Select the students.</a:t>
              </a:r>
            </a:p>
          </p:txBody>
        </p:sp>
        <p:pic>
          <p:nvPicPr>
            <p:cNvPr id="7" name="Picture 6">
              <a:extLst>
                <a:ext uri="{FF2B5EF4-FFF2-40B4-BE49-F238E27FC236}">
                  <a16:creationId xmlns:a16="http://schemas.microsoft.com/office/drawing/2014/main" id="{8361FA21-3077-460B-AD99-06A3B3A1DFFB}"/>
                </a:ext>
              </a:extLst>
            </p:cNvPr>
            <p:cNvPicPr>
              <a:picLocks noChangeAspect="1"/>
            </p:cNvPicPr>
            <p:nvPr/>
          </p:nvPicPr>
          <p:blipFill>
            <a:blip r:embed="rId3"/>
            <a:stretch>
              <a:fillRect/>
            </a:stretch>
          </p:blipFill>
          <p:spPr>
            <a:xfrm>
              <a:off x="1025293" y="1129673"/>
              <a:ext cx="10141411" cy="497022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3" name="Slide Number Placeholder 2">
            <a:extLst>
              <a:ext uri="{FF2B5EF4-FFF2-40B4-BE49-F238E27FC236}">
                <a16:creationId xmlns:a16="http://schemas.microsoft.com/office/drawing/2014/main" id="{F90D958E-8C2E-4A96-AAEA-CB41C1D198D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50579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5B1A-9647-401A-B844-9C1380A6974F}"/>
              </a:ext>
            </a:extLst>
          </p:cNvPr>
          <p:cNvSpPr>
            <a:spLocks noGrp="1"/>
          </p:cNvSpPr>
          <p:nvPr>
            <p:ph type="title"/>
          </p:nvPr>
        </p:nvSpPr>
        <p:spPr/>
        <p:txBody>
          <a:bodyPr/>
          <a:lstStyle/>
          <a:p>
            <a:r>
              <a:rPr lang="en-US" dirty="0"/>
              <a:t>Another Customizing Option</a:t>
            </a:r>
          </a:p>
        </p:txBody>
      </p:sp>
      <p:grpSp>
        <p:nvGrpSpPr>
          <p:cNvPr id="3" name="Group 2" descr="Filters button open showing calendar tools for setting start and end dates. Generate button is green and clickable.&#10;">
            <a:extLst>
              <a:ext uri="{FF2B5EF4-FFF2-40B4-BE49-F238E27FC236}">
                <a16:creationId xmlns:a16="http://schemas.microsoft.com/office/drawing/2014/main" id="{6D0E000D-87A9-487B-8CA6-CB88824B0DFE}"/>
              </a:ext>
            </a:extLst>
          </p:cNvPr>
          <p:cNvGrpSpPr/>
          <p:nvPr/>
        </p:nvGrpSpPr>
        <p:grpSpPr>
          <a:xfrm>
            <a:off x="2083360" y="771657"/>
            <a:ext cx="8025278" cy="5604746"/>
            <a:chOff x="2083360" y="771657"/>
            <a:chExt cx="8025278" cy="5604746"/>
          </a:xfrm>
        </p:grpSpPr>
        <p:sp>
          <p:nvSpPr>
            <p:cNvPr id="8" name="Rectangle: Rounded Corners 7">
              <a:extLst>
                <a:ext uri="{FF2B5EF4-FFF2-40B4-BE49-F238E27FC236}">
                  <a16:creationId xmlns:a16="http://schemas.microsoft.com/office/drawing/2014/main" id="{BB5CE76A-FED4-410A-B365-304DAF4B04C1}"/>
                </a:ext>
              </a:extLst>
            </p:cNvPr>
            <p:cNvSpPr/>
            <p:nvPr/>
          </p:nvSpPr>
          <p:spPr>
            <a:xfrm>
              <a:off x="4250569" y="771657"/>
              <a:ext cx="3690861" cy="315073"/>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4. Set Date Range</a:t>
              </a:r>
            </a:p>
          </p:txBody>
        </p:sp>
        <p:grpSp>
          <p:nvGrpSpPr>
            <p:cNvPr id="6" name="Group 5">
              <a:extLst>
                <a:ext uri="{FF2B5EF4-FFF2-40B4-BE49-F238E27FC236}">
                  <a16:creationId xmlns:a16="http://schemas.microsoft.com/office/drawing/2014/main" id="{A91B9CAC-356C-45B3-ACCC-2B88218469C0}"/>
                </a:ext>
              </a:extLst>
            </p:cNvPr>
            <p:cNvGrpSpPr/>
            <p:nvPr/>
          </p:nvGrpSpPr>
          <p:grpSpPr>
            <a:xfrm>
              <a:off x="2083360" y="1195994"/>
              <a:ext cx="8025278" cy="4890349"/>
              <a:chOff x="1843552" y="1367034"/>
              <a:chExt cx="7910550" cy="4760619"/>
            </a:xfrm>
          </p:grpSpPr>
          <p:pic>
            <p:nvPicPr>
              <p:cNvPr id="10" name="Picture 9">
                <a:extLst>
                  <a:ext uri="{FF2B5EF4-FFF2-40B4-BE49-F238E27FC236}">
                    <a16:creationId xmlns:a16="http://schemas.microsoft.com/office/drawing/2014/main" id="{5B42E01D-666F-4EE3-9748-2596527F2CBA}"/>
                  </a:ext>
                </a:extLst>
              </p:cNvPr>
              <p:cNvPicPr>
                <a:picLocks noChangeAspect="1"/>
              </p:cNvPicPr>
              <p:nvPr/>
            </p:nvPicPr>
            <p:blipFill>
              <a:blip r:embed="rId3"/>
              <a:stretch>
                <a:fillRect/>
              </a:stretch>
            </p:blipFill>
            <p:spPr>
              <a:xfrm>
                <a:off x="1843552" y="1367034"/>
                <a:ext cx="7910550" cy="476061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951159A-E7B6-42DB-BA76-1D9BA4F2558D}"/>
                  </a:ext>
                </a:extLst>
              </p:cNvPr>
              <p:cNvPicPr>
                <a:picLocks noChangeAspect="1"/>
              </p:cNvPicPr>
              <p:nvPr/>
            </p:nvPicPr>
            <p:blipFill>
              <a:blip r:embed="rId4"/>
              <a:stretch>
                <a:fillRect/>
              </a:stretch>
            </p:blipFill>
            <p:spPr>
              <a:xfrm>
                <a:off x="7563317" y="2098917"/>
                <a:ext cx="2062546" cy="1759405"/>
              </a:xfrm>
              <a:prstGeom prst="rect">
                <a:avLst/>
              </a:prstGeom>
            </p:spPr>
          </p:pic>
        </p:grpSp>
        <p:pic>
          <p:nvPicPr>
            <p:cNvPr id="9" name="Graphic 8" descr="Cursor with solid fill">
              <a:extLst>
                <a:ext uri="{FF2B5EF4-FFF2-40B4-BE49-F238E27FC236}">
                  <a16:creationId xmlns:a16="http://schemas.microsoft.com/office/drawing/2014/main" id="{B4B51DAB-73DA-49D0-9032-585F3198D3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60056" y="5662006"/>
              <a:ext cx="701615" cy="714397"/>
            </a:xfrm>
            <a:prstGeom prst="rect">
              <a:avLst/>
            </a:prstGeom>
          </p:spPr>
        </p:pic>
      </p:grpSp>
      <p:sp>
        <p:nvSpPr>
          <p:cNvPr id="4" name="Slide Number Placeholder 3">
            <a:extLst>
              <a:ext uri="{FF2B5EF4-FFF2-40B4-BE49-F238E27FC236}">
                <a16:creationId xmlns:a16="http://schemas.microsoft.com/office/drawing/2014/main" id="{733E175F-824A-4AC8-9EF2-285775C554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95339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4AF23-6F5A-45C7-A150-3FB12C80FB37}"/>
              </a:ext>
            </a:extLst>
          </p:cNvPr>
          <p:cNvSpPr>
            <a:spLocks noGrp="1"/>
          </p:cNvSpPr>
          <p:nvPr>
            <p:ph type="title"/>
          </p:nvPr>
        </p:nvSpPr>
        <p:spPr>
          <a:xfrm>
            <a:off x="439868" y="0"/>
            <a:ext cx="11016200" cy="518012"/>
          </a:xfrm>
        </p:spPr>
        <p:txBody>
          <a:bodyPr/>
          <a:lstStyle/>
          <a:p>
            <a:r>
              <a:rPr lang="en-US" dirty="0"/>
              <a:t>ISR from the Student Portfolio Report</a:t>
            </a:r>
          </a:p>
        </p:txBody>
      </p:sp>
      <p:grpSp>
        <p:nvGrpSpPr>
          <p:cNvPr id="8" name="Group 7" descr="Download Student Results button.&#10;">
            <a:extLst>
              <a:ext uri="{FF2B5EF4-FFF2-40B4-BE49-F238E27FC236}">
                <a16:creationId xmlns:a16="http://schemas.microsoft.com/office/drawing/2014/main" id="{61759F9C-DEF4-4E7A-836A-A64520105082}"/>
              </a:ext>
            </a:extLst>
          </p:cNvPr>
          <p:cNvGrpSpPr/>
          <p:nvPr/>
        </p:nvGrpSpPr>
        <p:grpSpPr>
          <a:xfrm>
            <a:off x="426231" y="927219"/>
            <a:ext cx="3752850" cy="923925"/>
            <a:chOff x="426231" y="927219"/>
            <a:chExt cx="3752850" cy="923925"/>
          </a:xfrm>
        </p:grpSpPr>
        <p:pic>
          <p:nvPicPr>
            <p:cNvPr id="4" name="Picture 3">
              <a:extLst>
                <a:ext uri="{FF2B5EF4-FFF2-40B4-BE49-F238E27FC236}">
                  <a16:creationId xmlns:a16="http://schemas.microsoft.com/office/drawing/2014/main" id="{2CA53406-C60A-480A-B30F-03185999D57F}"/>
                </a:ext>
              </a:extLst>
            </p:cNvPr>
            <p:cNvPicPr>
              <a:picLocks noChangeAspect="1"/>
            </p:cNvPicPr>
            <p:nvPr/>
          </p:nvPicPr>
          <p:blipFill>
            <a:blip r:embed="rId3"/>
            <a:stretch>
              <a:fillRect/>
            </a:stretch>
          </p:blipFill>
          <p:spPr>
            <a:xfrm>
              <a:off x="426231" y="927219"/>
              <a:ext cx="3752850" cy="923925"/>
            </a:xfrm>
            <a:prstGeom prst="rect">
              <a:avLst/>
            </a:prstGeom>
            <a:ln w="12700">
              <a:solidFill>
                <a:schemeClr val="bg1">
                  <a:lumMod val="75000"/>
                </a:schemeClr>
              </a:solidFill>
            </a:ln>
          </p:spPr>
        </p:pic>
        <p:sp>
          <p:nvSpPr>
            <p:cNvPr id="5" name="Oval 4">
              <a:extLst>
                <a:ext uri="{FF2B5EF4-FFF2-40B4-BE49-F238E27FC236}">
                  <a16:creationId xmlns:a16="http://schemas.microsoft.com/office/drawing/2014/main" id="{FAA0EA4C-D05E-4F85-82F5-5E844C2B48B8}"/>
                </a:ext>
              </a:extLst>
            </p:cNvPr>
            <p:cNvSpPr/>
            <p:nvPr/>
          </p:nvSpPr>
          <p:spPr>
            <a:xfrm>
              <a:off x="426231" y="1195754"/>
              <a:ext cx="1804503" cy="5010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nvGrpSpPr>
          <p:cNvPr id="7" name="Group 6" descr="ISR Template showing student information from a Student Portfolio report.&#10;">
            <a:extLst>
              <a:ext uri="{FF2B5EF4-FFF2-40B4-BE49-F238E27FC236}">
                <a16:creationId xmlns:a16="http://schemas.microsoft.com/office/drawing/2014/main" id="{171FB82C-2B88-4B46-8760-D40E93B4024A}"/>
              </a:ext>
            </a:extLst>
          </p:cNvPr>
          <p:cNvGrpSpPr/>
          <p:nvPr/>
        </p:nvGrpSpPr>
        <p:grpSpPr>
          <a:xfrm>
            <a:off x="2302656" y="1298058"/>
            <a:ext cx="9335162" cy="4432270"/>
            <a:chOff x="2302656" y="1195754"/>
            <a:chExt cx="9717771" cy="4743198"/>
          </a:xfrm>
        </p:grpSpPr>
        <p:pic>
          <p:nvPicPr>
            <p:cNvPr id="12" name="Picture 11">
              <a:extLst>
                <a:ext uri="{FF2B5EF4-FFF2-40B4-BE49-F238E27FC236}">
                  <a16:creationId xmlns:a16="http://schemas.microsoft.com/office/drawing/2014/main" id="{E5A64F23-DEBE-400C-BB5D-D76A60E8CCD4}"/>
                </a:ext>
              </a:extLst>
            </p:cNvPr>
            <p:cNvPicPr>
              <a:picLocks noChangeAspect="1"/>
            </p:cNvPicPr>
            <p:nvPr/>
          </p:nvPicPr>
          <p:blipFill>
            <a:blip r:embed="rId4"/>
            <a:stretch>
              <a:fillRect/>
            </a:stretch>
          </p:blipFill>
          <p:spPr>
            <a:xfrm>
              <a:off x="2302656" y="1195754"/>
              <a:ext cx="9717771" cy="474319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1E825751-BDE6-4AAA-B772-81C99D863018}"/>
                </a:ext>
              </a:extLst>
            </p:cNvPr>
            <p:cNvSpPr/>
            <p:nvPr/>
          </p:nvSpPr>
          <p:spPr>
            <a:xfrm>
              <a:off x="5871133" y="2328293"/>
              <a:ext cx="2691245" cy="8001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900" dirty="0">
                  <a:solidFill>
                    <a:schemeClr val="tx2">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Student, Demo 1 (DM00001234567)</a:t>
              </a:r>
            </a:p>
            <a:p>
              <a:r>
                <a:rPr lang="en-US" sz="900" dirty="0">
                  <a:solidFill>
                    <a:schemeClr val="tx2">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School: Demo School 9009</a:t>
              </a:r>
            </a:p>
            <a:p>
              <a:r>
                <a:rPr lang="en-US" sz="900" dirty="0">
                  <a:solidFill>
                    <a:schemeClr val="tx2">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Sample Administration 1</a:t>
              </a:r>
            </a:p>
            <a:p>
              <a:r>
                <a:rPr lang="en-US" sz="900" dirty="0">
                  <a:solidFill>
                    <a:schemeClr val="tx2">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Subject: Mathematics</a:t>
              </a:r>
            </a:p>
          </p:txBody>
        </p:sp>
      </p:grpSp>
      <p:sp>
        <p:nvSpPr>
          <p:cNvPr id="3" name="Slide Number Placeholder 2">
            <a:extLst>
              <a:ext uri="{FF2B5EF4-FFF2-40B4-BE49-F238E27FC236}">
                <a16:creationId xmlns:a16="http://schemas.microsoft.com/office/drawing/2014/main" id="{F2E0B61F-C457-4DF8-9158-DE5A448650C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202270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29D7-768E-435A-9B7E-979FA06F62B2}"/>
              </a:ext>
            </a:extLst>
          </p:cNvPr>
          <p:cNvSpPr>
            <a:spLocks noGrp="1"/>
          </p:cNvSpPr>
          <p:nvPr>
            <p:ph type="title"/>
          </p:nvPr>
        </p:nvSpPr>
        <p:spPr/>
        <p:txBody>
          <a:bodyPr/>
          <a:lstStyle/>
          <a:p>
            <a:r>
              <a:rPr lang="en-US" dirty="0"/>
              <a:t>Secure Inbox</a:t>
            </a:r>
          </a:p>
        </p:txBody>
      </p:sp>
      <p:grpSp>
        <p:nvGrpSpPr>
          <p:cNvPr id="16" name="Group 15" descr="Sample Inbox &#10;">
            <a:extLst>
              <a:ext uri="{FF2B5EF4-FFF2-40B4-BE49-F238E27FC236}">
                <a16:creationId xmlns:a16="http://schemas.microsoft.com/office/drawing/2014/main" id="{C0652719-F248-4001-A447-0A6AF62C9825}"/>
              </a:ext>
            </a:extLst>
          </p:cNvPr>
          <p:cNvGrpSpPr/>
          <p:nvPr/>
        </p:nvGrpSpPr>
        <p:grpSpPr>
          <a:xfrm>
            <a:off x="984739" y="783669"/>
            <a:ext cx="10379947" cy="5360567"/>
            <a:chOff x="984739" y="783669"/>
            <a:chExt cx="10379947" cy="5360567"/>
          </a:xfrm>
        </p:grpSpPr>
        <p:pic>
          <p:nvPicPr>
            <p:cNvPr id="5" name="Picture 4">
              <a:extLst>
                <a:ext uri="{FF2B5EF4-FFF2-40B4-BE49-F238E27FC236}">
                  <a16:creationId xmlns:a16="http://schemas.microsoft.com/office/drawing/2014/main" id="{3E7CA77E-56E9-44C3-AEA7-F7E58C25468F}"/>
                </a:ext>
              </a:extLst>
            </p:cNvPr>
            <p:cNvPicPr>
              <a:picLocks noChangeAspect="1"/>
            </p:cNvPicPr>
            <p:nvPr/>
          </p:nvPicPr>
          <p:blipFill>
            <a:blip r:embed="rId3"/>
            <a:stretch>
              <a:fillRect/>
            </a:stretch>
          </p:blipFill>
          <p:spPr>
            <a:xfrm>
              <a:off x="984739" y="783669"/>
              <a:ext cx="10379947" cy="536056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C1A18923-1BAE-47D0-9D96-6ADC1ED955A8}"/>
                </a:ext>
              </a:extLst>
            </p:cNvPr>
            <p:cNvSpPr/>
            <p:nvPr/>
          </p:nvSpPr>
          <p:spPr>
            <a:xfrm>
              <a:off x="6920346" y="2968909"/>
              <a:ext cx="820881" cy="3221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05/23/2023</a:t>
              </a:r>
            </a:p>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12:15 PM</a:t>
              </a:r>
            </a:p>
          </p:txBody>
        </p:sp>
        <p:sp>
          <p:nvSpPr>
            <p:cNvPr id="6" name="Rectangle 5">
              <a:extLst>
                <a:ext uri="{FF2B5EF4-FFF2-40B4-BE49-F238E27FC236}">
                  <a16:creationId xmlns:a16="http://schemas.microsoft.com/office/drawing/2014/main" id="{595DD30F-1171-475D-87FD-6B012DDF0C55}"/>
                </a:ext>
              </a:extLst>
            </p:cNvPr>
            <p:cNvSpPr/>
            <p:nvPr/>
          </p:nvSpPr>
          <p:spPr>
            <a:xfrm>
              <a:off x="7914410" y="2968909"/>
              <a:ext cx="820881" cy="3221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06/22/2023</a:t>
              </a:r>
            </a:p>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12:15 PM</a:t>
              </a:r>
            </a:p>
          </p:txBody>
        </p:sp>
        <p:sp>
          <p:nvSpPr>
            <p:cNvPr id="7" name="Rectangle 6">
              <a:extLst>
                <a:ext uri="{FF2B5EF4-FFF2-40B4-BE49-F238E27FC236}">
                  <a16:creationId xmlns:a16="http://schemas.microsoft.com/office/drawing/2014/main" id="{B50A8D2B-EE45-4F8A-A520-B47F55AE1360}"/>
                </a:ext>
              </a:extLst>
            </p:cNvPr>
            <p:cNvSpPr/>
            <p:nvPr/>
          </p:nvSpPr>
          <p:spPr>
            <a:xfrm>
              <a:off x="7914410" y="4328092"/>
              <a:ext cx="820881" cy="3221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06/21/2023</a:t>
              </a:r>
            </a:p>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12:15 PM</a:t>
              </a:r>
            </a:p>
          </p:txBody>
        </p:sp>
        <p:sp>
          <p:nvSpPr>
            <p:cNvPr id="8" name="Rectangle 7">
              <a:extLst>
                <a:ext uri="{FF2B5EF4-FFF2-40B4-BE49-F238E27FC236}">
                  <a16:creationId xmlns:a16="http://schemas.microsoft.com/office/drawing/2014/main" id="{C44282CC-9BBC-49F4-B8EE-7565C4D9F3E7}"/>
                </a:ext>
              </a:extLst>
            </p:cNvPr>
            <p:cNvSpPr/>
            <p:nvPr/>
          </p:nvSpPr>
          <p:spPr>
            <a:xfrm>
              <a:off x="6925541" y="4328092"/>
              <a:ext cx="820881" cy="3221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05/22/2023</a:t>
              </a:r>
            </a:p>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12:15 PM</a:t>
              </a:r>
            </a:p>
          </p:txBody>
        </p:sp>
        <p:sp>
          <p:nvSpPr>
            <p:cNvPr id="9" name="Rectangle 8">
              <a:extLst>
                <a:ext uri="{FF2B5EF4-FFF2-40B4-BE49-F238E27FC236}">
                  <a16:creationId xmlns:a16="http://schemas.microsoft.com/office/drawing/2014/main" id="{DCE8F19B-7A56-4011-8468-7DFA2DF6F2FC}"/>
                </a:ext>
              </a:extLst>
            </p:cNvPr>
            <p:cNvSpPr/>
            <p:nvPr/>
          </p:nvSpPr>
          <p:spPr>
            <a:xfrm>
              <a:off x="6956714" y="3658653"/>
              <a:ext cx="820881" cy="32211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05/23/2023</a:t>
              </a:r>
            </a:p>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12:10 PM</a:t>
              </a:r>
            </a:p>
          </p:txBody>
        </p:sp>
        <p:sp>
          <p:nvSpPr>
            <p:cNvPr id="10" name="Rectangle 9">
              <a:extLst>
                <a:ext uri="{FF2B5EF4-FFF2-40B4-BE49-F238E27FC236}">
                  <a16:creationId xmlns:a16="http://schemas.microsoft.com/office/drawing/2014/main" id="{80414D49-B109-46C1-9BC2-B3735EC4E03E}"/>
                </a:ext>
              </a:extLst>
            </p:cNvPr>
            <p:cNvSpPr/>
            <p:nvPr/>
          </p:nvSpPr>
          <p:spPr>
            <a:xfrm>
              <a:off x="7914410" y="3643634"/>
              <a:ext cx="820881" cy="32211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06/22/2023</a:t>
              </a:r>
            </a:p>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12:10 PM</a:t>
              </a:r>
            </a:p>
          </p:txBody>
        </p:sp>
        <p:sp>
          <p:nvSpPr>
            <p:cNvPr id="11" name="Rectangle 10">
              <a:extLst>
                <a:ext uri="{FF2B5EF4-FFF2-40B4-BE49-F238E27FC236}">
                  <a16:creationId xmlns:a16="http://schemas.microsoft.com/office/drawing/2014/main" id="{3C5305B3-2CE6-4BA5-989A-573F938D9A3B}"/>
                </a:ext>
              </a:extLst>
            </p:cNvPr>
            <p:cNvSpPr/>
            <p:nvPr/>
          </p:nvSpPr>
          <p:spPr>
            <a:xfrm>
              <a:off x="6956714" y="4949019"/>
              <a:ext cx="820881" cy="32211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05/21/2023</a:t>
              </a:r>
            </a:p>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12:10 PM</a:t>
              </a:r>
            </a:p>
          </p:txBody>
        </p:sp>
        <p:sp>
          <p:nvSpPr>
            <p:cNvPr id="12" name="Rectangle 11">
              <a:extLst>
                <a:ext uri="{FF2B5EF4-FFF2-40B4-BE49-F238E27FC236}">
                  <a16:creationId xmlns:a16="http://schemas.microsoft.com/office/drawing/2014/main" id="{A7C4A022-167F-4A33-A1CC-7111366B3C54}"/>
                </a:ext>
              </a:extLst>
            </p:cNvPr>
            <p:cNvSpPr/>
            <p:nvPr/>
          </p:nvSpPr>
          <p:spPr>
            <a:xfrm>
              <a:off x="7914410" y="4980901"/>
              <a:ext cx="820881" cy="26611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06/20/2023</a:t>
              </a:r>
            </a:p>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12:10 PM</a:t>
              </a:r>
            </a:p>
          </p:txBody>
        </p:sp>
        <p:sp>
          <p:nvSpPr>
            <p:cNvPr id="13" name="Rectangle 12">
              <a:extLst>
                <a:ext uri="{FF2B5EF4-FFF2-40B4-BE49-F238E27FC236}">
                  <a16:creationId xmlns:a16="http://schemas.microsoft.com/office/drawing/2014/main" id="{C0DD990D-9436-440B-921A-69371EB04A2D}"/>
                </a:ext>
              </a:extLst>
            </p:cNvPr>
            <p:cNvSpPr/>
            <p:nvPr/>
          </p:nvSpPr>
          <p:spPr>
            <a:xfrm>
              <a:off x="6956714" y="5597175"/>
              <a:ext cx="820881" cy="3221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05/20/2023</a:t>
              </a:r>
            </a:p>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12:15 PM</a:t>
              </a:r>
            </a:p>
          </p:txBody>
        </p:sp>
        <p:sp>
          <p:nvSpPr>
            <p:cNvPr id="15" name="Rectangle 14">
              <a:extLst>
                <a:ext uri="{FF2B5EF4-FFF2-40B4-BE49-F238E27FC236}">
                  <a16:creationId xmlns:a16="http://schemas.microsoft.com/office/drawing/2014/main" id="{794BD8F4-A961-4AE1-A50B-4175DC615028}"/>
                </a:ext>
              </a:extLst>
            </p:cNvPr>
            <p:cNvSpPr/>
            <p:nvPr/>
          </p:nvSpPr>
          <p:spPr>
            <a:xfrm>
              <a:off x="7914410" y="5598845"/>
              <a:ext cx="820881" cy="3221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06/19/2023</a:t>
              </a:r>
            </a:p>
            <a:p>
              <a:pPr algn="ct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12:15 PM</a:t>
              </a:r>
            </a:p>
          </p:txBody>
        </p:sp>
      </p:grpSp>
      <p:sp>
        <p:nvSpPr>
          <p:cNvPr id="3" name="Slide Number Placeholder 2">
            <a:extLst>
              <a:ext uri="{FF2B5EF4-FFF2-40B4-BE49-F238E27FC236}">
                <a16:creationId xmlns:a16="http://schemas.microsoft.com/office/drawing/2014/main" id="{9CB22C33-FFDA-4F65-A704-E70F19F9A8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29745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4AE3-BEBE-4343-9850-DD3C5AC6EA39}"/>
              </a:ext>
            </a:extLst>
          </p:cNvPr>
          <p:cNvSpPr>
            <a:spLocks noGrp="1"/>
          </p:cNvSpPr>
          <p:nvPr>
            <p:ph type="title"/>
          </p:nvPr>
        </p:nvSpPr>
        <p:spPr/>
        <p:txBody>
          <a:bodyPr/>
          <a:lstStyle/>
          <a:p>
            <a:r>
              <a:rPr lang="en-US" dirty="0"/>
              <a:t>Sample ISR</a:t>
            </a:r>
          </a:p>
        </p:txBody>
      </p:sp>
      <p:sp>
        <p:nvSpPr>
          <p:cNvPr id="3" name="Slide Number Placeholder 2">
            <a:extLst>
              <a:ext uri="{FF2B5EF4-FFF2-40B4-BE49-F238E27FC236}">
                <a16:creationId xmlns:a16="http://schemas.microsoft.com/office/drawing/2014/main" id="{61E9060B-C8B6-4E2A-896A-D0D53E6991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pic>
        <p:nvPicPr>
          <p:cNvPr id="11" name="Picture 10">
            <a:extLst>
              <a:ext uri="{FF2B5EF4-FFF2-40B4-BE49-F238E27FC236}">
                <a16:creationId xmlns:a16="http://schemas.microsoft.com/office/drawing/2014/main" id="{8CB13C2C-81F3-4E93-8D29-4562AA45DB3D}"/>
              </a:ext>
            </a:extLst>
          </p:cNvPr>
          <p:cNvPicPr>
            <a:picLocks noChangeAspect="1"/>
          </p:cNvPicPr>
          <p:nvPr/>
        </p:nvPicPr>
        <p:blipFill>
          <a:blip r:embed="rId3"/>
          <a:stretch>
            <a:fillRect/>
          </a:stretch>
        </p:blipFill>
        <p:spPr>
          <a:xfrm>
            <a:off x="426231" y="1525425"/>
            <a:ext cx="4945537" cy="2896081"/>
          </a:xfrm>
          <a:prstGeom prst="rect">
            <a:avLst/>
          </a:prstGeom>
          <a:ln>
            <a:solidFill>
              <a:schemeClr val="accent1"/>
            </a:solidFill>
          </a:ln>
        </p:spPr>
      </p:pic>
      <p:sp>
        <p:nvSpPr>
          <p:cNvPr id="12" name="Rectangle: Rounded Corners 11">
            <a:extLst>
              <a:ext uri="{FF2B5EF4-FFF2-40B4-BE49-F238E27FC236}">
                <a16:creationId xmlns:a16="http://schemas.microsoft.com/office/drawing/2014/main" id="{FB8734E6-5208-4CB5-8344-FA0A12862123}"/>
              </a:ext>
            </a:extLst>
          </p:cNvPr>
          <p:cNvSpPr/>
          <p:nvPr/>
        </p:nvSpPr>
        <p:spPr>
          <a:xfrm>
            <a:off x="1651030" y="809426"/>
            <a:ext cx="1971240" cy="518013"/>
          </a:xfrm>
          <a:prstGeom prst="roundRect">
            <a:avLst/>
          </a:prstGeom>
          <a:solidFill>
            <a:schemeClr val="bg1">
              <a:lumMod val="95000"/>
            </a:schemeClr>
          </a:solidFill>
          <a:ln w="28575">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ln w="0"/>
                <a:solidFill>
                  <a:schemeClr val="tx1"/>
                </a:solidFill>
                <a:effectLst>
                  <a:outerShdw blurRad="38100" dist="19050" dir="2700000" algn="tl" rotWithShape="0">
                    <a:schemeClr val="dk1">
                      <a:alpha val="40000"/>
                    </a:schemeClr>
                  </a:outerShdw>
                </a:effectLst>
              </a:rPr>
              <a:t>Simple ISR</a:t>
            </a:r>
          </a:p>
        </p:txBody>
      </p:sp>
      <p:pic>
        <p:nvPicPr>
          <p:cNvPr id="20" name="Picture 19">
            <a:extLst>
              <a:ext uri="{FF2B5EF4-FFF2-40B4-BE49-F238E27FC236}">
                <a16:creationId xmlns:a16="http://schemas.microsoft.com/office/drawing/2014/main" id="{F4B30452-CF6F-43FF-B9B6-3610320C7292}"/>
              </a:ext>
            </a:extLst>
          </p:cNvPr>
          <p:cNvPicPr>
            <a:picLocks noChangeAspect="1"/>
          </p:cNvPicPr>
          <p:nvPr/>
        </p:nvPicPr>
        <p:blipFill>
          <a:blip r:embed="rId4"/>
          <a:stretch>
            <a:fillRect/>
          </a:stretch>
        </p:blipFill>
        <p:spPr>
          <a:xfrm>
            <a:off x="5708399" y="1525425"/>
            <a:ext cx="4629127" cy="2677996"/>
          </a:xfrm>
          <a:prstGeom prst="rect">
            <a:avLst/>
          </a:prstGeom>
          <a:solidFill>
            <a:schemeClr val="bg1"/>
          </a:solidFill>
          <a:ln>
            <a:solidFill>
              <a:schemeClr val="accent1"/>
            </a:solidFill>
          </a:ln>
        </p:spPr>
      </p:pic>
      <p:sp>
        <p:nvSpPr>
          <p:cNvPr id="22" name="Rectangle: Rounded Corners 21">
            <a:extLst>
              <a:ext uri="{FF2B5EF4-FFF2-40B4-BE49-F238E27FC236}">
                <a16:creationId xmlns:a16="http://schemas.microsoft.com/office/drawing/2014/main" id="{4BA0B82B-F12A-4AB2-8CE0-BD765D0B38B4}"/>
              </a:ext>
            </a:extLst>
          </p:cNvPr>
          <p:cNvSpPr/>
          <p:nvPr/>
        </p:nvSpPr>
        <p:spPr>
          <a:xfrm>
            <a:off x="7584112" y="809425"/>
            <a:ext cx="1971240" cy="518013"/>
          </a:xfrm>
          <a:prstGeom prst="roundRect">
            <a:avLst/>
          </a:prstGeom>
          <a:solidFill>
            <a:schemeClr val="bg1">
              <a:lumMod val="9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2"/>
                </a:solidFill>
              </a:rPr>
              <a:t>Detailed ISR</a:t>
            </a:r>
          </a:p>
        </p:txBody>
      </p:sp>
      <p:pic>
        <p:nvPicPr>
          <p:cNvPr id="5" name="Picture 4">
            <a:extLst>
              <a:ext uri="{FF2B5EF4-FFF2-40B4-BE49-F238E27FC236}">
                <a16:creationId xmlns:a16="http://schemas.microsoft.com/office/drawing/2014/main" id="{5EC241BA-86E4-43D5-9A25-9DF37DBEEFB4}"/>
              </a:ext>
            </a:extLst>
          </p:cNvPr>
          <p:cNvPicPr>
            <a:picLocks noChangeAspect="1"/>
          </p:cNvPicPr>
          <p:nvPr/>
        </p:nvPicPr>
        <p:blipFill>
          <a:blip r:embed="rId5"/>
          <a:stretch>
            <a:fillRect/>
          </a:stretch>
        </p:blipFill>
        <p:spPr>
          <a:xfrm>
            <a:off x="5934331" y="4111949"/>
            <a:ext cx="4349652" cy="2472238"/>
          </a:xfrm>
          <a:prstGeom prst="rect">
            <a:avLst/>
          </a:prstGeom>
          <a:ln>
            <a:solidFill>
              <a:schemeClr val="accent1"/>
            </a:solidFill>
          </a:ln>
        </p:spPr>
      </p:pic>
    </p:spTree>
    <p:extLst>
      <p:ext uri="{BB962C8B-B14F-4D97-AF65-F5344CB8AC3E}">
        <p14:creationId xmlns:p14="http://schemas.microsoft.com/office/powerpoint/2010/main" val="1544176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1912-9335-4BB5-BBF2-F2899CB8D07C}"/>
              </a:ext>
            </a:extLst>
          </p:cNvPr>
          <p:cNvSpPr>
            <a:spLocks noGrp="1"/>
          </p:cNvSpPr>
          <p:nvPr>
            <p:ph type="title"/>
          </p:nvPr>
        </p:nvSpPr>
        <p:spPr/>
        <p:txBody>
          <a:bodyPr/>
          <a:lstStyle/>
          <a:p>
            <a:r>
              <a:rPr lang="en-US" dirty="0"/>
              <a:t>Generate a Student Data File</a:t>
            </a:r>
          </a:p>
        </p:txBody>
      </p:sp>
      <p:grpSp>
        <p:nvGrpSpPr>
          <p:cNvPr id="8" name="Group 7" descr="Student Data File template with focus on Student Data file button and Output options.">
            <a:extLst>
              <a:ext uri="{FF2B5EF4-FFF2-40B4-BE49-F238E27FC236}">
                <a16:creationId xmlns:a16="http://schemas.microsoft.com/office/drawing/2014/main" id="{C70C9B29-A9E8-4E67-8012-0183F53010BB}"/>
              </a:ext>
            </a:extLst>
          </p:cNvPr>
          <p:cNvGrpSpPr/>
          <p:nvPr/>
        </p:nvGrpSpPr>
        <p:grpSpPr>
          <a:xfrm>
            <a:off x="202334" y="702796"/>
            <a:ext cx="9112487" cy="5452407"/>
            <a:chOff x="202334" y="834012"/>
            <a:chExt cx="9112487" cy="5452407"/>
          </a:xfrm>
        </p:grpSpPr>
        <p:grpSp>
          <p:nvGrpSpPr>
            <p:cNvPr id="3" name="Group 2">
              <a:extLst>
                <a:ext uri="{FF2B5EF4-FFF2-40B4-BE49-F238E27FC236}">
                  <a16:creationId xmlns:a16="http://schemas.microsoft.com/office/drawing/2014/main" id="{66EEBA31-4194-41EE-9A01-66097244A82B}"/>
                </a:ext>
              </a:extLst>
            </p:cNvPr>
            <p:cNvGrpSpPr/>
            <p:nvPr/>
          </p:nvGrpSpPr>
          <p:grpSpPr>
            <a:xfrm>
              <a:off x="202334" y="834012"/>
              <a:ext cx="9112487" cy="5052568"/>
              <a:chOff x="202334" y="834012"/>
              <a:chExt cx="9112487" cy="5052568"/>
            </a:xfrm>
          </p:grpSpPr>
          <p:pic>
            <p:nvPicPr>
              <p:cNvPr id="10" name="Picture 9">
                <a:extLst>
                  <a:ext uri="{FF2B5EF4-FFF2-40B4-BE49-F238E27FC236}">
                    <a16:creationId xmlns:a16="http://schemas.microsoft.com/office/drawing/2014/main" id="{BB77DFB9-76D5-49C5-8408-45F983D2FF47}"/>
                  </a:ext>
                </a:extLst>
              </p:cNvPr>
              <p:cNvPicPr>
                <a:picLocks noChangeAspect="1"/>
              </p:cNvPicPr>
              <p:nvPr/>
            </p:nvPicPr>
            <p:blipFill>
              <a:blip r:embed="rId3"/>
              <a:stretch>
                <a:fillRect/>
              </a:stretch>
            </p:blipFill>
            <p:spPr>
              <a:xfrm>
                <a:off x="213114" y="834012"/>
                <a:ext cx="9101707" cy="505256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F808F15-6593-457F-9F3B-092BA4D7E797}"/>
                  </a:ext>
                </a:extLst>
              </p:cNvPr>
              <p:cNvPicPr>
                <a:picLocks noChangeAspect="1"/>
              </p:cNvPicPr>
              <p:nvPr/>
            </p:nvPicPr>
            <p:blipFill>
              <a:blip r:embed="rId4"/>
              <a:stretch>
                <a:fillRect/>
              </a:stretch>
            </p:blipFill>
            <p:spPr>
              <a:xfrm>
                <a:off x="285462" y="1178219"/>
                <a:ext cx="2419219" cy="1947869"/>
              </a:xfrm>
              <a:prstGeom prst="rect">
                <a:avLst/>
              </a:prstGeom>
            </p:spPr>
          </p:pic>
          <p:sp>
            <p:nvSpPr>
              <p:cNvPr id="12" name="Oval 11">
                <a:extLst>
                  <a:ext uri="{FF2B5EF4-FFF2-40B4-BE49-F238E27FC236}">
                    <a16:creationId xmlns:a16="http://schemas.microsoft.com/office/drawing/2014/main" id="{E92A70F6-C7BC-4291-AA5B-DF7126BC5A37}"/>
                  </a:ext>
                </a:extLst>
              </p:cNvPr>
              <p:cNvSpPr/>
              <p:nvPr/>
            </p:nvSpPr>
            <p:spPr>
              <a:xfrm rot="16200000">
                <a:off x="1787024" y="889401"/>
                <a:ext cx="305373" cy="1058887"/>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Franklin Gothic Book" panose="020B0503020102020204"/>
                  <a:ea typeface="+mn-ea"/>
                  <a:cs typeface="+mn-cs"/>
                </a:endParaRPr>
              </a:p>
            </p:txBody>
          </p:sp>
          <p:sp>
            <p:nvSpPr>
              <p:cNvPr id="11" name="Oval 10">
                <a:extLst>
                  <a:ext uri="{FF2B5EF4-FFF2-40B4-BE49-F238E27FC236}">
                    <a16:creationId xmlns:a16="http://schemas.microsoft.com/office/drawing/2014/main" id="{D814920C-C488-4596-9D74-8E0D7E4DA52B}"/>
                  </a:ext>
                </a:extLst>
              </p:cNvPr>
              <p:cNvSpPr/>
              <p:nvPr/>
            </p:nvSpPr>
            <p:spPr>
              <a:xfrm rot="16200000">
                <a:off x="1024679" y="1120754"/>
                <a:ext cx="947027" cy="2591717"/>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Franklin Gothic Book" panose="020B0503020102020204"/>
                  <a:ea typeface="+mn-ea"/>
                  <a:cs typeface="+mn-cs"/>
                </a:endParaRPr>
              </a:p>
            </p:txBody>
          </p:sp>
        </p:grpSp>
        <p:pic>
          <p:nvPicPr>
            <p:cNvPr id="13" name="Graphic 12" descr="Cursor with solid fill">
              <a:extLst>
                <a:ext uri="{FF2B5EF4-FFF2-40B4-BE49-F238E27FC236}">
                  <a16:creationId xmlns:a16="http://schemas.microsoft.com/office/drawing/2014/main" id="{B9E1AE7D-583A-4D67-8754-9BBE506DF6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8095" y="5572022"/>
              <a:ext cx="701615" cy="714397"/>
            </a:xfrm>
            <a:prstGeom prst="rect">
              <a:avLst/>
            </a:prstGeom>
          </p:spPr>
        </p:pic>
      </p:grpSp>
      <p:grpSp>
        <p:nvGrpSpPr>
          <p:cNvPr id="6" name="Group 5" descr="An Excel doc showing a sample of a Student Data file.&#10;">
            <a:extLst>
              <a:ext uri="{FF2B5EF4-FFF2-40B4-BE49-F238E27FC236}">
                <a16:creationId xmlns:a16="http://schemas.microsoft.com/office/drawing/2014/main" id="{039C11F7-42F3-4B6F-9396-CC67F44EAD26}"/>
              </a:ext>
            </a:extLst>
          </p:cNvPr>
          <p:cNvGrpSpPr/>
          <p:nvPr/>
        </p:nvGrpSpPr>
        <p:grpSpPr>
          <a:xfrm>
            <a:off x="1238095" y="2787503"/>
            <a:ext cx="10416654" cy="2552745"/>
            <a:chOff x="1867362" y="2404962"/>
            <a:chExt cx="10416654" cy="2552745"/>
          </a:xfrm>
        </p:grpSpPr>
        <p:sp>
          <p:nvSpPr>
            <p:cNvPr id="7" name="Rectangle: Rounded Corners 6">
              <a:extLst>
                <a:ext uri="{FF2B5EF4-FFF2-40B4-BE49-F238E27FC236}">
                  <a16:creationId xmlns:a16="http://schemas.microsoft.com/office/drawing/2014/main" id="{0F4C6B61-81DA-4AAD-8347-6EB5221AC0B7}"/>
                </a:ext>
              </a:extLst>
            </p:cNvPr>
            <p:cNvSpPr/>
            <p:nvPr/>
          </p:nvSpPr>
          <p:spPr>
            <a:xfrm>
              <a:off x="9944088" y="2404962"/>
              <a:ext cx="2339928" cy="949796"/>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Student Data File—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Excel Worksheet</a:t>
              </a:r>
            </a:p>
          </p:txBody>
        </p:sp>
        <p:pic>
          <p:nvPicPr>
            <p:cNvPr id="5" name="Picture 4">
              <a:extLst>
                <a:ext uri="{FF2B5EF4-FFF2-40B4-BE49-F238E27FC236}">
                  <a16:creationId xmlns:a16="http://schemas.microsoft.com/office/drawing/2014/main" id="{DBDB81B2-95E1-4220-A9E7-1190B296962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67362" y="3426192"/>
              <a:ext cx="8170386" cy="1531515"/>
            </a:xfrm>
            <a:prstGeom prst="rect">
              <a:avLst/>
            </a:prstGeom>
          </p:spPr>
        </p:pic>
      </p:grpSp>
      <p:sp>
        <p:nvSpPr>
          <p:cNvPr id="4" name="Slide Number Placeholder 3">
            <a:extLst>
              <a:ext uri="{FF2B5EF4-FFF2-40B4-BE49-F238E27FC236}">
                <a16:creationId xmlns:a16="http://schemas.microsoft.com/office/drawing/2014/main" id="{957DB5AE-4BC5-4F50-A485-2D80683B70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405756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4E7F-98D3-4DB9-9557-F162484EDE36}"/>
              </a:ext>
            </a:extLst>
          </p:cNvPr>
          <p:cNvSpPr>
            <a:spLocks noGrp="1"/>
          </p:cNvSpPr>
          <p:nvPr>
            <p:ph type="title"/>
          </p:nvPr>
        </p:nvSpPr>
        <p:spPr/>
        <p:txBody>
          <a:bodyPr/>
          <a:lstStyle/>
          <a:p>
            <a:r>
              <a:rPr lang="en-US" dirty="0"/>
              <a:t>Generating ISRs and Student Data Files</a:t>
            </a:r>
          </a:p>
        </p:txBody>
      </p:sp>
      <p:grpSp>
        <p:nvGrpSpPr>
          <p:cNvPr id="3" name="Group 2" descr="Options for generating ISRs in bulk.&#10;">
            <a:extLst>
              <a:ext uri="{FF2B5EF4-FFF2-40B4-BE49-F238E27FC236}">
                <a16:creationId xmlns:a16="http://schemas.microsoft.com/office/drawing/2014/main" id="{6248A6F9-3249-4F6A-ADE0-71E2FA5F283D}"/>
              </a:ext>
            </a:extLst>
          </p:cNvPr>
          <p:cNvGrpSpPr/>
          <p:nvPr/>
        </p:nvGrpSpPr>
        <p:grpSpPr>
          <a:xfrm>
            <a:off x="687879" y="1007918"/>
            <a:ext cx="5246452" cy="3970177"/>
            <a:chOff x="687879" y="1007918"/>
            <a:chExt cx="5246452" cy="3970177"/>
          </a:xfrm>
        </p:grpSpPr>
        <p:sp>
          <p:nvSpPr>
            <p:cNvPr id="5" name="Rectangle: Rounded Corners 4">
              <a:extLst>
                <a:ext uri="{FF2B5EF4-FFF2-40B4-BE49-F238E27FC236}">
                  <a16:creationId xmlns:a16="http://schemas.microsoft.com/office/drawing/2014/main" id="{9285B9E2-F59C-40B7-AB56-2BAB3480E0D2}"/>
                </a:ext>
              </a:extLst>
            </p:cNvPr>
            <p:cNvSpPr/>
            <p:nvPr/>
          </p:nvSpPr>
          <p:spPr>
            <a:xfrm>
              <a:off x="687879" y="1653039"/>
              <a:ext cx="5246452" cy="3325056"/>
            </a:xfrm>
            <a:prstGeom prst="roundRec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One test reason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A single subject; multiple grades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Up to 3 schools for district-level users</a:t>
              </a:r>
            </a:p>
          </p:txBody>
        </p:sp>
        <p:sp>
          <p:nvSpPr>
            <p:cNvPr id="7" name="Rectangle: Rounded Corners 6">
              <a:extLst>
                <a:ext uri="{FF2B5EF4-FFF2-40B4-BE49-F238E27FC236}">
                  <a16:creationId xmlns:a16="http://schemas.microsoft.com/office/drawing/2014/main" id="{1C82C401-CC23-4C5B-9ECD-4705126540DD}"/>
                </a:ext>
              </a:extLst>
            </p:cNvPr>
            <p:cNvSpPr/>
            <p:nvPr/>
          </p:nvSpPr>
          <p:spPr>
            <a:xfrm>
              <a:off x="1662545" y="1007918"/>
              <a:ext cx="3366655" cy="518012"/>
            </a:xfrm>
            <a:prstGeom prst="round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ISRs</a:t>
              </a:r>
            </a:p>
          </p:txBody>
        </p:sp>
      </p:grpSp>
      <p:grpSp>
        <p:nvGrpSpPr>
          <p:cNvPr id="9" name="Group 8" descr="The options for generating large volume Student Data Files.">
            <a:extLst>
              <a:ext uri="{FF2B5EF4-FFF2-40B4-BE49-F238E27FC236}">
                <a16:creationId xmlns:a16="http://schemas.microsoft.com/office/drawing/2014/main" id="{3CAF2166-8ACC-4B1A-8724-00F4C6740540}"/>
              </a:ext>
            </a:extLst>
          </p:cNvPr>
          <p:cNvGrpSpPr/>
          <p:nvPr/>
        </p:nvGrpSpPr>
        <p:grpSpPr>
          <a:xfrm>
            <a:off x="6549308" y="1007918"/>
            <a:ext cx="5246452" cy="3970177"/>
            <a:chOff x="6549308" y="1007918"/>
            <a:chExt cx="5246452" cy="3970177"/>
          </a:xfrm>
        </p:grpSpPr>
        <p:sp>
          <p:nvSpPr>
            <p:cNvPr id="6" name="Rectangle: Rounded Corners 5" descr="Options for generating Student Data files in large volume.&#10;">
              <a:extLst>
                <a:ext uri="{FF2B5EF4-FFF2-40B4-BE49-F238E27FC236}">
                  <a16:creationId xmlns:a16="http://schemas.microsoft.com/office/drawing/2014/main" id="{854224B7-DD9A-4B6E-863B-6682981732A4}"/>
                </a:ext>
              </a:extLst>
            </p:cNvPr>
            <p:cNvSpPr/>
            <p:nvPr/>
          </p:nvSpPr>
          <p:spPr>
            <a:xfrm>
              <a:off x="6549308" y="1653039"/>
              <a:ext cx="5246452" cy="3325056"/>
            </a:xfrm>
            <a:prstGeom prst="roundRec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One test reason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Multiple subjects; multiple grades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Multiple schools in a district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Data file for each test or combined data file</a:t>
              </a:r>
            </a:p>
          </p:txBody>
        </p:sp>
        <p:sp>
          <p:nvSpPr>
            <p:cNvPr id="8" name="Rectangle: Rounded Corners 7">
              <a:extLst>
                <a:ext uri="{FF2B5EF4-FFF2-40B4-BE49-F238E27FC236}">
                  <a16:creationId xmlns:a16="http://schemas.microsoft.com/office/drawing/2014/main" id="{11F32E43-95BB-431E-A871-09848BFC90F2}"/>
                </a:ext>
              </a:extLst>
            </p:cNvPr>
            <p:cNvSpPr/>
            <p:nvPr/>
          </p:nvSpPr>
          <p:spPr>
            <a:xfrm>
              <a:off x="7322127" y="1007918"/>
              <a:ext cx="3650673" cy="518012"/>
            </a:xfrm>
            <a:prstGeom prst="round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Student Data Files</a:t>
              </a:r>
            </a:p>
          </p:txBody>
        </p:sp>
      </p:grpSp>
      <p:sp>
        <p:nvSpPr>
          <p:cNvPr id="4" name="Slide Number Placeholder 3">
            <a:extLst>
              <a:ext uri="{FF2B5EF4-FFF2-40B4-BE49-F238E27FC236}">
                <a16:creationId xmlns:a16="http://schemas.microsoft.com/office/drawing/2014/main" id="{607497D5-7EA4-411E-AF68-3E15A392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947078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Longitudinal Report</a:t>
            </a:r>
          </a:p>
        </p:txBody>
      </p:sp>
      <p:grpSp>
        <p:nvGrpSpPr>
          <p:cNvPr id="9" name="Group 8" descr="Build Longitudinal Report button.&#10;">
            <a:extLst>
              <a:ext uri="{FF2B5EF4-FFF2-40B4-BE49-F238E27FC236}">
                <a16:creationId xmlns:a16="http://schemas.microsoft.com/office/drawing/2014/main" id="{314A4C6E-0FF1-4341-BCF4-52C7F1F040CA}"/>
              </a:ext>
            </a:extLst>
          </p:cNvPr>
          <p:cNvGrpSpPr/>
          <p:nvPr/>
        </p:nvGrpSpPr>
        <p:grpSpPr>
          <a:xfrm>
            <a:off x="1160603" y="1061000"/>
            <a:ext cx="2749526" cy="532165"/>
            <a:chOff x="1160603" y="1061000"/>
            <a:chExt cx="2749526" cy="532165"/>
          </a:xfrm>
        </p:grpSpPr>
        <p:pic>
          <p:nvPicPr>
            <p:cNvPr id="6" name="Picture 5">
              <a:extLst>
                <a:ext uri="{FF2B5EF4-FFF2-40B4-BE49-F238E27FC236}">
                  <a16:creationId xmlns:a16="http://schemas.microsoft.com/office/drawing/2014/main" id="{2F626CC0-8B12-4566-ACED-7CC9D827DA5D}"/>
                </a:ext>
              </a:extLst>
            </p:cNvPr>
            <p:cNvPicPr>
              <a:picLocks noChangeAspect="1"/>
            </p:cNvPicPr>
            <p:nvPr/>
          </p:nvPicPr>
          <p:blipFill rotWithShape="1">
            <a:blip r:embed="rId3"/>
            <a:srcRect b="42166"/>
            <a:stretch/>
          </p:blipFill>
          <p:spPr>
            <a:xfrm>
              <a:off x="1160603" y="1061000"/>
              <a:ext cx="2744409" cy="526516"/>
            </a:xfrm>
            <a:prstGeom prst="rect">
              <a:avLst/>
            </a:prstGeom>
            <a:ln w="12700">
              <a:solidFill>
                <a:schemeClr val="bg1">
                  <a:lumMod val="75000"/>
                </a:schemeClr>
              </a:solidFill>
            </a:ln>
          </p:spPr>
        </p:pic>
        <p:sp>
          <p:nvSpPr>
            <p:cNvPr id="7" name="Oval 6">
              <a:extLst>
                <a:ext uri="{FF2B5EF4-FFF2-40B4-BE49-F238E27FC236}">
                  <a16:creationId xmlns:a16="http://schemas.microsoft.com/office/drawing/2014/main" id="{A55FBBAD-9A90-4CD8-B6E7-04391EB8AA09}"/>
                </a:ext>
              </a:extLst>
            </p:cNvPr>
            <p:cNvSpPr/>
            <p:nvPr/>
          </p:nvSpPr>
          <p:spPr>
            <a:xfrm>
              <a:off x="2474425" y="1199761"/>
              <a:ext cx="1435704" cy="3934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12" name="Group 11" descr="Progression Selection Tool.&#10;">
            <a:extLst>
              <a:ext uri="{FF2B5EF4-FFF2-40B4-BE49-F238E27FC236}">
                <a16:creationId xmlns:a16="http://schemas.microsoft.com/office/drawing/2014/main" id="{38BA4F2C-041D-4E95-9DD5-24C6D8C1C6EC}"/>
              </a:ext>
            </a:extLst>
          </p:cNvPr>
          <p:cNvGrpSpPr/>
          <p:nvPr/>
        </p:nvGrpSpPr>
        <p:grpSpPr>
          <a:xfrm>
            <a:off x="234819" y="1885415"/>
            <a:ext cx="5353050" cy="2200275"/>
            <a:chOff x="234819" y="1885415"/>
            <a:chExt cx="5353050" cy="2200275"/>
          </a:xfrm>
        </p:grpSpPr>
        <p:pic>
          <p:nvPicPr>
            <p:cNvPr id="4" name="Picture 3">
              <a:extLst>
                <a:ext uri="{FF2B5EF4-FFF2-40B4-BE49-F238E27FC236}">
                  <a16:creationId xmlns:a16="http://schemas.microsoft.com/office/drawing/2014/main" id="{798BB733-DFA8-41ED-A754-A4A6545A5C48}"/>
                </a:ext>
              </a:extLst>
            </p:cNvPr>
            <p:cNvPicPr>
              <a:picLocks noChangeAspect="1"/>
            </p:cNvPicPr>
            <p:nvPr/>
          </p:nvPicPr>
          <p:blipFill>
            <a:blip r:embed="rId4"/>
            <a:stretch>
              <a:fillRect/>
            </a:stretch>
          </p:blipFill>
          <p:spPr>
            <a:xfrm>
              <a:off x="234819" y="1885415"/>
              <a:ext cx="5353050" cy="2200275"/>
            </a:xfrm>
            <a:prstGeom prst="rect">
              <a:avLst/>
            </a:prstGeom>
          </p:spPr>
        </p:pic>
        <p:pic>
          <p:nvPicPr>
            <p:cNvPr id="14" name="Graphic 13" descr="Cursor with solid fill">
              <a:extLst>
                <a:ext uri="{FF2B5EF4-FFF2-40B4-BE49-F238E27FC236}">
                  <a16:creationId xmlns:a16="http://schemas.microsoft.com/office/drawing/2014/main" id="{5C08A9C0-3EC0-4401-8CB5-449894B360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07442" y="2626064"/>
              <a:ext cx="492138" cy="501104"/>
            </a:xfrm>
            <a:prstGeom prst="rect">
              <a:avLst/>
            </a:prstGeom>
          </p:spPr>
        </p:pic>
        <p:pic>
          <p:nvPicPr>
            <p:cNvPr id="15" name="Graphic 14" descr="Cursor with solid fill">
              <a:extLst>
                <a:ext uri="{FF2B5EF4-FFF2-40B4-BE49-F238E27FC236}">
                  <a16:creationId xmlns:a16="http://schemas.microsoft.com/office/drawing/2014/main" id="{446CB6EC-5919-4696-A603-DFF404118A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5012" y="3429000"/>
              <a:ext cx="471828" cy="480424"/>
            </a:xfrm>
            <a:prstGeom prst="rect">
              <a:avLst/>
            </a:prstGeom>
          </p:spPr>
        </p:pic>
      </p:grpSp>
      <p:sp>
        <p:nvSpPr>
          <p:cNvPr id="8" name="Rectangle: Rounded Corners 7" descr="Progression drop-down options.">
            <a:extLst>
              <a:ext uri="{FF2B5EF4-FFF2-40B4-BE49-F238E27FC236}">
                <a16:creationId xmlns:a16="http://schemas.microsoft.com/office/drawing/2014/main" id="{6C858EFD-842D-4477-BB78-3BC631896786}"/>
              </a:ext>
            </a:extLst>
          </p:cNvPr>
          <p:cNvSpPr/>
          <p:nvPr/>
        </p:nvSpPr>
        <p:spPr>
          <a:xfrm>
            <a:off x="1160603" y="4435501"/>
            <a:ext cx="3501483" cy="1471961"/>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lumMod val="50000"/>
                  </a:schemeClr>
                </a:solidFill>
              </a:rPr>
              <a:t>Drop-down options are:</a:t>
            </a:r>
          </a:p>
          <a:p>
            <a:pPr marL="342900" indent="-342900" algn="ctr">
              <a:buFont typeface="Arial" panose="020B0604020202020204" pitchFamily="34" charset="0"/>
              <a:buChar char="•"/>
            </a:pPr>
            <a:r>
              <a:rPr lang="en-US" sz="2000" dirty="0">
                <a:solidFill>
                  <a:schemeClr val="tx1">
                    <a:lumMod val="50000"/>
                  </a:schemeClr>
                </a:solidFill>
              </a:rPr>
              <a:t>Summatives</a:t>
            </a:r>
          </a:p>
          <a:p>
            <a:pPr marL="342900" indent="-342900" algn="ctr">
              <a:buFont typeface="Arial" panose="020B0604020202020204" pitchFamily="34" charset="0"/>
              <a:buChar char="•"/>
            </a:pPr>
            <a:r>
              <a:rPr lang="en-US" sz="2000" dirty="0">
                <a:solidFill>
                  <a:schemeClr val="tx1">
                    <a:lumMod val="50000"/>
                  </a:schemeClr>
                </a:solidFill>
              </a:rPr>
              <a:t>Interims</a:t>
            </a:r>
          </a:p>
          <a:p>
            <a:pPr marL="342900" indent="-342900" algn="ctr">
              <a:buFont typeface="Arial" panose="020B0604020202020204" pitchFamily="34" charset="0"/>
              <a:buChar char="•"/>
            </a:pPr>
            <a:r>
              <a:rPr lang="en-US" sz="2000" dirty="0">
                <a:solidFill>
                  <a:schemeClr val="tx1">
                    <a:lumMod val="50000"/>
                  </a:schemeClr>
                </a:solidFill>
              </a:rPr>
              <a:t>Both</a:t>
            </a:r>
          </a:p>
        </p:txBody>
      </p:sp>
      <p:grpSp>
        <p:nvGrpSpPr>
          <p:cNvPr id="18" name="Group 17" descr="A sample Longitudinal Report with Progressions that include Fall and Spring administrations of the Grades 3-6 ELA tests.&#10;">
            <a:extLst>
              <a:ext uri="{FF2B5EF4-FFF2-40B4-BE49-F238E27FC236}">
                <a16:creationId xmlns:a16="http://schemas.microsoft.com/office/drawing/2014/main" id="{F08A336F-0E83-46B1-9F5E-6770B1BE6AD5}"/>
              </a:ext>
            </a:extLst>
          </p:cNvPr>
          <p:cNvGrpSpPr/>
          <p:nvPr/>
        </p:nvGrpSpPr>
        <p:grpSpPr>
          <a:xfrm>
            <a:off x="5242409" y="940802"/>
            <a:ext cx="6605364" cy="4089499"/>
            <a:chOff x="5190395" y="950537"/>
            <a:chExt cx="6605364" cy="4089499"/>
          </a:xfrm>
        </p:grpSpPr>
        <p:pic>
          <p:nvPicPr>
            <p:cNvPr id="10" name="Picture 9" descr="Teacher view: Longitudinal Report window: detailed report options page with the Progression drop-down list, the Generate Report button, and a table showing tests, test reasons, and students">
              <a:extLst>
                <a:ext uri="{FF2B5EF4-FFF2-40B4-BE49-F238E27FC236}">
                  <a16:creationId xmlns:a16="http://schemas.microsoft.com/office/drawing/2014/main" id="{B7ACB6B2-E772-4865-816E-90631ACFF05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796450" y="1000332"/>
              <a:ext cx="5999309" cy="4039704"/>
            </a:xfrm>
            <a:prstGeom prst="rect">
              <a:avLst/>
            </a:prstGeom>
            <a:noFill/>
            <a:ln w="9525">
              <a:solidFill>
                <a:schemeClr val="bg1">
                  <a:lumMod val="65000"/>
                  <a:lumOff val="0"/>
                </a:schemeClr>
              </a:solidFill>
              <a:round/>
              <a:headEnd/>
              <a:tailEnd/>
            </a:ln>
          </p:spPr>
        </p:pic>
        <p:sp>
          <p:nvSpPr>
            <p:cNvPr id="13" name="Arrow: Right 12">
              <a:extLst>
                <a:ext uri="{FF2B5EF4-FFF2-40B4-BE49-F238E27FC236}">
                  <a16:creationId xmlns:a16="http://schemas.microsoft.com/office/drawing/2014/main" id="{ACE4A447-FB7F-4F02-B5C6-931C21933DFA}"/>
                </a:ext>
              </a:extLst>
            </p:cNvPr>
            <p:cNvSpPr/>
            <p:nvPr/>
          </p:nvSpPr>
          <p:spPr>
            <a:xfrm>
              <a:off x="5190395" y="950537"/>
              <a:ext cx="606056"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Graphic 15" descr="Cursor with solid fill">
              <a:extLst>
                <a:ext uri="{FF2B5EF4-FFF2-40B4-BE49-F238E27FC236}">
                  <a16:creationId xmlns:a16="http://schemas.microsoft.com/office/drawing/2014/main" id="{0E72FED6-72C5-4135-8535-A22F87BB1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54064" y="1409633"/>
              <a:ext cx="492138" cy="501104"/>
            </a:xfrm>
            <a:prstGeom prst="rect">
              <a:avLst/>
            </a:prstGeom>
          </p:spPr>
        </p:pic>
      </p:grpSp>
      <p:sp>
        <p:nvSpPr>
          <p:cNvPr id="11" name="Rectangle: Rounded Corners 10" descr="Only students highlighted in yellow on the report will appear on the Longitudinal Report.&#10;">
            <a:extLst>
              <a:ext uri="{FF2B5EF4-FFF2-40B4-BE49-F238E27FC236}">
                <a16:creationId xmlns:a16="http://schemas.microsoft.com/office/drawing/2014/main" id="{1B42657D-AE83-4862-9F66-A6BC5E40FF12}"/>
              </a:ext>
            </a:extLst>
          </p:cNvPr>
          <p:cNvSpPr/>
          <p:nvPr/>
        </p:nvSpPr>
        <p:spPr>
          <a:xfrm>
            <a:off x="6225749" y="5171481"/>
            <a:ext cx="5140712" cy="549709"/>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lumMod val="50000"/>
                  </a:schemeClr>
                </a:solidFill>
              </a:rPr>
              <a:t>Only students highlighted in yellow will appear on the Longitudinal Report.</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2" name="Rectangle 1">
            <a:extLst>
              <a:ext uri="{FF2B5EF4-FFF2-40B4-BE49-F238E27FC236}">
                <a16:creationId xmlns:a16="http://schemas.microsoft.com/office/drawing/2014/main" id="{475E1C3F-16A3-4835-8F9A-9D8A937F146D}"/>
              </a:ext>
            </a:extLst>
          </p:cNvPr>
          <p:cNvSpPr/>
          <p:nvPr/>
        </p:nvSpPr>
        <p:spPr>
          <a:xfrm>
            <a:off x="5930265" y="2102017"/>
            <a:ext cx="925783" cy="284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7" name="Rectangle 16">
            <a:extLst>
              <a:ext uri="{FF2B5EF4-FFF2-40B4-BE49-F238E27FC236}">
                <a16:creationId xmlns:a16="http://schemas.microsoft.com/office/drawing/2014/main" id="{1F38706E-1600-4E4C-A16B-95A42288CC75}"/>
              </a:ext>
            </a:extLst>
          </p:cNvPr>
          <p:cNvSpPr/>
          <p:nvPr/>
        </p:nvSpPr>
        <p:spPr>
          <a:xfrm>
            <a:off x="5930265" y="2120603"/>
            <a:ext cx="820407" cy="2425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9" name="Rectangle 18">
            <a:extLst>
              <a:ext uri="{FF2B5EF4-FFF2-40B4-BE49-F238E27FC236}">
                <a16:creationId xmlns:a16="http://schemas.microsoft.com/office/drawing/2014/main" id="{44FFB633-2A18-400A-86E0-3C91ACE33FF4}"/>
              </a:ext>
            </a:extLst>
          </p:cNvPr>
          <p:cNvSpPr/>
          <p:nvPr/>
        </p:nvSpPr>
        <p:spPr>
          <a:xfrm>
            <a:off x="7158021" y="2120603"/>
            <a:ext cx="2944983" cy="2657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0" name="Arrow: Right 19">
            <a:extLst>
              <a:ext uri="{FF2B5EF4-FFF2-40B4-BE49-F238E27FC236}">
                <a16:creationId xmlns:a16="http://schemas.microsoft.com/office/drawing/2014/main" id="{5F41D688-F798-47AB-AE83-5F26D1E69F7A}"/>
              </a:ext>
            </a:extLst>
          </p:cNvPr>
          <p:cNvSpPr/>
          <p:nvPr/>
        </p:nvSpPr>
        <p:spPr>
          <a:xfrm>
            <a:off x="5436826" y="2055172"/>
            <a:ext cx="493438"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151917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A4BF03-3236-4500-A62B-9A5346D14847}"/>
              </a:ext>
            </a:extLst>
          </p:cNvPr>
          <p:cNvSpPr>
            <a:spLocks noGrp="1"/>
          </p:cNvSpPr>
          <p:nvPr>
            <p:ph type="sldNum" sz="quarter" idx="12"/>
          </p:nvPr>
        </p:nvSpPr>
        <p:spPr/>
        <p:txBody>
          <a:bodyPr/>
          <a:lstStyle/>
          <a:p>
            <a:fld id="{B70F7035-E4E1-4BB6-A0A9-EB548548B6A5}" type="slidenum">
              <a:rPr lang="en-US" sz="1200" smtClean="0">
                <a:latin typeface="+mn-lt"/>
              </a:rPr>
              <a:t>38</a:t>
            </a:fld>
            <a:endParaRPr lang="en-US" sz="1200" dirty="0">
              <a:latin typeface="+mn-lt"/>
            </a:endParaRPr>
          </a:p>
        </p:txBody>
      </p:sp>
      <p:sp>
        <p:nvSpPr>
          <p:cNvPr id="7" name="Title 3">
            <a:extLst>
              <a:ext uri="{FF2B5EF4-FFF2-40B4-BE49-F238E27FC236}">
                <a16:creationId xmlns:a16="http://schemas.microsoft.com/office/drawing/2014/main" id="{46D47BA3-9826-4A7D-B416-F84680A1C348}"/>
              </a:ext>
            </a:extLst>
          </p:cNvPr>
          <p:cNvSpPr txBox="1">
            <a:spLocks/>
          </p:cNvSpPr>
          <p:nvPr/>
        </p:nvSpPr>
        <p:spPr>
          <a:xfrm>
            <a:off x="194875" y="0"/>
            <a:ext cx="11369529"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What Does the Longitudinal Report Look Like?</a:t>
            </a:r>
          </a:p>
        </p:txBody>
      </p:sp>
      <p:grpSp>
        <p:nvGrpSpPr>
          <p:cNvPr id="3" name="Group 2">
            <a:extLst>
              <a:ext uri="{FF2B5EF4-FFF2-40B4-BE49-F238E27FC236}">
                <a16:creationId xmlns:a16="http://schemas.microsoft.com/office/drawing/2014/main" id="{A14E386B-4483-4FBF-AD62-20479AB2C2A9}"/>
              </a:ext>
            </a:extLst>
          </p:cNvPr>
          <p:cNvGrpSpPr/>
          <p:nvPr/>
        </p:nvGrpSpPr>
        <p:grpSpPr>
          <a:xfrm>
            <a:off x="1183957" y="1070905"/>
            <a:ext cx="10523731" cy="4622799"/>
            <a:chOff x="987881" y="1070905"/>
            <a:chExt cx="10523731" cy="4622799"/>
          </a:xfrm>
        </p:grpSpPr>
        <p:sp>
          <p:nvSpPr>
            <p:cNvPr id="4" name="Rectangle: Rounded Corners 3">
              <a:extLst>
                <a:ext uri="{FF2B5EF4-FFF2-40B4-BE49-F238E27FC236}">
                  <a16:creationId xmlns:a16="http://schemas.microsoft.com/office/drawing/2014/main" id="{80D29DFE-CD2D-4864-BE7E-133F5D29B7B5}"/>
                </a:ext>
              </a:extLst>
            </p:cNvPr>
            <p:cNvSpPr/>
            <p:nvPr/>
          </p:nvSpPr>
          <p:spPr>
            <a:xfrm>
              <a:off x="987881" y="4077001"/>
              <a:ext cx="4154805" cy="649995"/>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lumMod val="50000"/>
                    </a:schemeClr>
                  </a:solidFill>
                </a:rPr>
                <a:t>An Individual Student Who Took Related Tests</a:t>
              </a:r>
            </a:p>
          </p:txBody>
        </p:sp>
        <p:sp>
          <p:nvSpPr>
            <p:cNvPr id="6" name="Rectangle: Rounded Corners 5">
              <a:extLst>
                <a:ext uri="{FF2B5EF4-FFF2-40B4-BE49-F238E27FC236}">
                  <a16:creationId xmlns:a16="http://schemas.microsoft.com/office/drawing/2014/main" id="{DD21C51F-BFB5-480A-B3CC-1885D7E640B8}"/>
                </a:ext>
              </a:extLst>
            </p:cNvPr>
            <p:cNvSpPr/>
            <p:nvPr/>
          </p:nvSpPr>
          <p:spPr>
            <a:xfrm>
              <a:off x="6468235" y="5043709"/>
              <a:ext cx="4572000" cy="649995"/>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lumMod val="50000"/>
                    </a:schemeClr>
                  </a:solidFill>
                </a:rPr>
                <a:t>Multiple Students Who Took Related Tests with Multiple Reporting Categories</a:t>
              </a:r>
            </a:p>
          </p:txBody>
        </p:sp>
        <p:pic>
          <p:nvPicPr>
            <p:cNvPr id="8" name="Picture 7" descr="Graphical user interface, table&#10;&#10;Description automatically generated">
              <a:extLst>
                <a:ext uri="{FF2B5EF4-FFF2-40B4-BE49-F238E27FC236}">
                  <a16:creationId xmlns:a16="http://schemas.microsoft.com/office/drawing/2014/main" id="{4FBDAE98-5602-49BA-9E54-6B43F5321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627" y="1070905"/>
              <a:ext cx="5524985" cy="3700271"/>
            </a:xfrm>
            <a:prstGeom prst="rect">
              <a:avLst/>
            </a:prstGeom>
          </p:spPr>
        </p:pic>
      </p:grpSp>
      <p:pic>
        <p:nvPicPr>
          <p:cNvPr id="28" name="Picture 27">
            <a:extLst>
              <a:ext uri="{FF2B5EF4-FFF2-40B4-BE49-F238E27FC236}">
                <a16:creationId xmlns:a16="http://schemas.microsoft.com/office/drawing/2014/main" id="{2E8CADA1-D00E-457E-8411-CE0A207F9110}"/>
              </a:ext>
            </a:extLst>
          </p:cNvPr>
          <p:cNvPicPr>
            <a:picLocks noChangeAspect="1"/>
          </p:cNvPicPr>
          <p:nvPr/>
        </p:nvPicPr>
        <p:blipFill>
          <a:blip r:embed="rId4"/>
          <a:stretch>
            <a:fillRect/>
          </a:stretch>
        </p:blipFill>
        <p:spPr>
          <a:xfrm>
            <a:off x="8207725" y="1445047"/>
            <a:ext cx="433355" cy="75366"/>
          </a:xfrm>
          <a:prstGeom prst="rect">
            <a:avLst/>
          </a:prstGeom>
        </p:spPr>
      </p:pic>
      <p:pic>
        <p:nvPicPr>
          <p:cNvPr id="29" name="Picture 28">
            <a:extLst>
              <a:ext uri="{FF2B5EF4-FFF2-40B4-BE49-F238E27FC236}">
                <a16:creationId xmlns:a16="http://schemas.microsoft.com/office/drawing/2014/main" id="{C36AD83C-53F1-42E7-98DD-5C5B4C3268A7}"/>
              </a:ext>
            </a:extLst>
          </p:cNvPr>
          <p:cNvPicPr>
            <a:picLocks noChangeAspect="1"/>
          </p:cNvPicPr>
          <p:nvPr/>
        </p:nvPicPr>
        <p:blipFill>
          <a:blip r:embed="rId5"/>
          <a:stretch>
            <a:fillRect/>
          </a:stretch>
        </p:blipFill>
        <p:spPr>
          <a:xfrm>
            <a:off x="7275500" y="3820714"/>
            <a:ext cx="678616" cy="79448"/>
          </a:xfrm>
          <a:prstGeom prst="rect">
            <a:avLst/>
          </a:prstGeom>
        </p:spPr>
      </p:pic>
      <p:pic>
        <p:nvPicPr>
          <p:cNvPr id="30" name="Picture 29">
            <a:extLst>
              <a:ext uri="{FF2B5EF4-FFF2-40B4-BE49-F238E27FC236}">
                <a16:creationId xmlns:a16="http://schemas.microsoft.com/office/drawing/2014/main" id="{68C2F04F-2CE4-4C93-A19E-75CF8789E804}"/>
              </a:ext>
            </a:extLst>
          </p:cNvPr>
          <p:cNvPicPr>
            <a:picLocks noChangeAspect="1"/>
          </p:cNvPicPr>
          <p:nvPr/>
        </p:nvPicPr>
        <p:blipFill>
          <a:blip r:embed="rId6"/>
          <a:stretch>
            <a:fillRect/>
          </a:stretch>
        </p:blipFill>
        <p:spPr>
          <a:xfrm>
            <a:off x="6869858" y="3964608"/>
            <a:ext cx="231982" cy="139189"/>
          </a:xfrm>
          <a:prstGeom prst="rect">
            <a:avLst/>
          </a:prstGeom>
        </p:spPr>
      </p:pic>
      <p:sp>
        <p:nvSpPr>
          <p:cNvPr id="31" name="Rectangle 30">
            <a:extLst>
              <a:ext uri="{FF2B5EF4-FFF2-40B4-BE49-F238E27FC236}">
                <a16:creationId xmlns:a16="http://schemas.microsoft.com/office/drawing/2014/main" id="{33E3CF11-3DE6-4C8B-8D38-E317C93A759B}"/>
              </a:ext>
            </a:extLst>
          </p:cNvPr>
          <p:cNvSpPr/>
          <p:nvPr/>
        </p:nvSpPr>
        <p:spPr>
          <a:xfrm>
            <a:off x="7101841" y="4050205"/>
            <a:ext cx="106680" cy="53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2" name="Rectangle 31">
            <a:extLst>
              <a:ext uri="{FF2B5EF4-FFF2-40B4-BE49-F238E27FC236}">
                <a16:creationId xmlns:a16="http://schemas.microsoft.com/office/drawing/2014/main" id="{59AA84AB-B61F-4D3E-B4D9-831D3B51B756}"/>
              </a:ext>
            </a:extLst>
          </p:cNvPr>
          <p:cNvSpPr/>
          <p:nvPr/>
        </p:nvSpPr>
        <p:spPr>
          <a:xfrm flipV="1">
            <a:off x="6377255" y="4346603"/>
            <a:ext cx="5135880" cy="181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33" name="Picture 32">
            <a:extLst>
              <a:ext uri="{FF2B5EF4-FFF2-40B4-BE49-F238E27FC236}">
                <a16:creationId xmlns:a16="http://schemas.microsoft.com/office/drawing/2014/main" id="{F0A5B533-A0FF-49A1-8A1C-96C0866892AD}"/>
              </a:ext>
            </a:extLst>
          </p:cNvPr>
          <p:cNvPicPr>
            <a:picLocks noChangeAspect="1"/>
          </p:cNvPicPr>
          <p:nvPr/>
        </p:nvPicPr>
        <p:blipFill>
          <a:blip r:embed="rId7"/>
          <a:stretch>
            <a:fillRect/>
          </a:stretch>
        </p:blipFill>
        <p:spPr>
          <a:xfrm>
            <a:off x="7269009" y="4023626"/>
            <a:ext cx="678616" cy="79448"/>
          </a:xfrm>
          <a:prstGeom prst="rect">
            <a:avLst/>
          </a:prstGeom>
        </p:spPr>
      </p:pic>
      <p:pic>
        <p:nvPicPr>
          <p:cNvPr id="34" name="Picture 33">
            <a:extLst>
              <a:ext uri="{FF2B5EF4-FFF2-40B4-BE49-F238E27FC236}">
                <a16:creationId xmlns:a16="http://schemas.microsoft.com/office/drawing/2014/main" id="{2CF0369D-8532-40DA-AA27-74D190D8F54E}"/>
              </a:ext>
            </a:extLst>
          </p:cNvPr>
          <p:cNvPicPr>
            <a:picLocks noChangeAspect="1"/>
          </p:cNvPicPr>
          <p:nvPr/>
        </p:nvPicPr>
        <p:blipFill>
          <a:blip r:embed="rId7"/>
          <a:stretch>
            <a:fillRect/>
          </a:stretch>
        </p:blipFill>
        <p:spPr>
          <a:xfrm>
            <a:off x="7275500" y="4212624"/>
            <a:ext cx="678616" cy="79448"/>
          </a:xfrm>
          <a:prstGeom prst="rect">
            <a:avLst/>
          </a:prstGeom>
        </p:spPr>
      </p:pic>
      <p:pic>
        <p:nvPicPr>
          <p:cNvPr id="11" name="Picture 10">
            <a:extLst>
              <a:ext uri="{FF2B5EF4-FFF2-40B4-BE49-F238E27FC236}">
                <a16:creationId xmlns:a16="http://schemas.microsoft.com/office/drawing/2014/main" id="{EF02AB94-1F91-498A-9BDB-CF42636EF41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97350" y="1110263"/>
            <a:ext cx="5837489" cy="27646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24584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BCDC6FC6-04B7-4B3D-A267-2DCBFA419EC1}"/>
              </a:ext>
            </a:extLst>
          </p:cNvPr>
          <p:cNvSpPr txBox="1">
            <a:spLocks/>
          </p:cNvSpPr>
          <p:nvPr/>
        </p:nvSpPr>
        <p:spPr>
          <a:xfrm>
            <a:off x="194875" y="0"/>
            <a:ext cx="11369529"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Students’ Overall Performance Over Time</a:t>
            </a:r>
          </a:p>
        </p:txBody>
      </p:sp>
      <p:sp>
        <p:nvSpPr>
          <p:cNvPr id="11" name="Slide Number Placeholder 1">
            <a:extLst>
              <a:ext uri="{FF2B5EF4-FFF2-40B4-BE49-F238E27FC236}">
                <a16:creationId xmlns:a16="http://schemas.microsoft.com/office/drawing/2014/main" id="{D25C146D-9BE7-47AC-8012-99282F38F5EF}"/>
              </a:ext>
            </a:extLst>
          </p:cNvPr>
          <p:cNvSpPr>
            <a:spLocks noGrp="1"/>
          </p:cNvSpPr>
          <p:nvPr>
            <p:ph type="sldNum" sz="quarter" idx="12"/>
          </p:nvPr>
        </p:nvSpPr>
        <p:spPr>
          <a:xfrm>
            <a:off x="11442432" y="6444777"/>
            <a:ext cx="706657" cy="278820"/>
          </a:xfrm>
        </p:spPr>
        <p:txBody>
          <a:bodyPr/>
          <a:lstStyle/>
          <a:p>
            <a:fld id="{B70F7035-E4E1-4BB6-A0A9-EB548548B6A5}" type="slidenum">
              <a:rPr lang="en-US" sz="1200" smtClean="0"/>
              <a:t>39</a:t>
            </a:fld>
            <a:endParaRPr lang="en-US" sz="1200" dirty="0"/>
          </a:p>
        </p:txBody>
      </p:sp>
      <p:pic>
        <p:nvPicPr>
          <p:cNvPr id="5" name="Picture 4" descr="Graphical user interface&#10;&#10;Description automatically generated">
            <a:extLst>
              <a:ext uri="{FF2B5EF4-FFF2-40B4-BE49-F238E27FC236}">
                <a16:creationId xmlns:a16="http://schemas.microsoft.com/office/drawing/2014/main" id="{90666184-B26A-4ACE-8DB5-0F08E1EE7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8608" y="734908"/>
            <a:ext cx="7754784" cy="5492972"/>
          </a:xfrm>
          <a:prstGeom prst="rect">
            <a:avLst/>
          </a:prstGeom>
        </p:spPr>
      </p:pic>
      <p:pic>
        <p:nvPicPr>
          <p:cNvPr id="6" name="Picture 5">
            <a:extLst>
              <a:ext uri="{FF2B5EF4-FFF2-40B4-BE49-F238E27FC236}">
                <a16:creationId xmlns:a16="http://schemas.microsoft.com/office/drawing/2014/main" id="{4D69A3D4-63C3-4086-94E6-713CCD570DA1}"/>
              </a:ext>
            </a:extLst>
          </p:cNvPr>
          <p:cNvPicPr>
            <a:picLocks noChangeAspect="1"/>
          </p:cNvPicPr>
          <p:nvPr/>
        </p:nvPicPr>
        <p:blipFill>
          <a:blip r:embed="rId4"/>
          <a:stretch>
            <a:fillRect/>
          </a:stretch>
        </p:blipFill>
        <p:spPr>
          <a:xfrm>
            <a:off x="5075906" y="1270988"/>
            <a:ext cx="547654" cy="95245"/>
          </a:xfrm>
          <a:prstGeom prst="rect">
            <a:avLst/>
          </a:prstGeom>
        </p:spPr>
      </p:pic>
      <p:pic>
        <p:nvPicPr>
          <p:cNvPr id="3" name="Picture 2">
            <a:extLst>
              <a:ext uri="{FF2B5EF4-FFF2-40B4-BE49-F238E27FC236}">
                <a16:creationId xmlns:a16="http://schemas.microsoft.com/office/drawing/2014/main" id="{44570BDA-BD77-458F-A89B-309C2AAFEA08}"/>
              </a:ext>
            </a:extLst>
          </p:cNvPr>
          <p:cNvPicPr>
            <a:picLocks noChangeAspect="1"/>
          </p:cNvPicPr>
          <p:nvPr/>
        </p:nvPicPr>
        <p:blipFill>
          <a:blip r:embed="rId5"/>
          <a:stretch>
            <a:fillRect/>
          </a:stretch>
        </p:blipFill>
        <p:spPr>
          <a:xfrm>
            <a:off x="3775643" y="4564373"/>
            <a:ext cx="918277" cy="107506"/>
          </a:xfrm>
          <a:prstGeom prst="rect">
            <a:avLst/>
          </a:prstGeom>
        </p:spPr>
      </p:pic>
      <p:pic>
        <p:nvPicPr>
          <p:cNvPr id="8" name="Picture 7">
            <a:extLst>
              <a:ext uri="{FF2B5EF4-FFF2-40B4-BE49-F238E27FC236}">
                <a16:creationId xmlns:a16="http://schemas.microsoft.com/office/drawing/2014/main" id="{72F68A39-BEF0-426C-8D65-6391875C386E}"/>
              </a:ext>
            </a:extLst>
          </p:cNvPr>
          <p:cNvPicPr>
            <a:picLocks noChangeAspect="1"/>
          </p:cNvPicPr>
          <p:nvPr/>
        </p:nvPicPr>
        <p:blipFill>
          <a:blip r:embed="rId6"/>
          <a:stretch>
            <a:fillRect/>
          </a:stretch>
        </p:blipFill>
        <p:spPr>
          <a:xfrm>
            <a:off x="3775643" y="4820730"/>
            <a:ext cx="918277" cy="107506"/>
          </a:xfrm>
          <a:prstGeom prst="rect">
            <a:avLst/>
          </a:prstGeom>
        </p:spPr>
      </p:pic>
      <p:pic>
        <p:nvPicPr>
          <p:cNvPr id="10" name="Picture 9">
            <a:extLst>
              <a:ext uri="{FF2B5EF4-FFF2-40B4-BE49-F238E27FC236}">
                <a16:creationId xmlns:a16="http://schemas.microsoft.com/office/drawing/2014/main" id="{15E75F7B-066A-4E9A-8E44-7DB02E884723}"/>
              </a:ext>
            </a:extLst>
          </p:cNvPr>
          <p:cNvPicPr>
            <a:picLocks noChangeAspect="1"/>
          </p:cNvPicPr>
          <p:nvPr/>
        </p:nvPicPr>
        <p:blipFill>
          <a:blip r:embed="rId7"/>
          <a:stretch>
            <a:fillRect/>
          </a:stretch>
        </p:blipFill>
        <p:spPr>
          <a:xfrm>
            <a:off x="3775641" y="5077087"/>
            <a:ext cx="918277" cy="107506"/>
          </a:xfrm>
          <a:prstGeom prst="rect">
            <a:avLst/>
          </a:prstGeom>
        </p:spPr>
      </p:pic>
      <p:pic>
        <p:nvPicPr>
          <p:cNvPr id="13" name="Picture 12">
            <a:extLst>
              <a:ext uri="{FF2B5EF4-FFF2-40B4-BE49-F238E27FC236}">
                <a16:creationId xmlns:a16="http://schemas.microsoft.com/office/drawing/2014/main" id="{98DEE89B-EA05-491D-B2D3-7177200BDB91}"/>
              </a:ext>
            </a:extLst>
          </p:cNvPr>
          <p:cNvPicPr>
            <a:picLocks noChangeAspect="1"/>
          </p:cNvPicPr>
          <p:nvPr/>
        </p:nvPicPr>
        <p:blipFill>
          <a:blip r:embed="rId8"/>
          <a:stretch>
            <a:fillRect/>
          </a:stretch>
        </p:blipFill>
        <p:spPr>
          <a:xfrm>
            <a:off x="3775641" y="5342373"/>
            <a:ext cx="1002099" cy="107506"/>
          </a:xfrm>
          <a:prstGeom prst="rect">
            <a:avLst/>
          </a:prstGeom>
        </p:spPr>
      </p:pic>
      <p:sp>
        <p:nvSpPr>
          <p:cNvPr id="12" name="Rectangle 11">
            <a:extLst>
              <a:ext uri="{FF2B5EF4-FFF2-40B4-BE49-F238E27FC236}">
                <a16:creationId xmlns:a16="http://schemas.microsoft.com/office/drawing/2014/main" id="{85D75E91-BC85-4267-B22B-EF040D8671F8}"/>
              </a:ext>
            </a:extLst>
          </p:cNvPr>
          <p:cNvSpPr/>
          <p:nvPr/>
        </p:nvSpPr>
        <p:spPr>
          <a:xfrm>
            <a:off x="3278337" y="1615752"/>
            <a:ext cx="956442" cy="2102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879471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B98351-33B3-4E15-9879-C734B9A7F138}"/>
              </a:ext>
            </a:extLst>
          </p:cNvPr>
          <p:cNvSpPr>
            <a:spLocks noGrp="1"/>
          </p:cNvSpPr>
          <p:nvPr>
            <p:ph type="title"/>
          </p:nvPr>
        </p:nvSpPr>
        <p:spPr/>
        <p:txBody>
          <a:bodyPr/>
          <a:lstStyle/>
          <a:p>
            <a:r>
              <a:rPr lang="en-US" dirty="0"/>
              <a:t>Understand Different User Roles</a:t>
            </a:r>
          </a:p>
        </p:txBody>
      </p:sp>
      <p:graphicFrame>
        <p:nvGraphicFramePr>
          <p:cNvPr id="6" name="Table 6">
            <a:extLst>
              <a:ext uri="{FF2B5EF4-FFF2-40B4-BE49-F238E27FC236}">
                <a16:creationId xmlns:a16="http://schemas.microsoft.com/office/drawing/2014/main" id="{E39E6C66-E30F-4694-BE1C-5E24E9C0E6A0}"/>
              </a:ext>
            </a:extLst>
          </p:cNvPr>
          <p:cNvGraphicFramePr>
            <a:graphicFrameLocks noGrp="1"/>
          </p:cNvGraphicFramePr>
          <p:nvPr>
            <p:extLst>
              <p:ext uri="{D42A27DB-BD31-4B8C-83A1-F6EECF244321}">
                <p14:modId xmlns:p14="http://schemas.microsoft.com/office/powerpoint/2010/main" val="3022153444"/>
              </p:ext>
            </p:extLst>
          </p:nvPr>
        </p:nvGraphicFramePr>
        <p:xfrm>
          <a:off x="1057309" y="1071358"/>
          <a:ext cx="10056168" cy="4469563"/>
        </p:xfrm>
        <a:graphic>
          <a:graphicData uri="http://schemas.openxmlformats.org/drawingml/2006/table">
            <a:tbl>
              <a:tblPr firstRow="1" bandRow="1">
                <a:tableStyleId>{470918CE-3593-4766-BCB9-121BF4E22A45}</a:tableStyleId>
              </a:tblPr>
              <a:tblGrid>
                <a:gridCol w="2514042">
                  <a:extLst>
                    <a:ext uri="{9D8B030D-6E8A-4147-A177-3AD203B41FA5}">
                      <a16:colId xmlns:a16="http://schemas.microsoft.com/office/drawing/2014/main" val="108120349"/>
                    </a:ext>
                  </a:extLst>
                </a:gridCol>
                <a:gridCol w="2514042">
                  <a:extLst>
                    <a:ext uri="{9D8B030D-6E8A-4147-A177-3AD203B41FA5}">
                      <a16:colId xmlns:a16="http://schemas.microsoft.com/office/drawing/2014/main" val="276416343"/>
                    </a:ext>
                  </a:extLst>
                </a:gridCol>
                <a:gridCol w="2514042">
                  <a:extLst>
                    <a:ext uri="{9D8B030D-6E8A-4147-A177-3AD203B41FA5}">
                      <a16:colId xmlns:a16="http://schemas.microsoft.com/office/drawing/2014/main" val="233411475"/>
                    </a:ext>
                  </a:extLst>
                </a:gridCol>
                <a:gridCol w="2514042">
                  <a:extLst>
                    <a:ext uri="{9D8B030D-6E8A-4147-A177-3AD203B41FA5}">
                      <a16:colId xmlns:a16="http://schemas.microsoft.com/office/drawing/2014/main" val="1201454452"/>
                    </a:ext>
                  </a:extLst>
                </a:gridCol>
              </a:tblGrid>
              <a:tr h="1106273">
                <a:tc>
                  <a:txBody>
                    <a:bodyPr/>
                    <a:lstStyle/>
                    <a:p>
                      <a:r>
                        <a:rPr lang="en-US" dirty="0"/>
                        <a:t>User</a:t>
                      </a:r>
                    </a:p>
                  </a:txBody>
                  <a:tcPr/>
                </a:tc>
                <a:tc>
                  <a:txBody>
                    <a:bodyPr/>
                    <a:lstStyle/>
                    <a:p>
                      <a:r>
                        <a:rPr lang="en-US" dirty="0"/>
                        <a:t>Which Students Appear in Your Reports</a:t>
                      </a:r>
                    </a:p>
                  </a:txBody>
                  <a:tcPr/>
                </a:tc>
                <a:tc>
                  <a:txBody>
                    <a:bodyPr/>
                    <a:lstStyle/>
                    <a:p>
                      <a:r>
                        <a:rPr lang="en-US" dirty="0"/>
                        <a:t>Filter Options</a:t>
                      </a:r>
                    </a:p>
                  </a:txBody>
                  <a:tcPr/>
                </a:tc>
                <a:tc>
                  <a:txBody>
                    <a:bodyPr/>
                    <a:lstStyle/>
                    <a:p>
                      <a:r>
                        <a:rPr lang="en-US" dirty="0"/>
                        <a:t>Aggregate Comparisons Available</a:t>
                      </a:r>
                    </a:p>
                  </a:txBody>
                  <a:tcPr/>
                </a:tc>
                <a:extLst>
                  <a:ext uri="{0D108BD9-81ED-4DB2-BD59-A6C34878D82A}">
                    <a16:rowId xmlns:a16="http://schemas.microsoft.com/office/drawing/2014/main" val="3247115891"/>
                  </a:ext>
                </a:extLst>
              </a:tr>
              <a:tr h="1434057">
                <a:tc>
                  <a:txBody>
                    <a:bodyPr/>
                    <a:lstStyle/>
                    <a:p>
                      <a:r>
                        <a:rPr lang="en-US" dirty="0"/>
                        <a:t>Teacher</a:t>
                      </a:r>
                    </a:p>
                  </a:txBody>
                  <a:tcPr/>
                </a:tc>
                <a:tc>
                  <a:txBody>
                    <a:bodyPr/>
                    <a:lstStyle/>
                    <a:p>
                      <a:r>
                        <a:rPr lang="en-US" dirty="0"/>
                        <a:t>All students in your classes who have completed assessments</a:t>
                      </a:r>
                    </a:p>
                  </a:txBody>
                  <a:tcPr/>
                </a:tc>
                <a:tc>
                  <a:txBody>
                    <a:bodyPr/>
                    <a:lstStyle/>
                    <a:p>
                      <a:r>
                        <a:rPr lang="en-US" dirty="0"/>
                        <a:t>By class roster</a:t>
                      </a:r>
                    </a:p>
                  </a:txBody>
                  <a:tcPr/>
                </a:tc>
                <a:tc>
                  <a:txBody>
                    <a:bodyPr/>
                    <a:lstStyle/>
                    <a:p>
                      <a:r>
                        <a:rPr lang="en-US" dirty="0"/>
                        <a:t>Your students</a:t>
                      </a:r>
                    </a:p>
                    <a:p>
                      <a:r>
                        <a:rPr lang="en-US" dirty="0"/>
                        <a:t>School</a:t>
                      </a:r>
                    </a:p>
                    <a:p>
                      <a:r>
                        <a:rPr lang="en-US" dirty="0"/>
                        <a:t>District</a:t>
                      </a:r>
                    </a:p>
                    <a:p>
                      <a:r>
                        <a:rPr lang="en-US" dirty="0"/>
                        <a:t>State (if available)</a:t>
                      </a:r>
                    </a:p>
                  </a:txBody>
                  <a:tcPr/>
                </a:tc>
                <a:extLst>
                  <a:ext uri="{0D108BD9-81ED-4DB2-BD59-A6C34878D82A}">
                    <a16:rowId xmlns:a16="http://schemas.microsoft.com/office/drawing/2014/main" val="3206509209"/>
                  </a:ext>
                </a:extLst>
              </a:tr>
              <a:tr h="1106273">
                <a:tc>
                  <a:txBody>
                    <a:bodyPr/>
                    <a:lstStyle/>
                    <a:p>
                      <a:r>
                        <a:rPr lang="en-US" dirty="0"/>
                        <a:t>School</a:t>
                      </a:r>
                    </a:p>
                  </a:txBody>
                  <a:tcPr/>
                </a:tc>
                <a:tc>
                  <a:txBody>
                    <a:bodyPr/>
                    <a:lstStyle/>
                    <a:p>
                      <a:r>
                        <a:rPr lang="en-US" dirty="0"/>
                        <a:t>All students in your school who have completed assessments</a:t>
                      </a:r>
                    </a:p>
                  </a:txBody>
                  <a:tcPr/>
                </a:tc>
                <a:tc>
                  <a:txBody>
                    <a:bodyPr/>
                    <a:lstStyle/>
                    <a:p>
                      <a:r>
                        <a:rPr lang="en-US" dirty="0"/>
                        <a:t>Select a teacher, then by roster</a:t>
                      </a:r>
                    </a:p>
                  </a:txBody>
                  <a:tcPr/>
                </a:tc>
                <a:tc>
                  <a:txBody>
                    <a:bodyPr/>
                    <a:lstStyle/>
                    <a:p>
                      <a:r>
                        <a:rPr lang="en-US" dirty="0"/>
                        <a:t>Your school</a:t>
                      </a:r>
                    </a:p>
                    <a:p>
                      <a:r>
                        <a:rPr lang="en-US" dirty="0"/>
                        <a:t>District</a:t>
                      </a:r>
                    </a:p>
                    <a:p>
                      <a:r>
                        <a:rPr lang="en-US" dirty="0"/>
                        <a:t>State (if available)</a:t>
                      </a:r>
                    </a:p>
                  </a:txBody>
                  <a:tcPr/>
                </a:tc>
                <a:extLst>
                  <a:ext uri="{0D108BD9-81ED-4DB2-BD59-A6C34878D82A}">
                    <a16:rowId xmlns:a16="http://schemas.microsoft.com/office/drawing/2014/main" val="4112296793"/>
                  </a:ext>
                </a:extLst>
              </a:tr>
              <a:tr h="778488">
                <a:tc>
                  <a:txBody>
                    <a:bodyPr/>
                    <a:lstStyle/>
                    <a:p>
                      <a:r>
                        <a:rPr lang="en-US" dirty="0"/>
                        <a:t>District</a:t>
                      </a:r>
                    </a:p>
                  </a:txBody>
                  <a:tcPr/>
                </a:tc>
                <a:tc>
                  <a:txBody>
                    <a:bodyPr/>
                    <a:lstStyle/>
                    <a:p>
                      <a:r>
                        <a:rPr lang="en-US" dirty="0"/>
                        <a:t>All students in your district who have completed assessments</a:t>
                      </a:r>
                    </a:p>
                  </a:txBody>
                  <a:tcPr/>
                </a:tc>
                <a:tc>
                  <a:txBody>
                    <a:bodyPr/>
                    <a:lstStyle/>
                    <a:p>
                      <a:r>
                        <a:rPr lang="en-US" dirty="0"/>
                        <a:t>By school</a:t>
                      </a:r>
                    </a:p>
                  </a:txBody>
                  <a:tcPr/>
                </a:tc>
                <a:tc>
                  <a:txBody>
                    <a:bodyPr/>
                    <a:lstStyle/>
                    <a:p>
                      <a:r>
                        <a:rPr lang="en-US" dirty="0"/>
                        <a:t>Your district</a:t>
                      </a:r>
                    </a:p>
                    <a:p>
                      <a:r>
                        <a:rPr lang="en-US" dirty="0"/>
                        <a:t>State (if available)</a:t>
                      </a:r>
                    </a:p>
                  </a:txBody>
                  <a:tcPr/>
                </a:tc>
                <a:extLst>
                  <a:ext uri="{0D108BD9-81ED-4DB2-BD59-A6C34878D82A}">
                    <a16:rowId xmlns:a16="http://schemas.microsoft.com/office/drawing/2014/main" val="4100102294"/>
                  </a:ext>
                </a:extLst>
              </a:tr>
            </a:tbl>
          </a:graphicData>
        </a:graphic>
      </p:graphicFrame>
      <p:sp>
        <p:nvSpPr>
          <p:cNvPr id="3" name="Slide Number Placeholder 2">
            <a:extLst>
              <a:ext uri="{FF2B5EF4-FFF2-40B4-BE49-F238E27FC236}">
                <a16:creationId xmlns:a16="http://schemas.microsoft.com/office/drawing/2014/main" id="{A57D6594-F753-4CE2-BC13-8FC34B826251}"/>
              </a:ext>
            </a:extLst>
          </p:cNvPr>
          <p:cNvSpPr>
            <a:spLocks noGrp="1"/>
          </p:cNvSpPr>
          <p:nvPr>
            <p:ph type="sldNum" sz="quarter" idx="17"/>
          </p:nvPr>
        </p:nvSpPr>
        <p:spPr/>
        <p:txBody>
          <a:bodyPr/>
          <a:lstStyle/>
          <a:p>
            <a:fld id="{58AE716E-68DD-2249-A7FA-8AEF0B14DF81}" type="slidenum">
              <a:rPr lang="en-US" smtClean="0"/>
              <a:pPr/>
              <a:t>4</a:t>
            </a:fld>
            <a:endParaRPr lang="en-US" dirty="0"/>
          </a:p>
        </p:txBody>
      </p:sp>
    </p:spTree>
    <p:extLst>
      <p:ext uri="{BB962C8B-B14F-4D97-AF65-F5344CB8AC3E}">
        <p14:creationId xmlns:p14="http://schemas.microsoft.com/office/powerpoint/2010/main" val="3793608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EE2F7B-9F95-4C3D-8638-8FF301F298C7}"/>
              </a:ext>
            </a:extLst>
          </p:cNvPr>
          <p:cNvSpPr>
            <a:spLocks noGrp="1"/>
          </p:cNvSpPr>
          <p:nvPr>
            <p:ph type="sldNum" sz="quarter" idx="12"/>
          </p:nvPr>
        </p:nvSpPr>
        <p:spPr/>
        <p:txBody>
          <a:bodyPr/>
          <a:lstStyle/>
          <a:p>
            <a:fld id="{B70F7035-E4E1-4BB6-A0A9-EB548548B6A5}" type="slidenum">
              <a:rPr lang="en-US" sz="1200" smtClean="0">
                <a:latin typeface="+mn-lt"/>
              </a:rPr>
              <a:t>40</a:t>
            </a:fld>
            <a:endParaRPr lang="en-US" sz="1200" dirty="0">
              <a:latin typeface="+mn-lt"/>
            </a:endParaRPr>
          </a:p>
        </p:txBody>
      </p:sp>
      <p:sp>
        <p:nvSpPr>
          <p:cNvPr id="3" name="Title 3">
            <a:extLst>
              <a:ext uri="{FF2B5EF4-FFF2-40B4-BE49-F238E27FC236}">
                <a16:creationId xmlns:a16="http://schemas.microsoft.com/office/drawing/2014/main" id="{85182CF4-004B-43D9-9A42-6293966BB896}"/>
              </a:ext>
            </a:extLst>
          </p:cNvPr>
          <p:cNvSpPr txBox="1">
            <a:spLocks/>
          </p:cNvSpPr>
          <p:nvPr/>
        </p:nvSpPr>
        <p:spPr>
          <a:xfrm>
            <a:off x="161421" y="0"/>
            <a:ext cx="11870745"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Filter Test Opportunities to Show Some and Not Others</a:t>
            </a:r>
          </a:p>
        </p:txBody>
      </p:sp>
      <p:sp>
        <p:nvSpPr>
          <p:cNvPr id="7" name="Rectangle: Rounded Corners 6">
            <a:extLst>
              <a:ext uri="{FF2B5EF4-FFF2-40B4-BE49-F238E27FC236}">
                <a16:creationId xmlns:a16="http://schemas.microsoft.com/office/drawing/2014/main" id="{020F24F0-0EDC-4B92-B957-FF151F531931}"/>
              </a:ext>
            </a:extLst>
          </p:cNvPr>
          <p:cNvSpPr/>
          <p:nvPr/>
        </p:nvSpPr>
        <p:spPr>
          <a:xfrm>
            <a:off x="7952366" y="918828"/>
            <a:ext cx="3968288" cy="5140149"/>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lumMod val="50000"/>
                  </a:schemeClr>
                </a:solidFill>
              </a:rPr>
              <a:t>School Year</a:t>
            </a:r>
            <a:r>
              <a:rPr lang="en-US" dirty="0">
                <a:solidFill>
                  <a:schemeClr val="tx1">
                    <a:lumMod val="50000"/>
                  </a:schemeClr>
                </a:solidFill>
              </a:rPr>
              <a:t>: By default, data is shown for all years. Selecting a date, such as “2020,” will filter the results for the 2020—2021 school year results.</a:t>
            </a:r>
          </a:p>
          <a:p>
            <a:r>
              <a:rPr lang="en-US" b="1" dirty="0">
                <a:solidFill>
                  <a:schemeClr val="tx1">
                    <a:lumMod val="50000"/>
                  </a:schemeClr>
                </a:solidFill>
              </a:rPr>
              <a:t>Test Reason</a:t>
            </a:r>
            <a:r>
              <a:rPr lang="en-US" dirty="0">
                <a:solidFill>
                  <a:schemeClr val="tx1">
                    <a:lumMod val="50000"/>
                  </a:schemeClr>
                </a:solidFill>
              </a:rPr>
              <a:t>: Most helpful for numerous interim and benchmark tests that can be screened by category, omitting those you do not need to see. Test reasons for summative tests are determined by administration date, typically the end of the school year or the course.</a:t>
            </a:r>
          </a:p>
          <a:p>
            <a:r>
              <a:rPr lang="en-US" b="1" dirty="0">
                <a:solidFill>
                  <a:schemeClr val="tx1">
                    <a:lumMod val="50000"/>
                  </a:schemeClr>
                </a:solidFill>
              </a:rPr>
              <a:t>Test Label</a:t>
            </a:r>
            <a:r>
              <a:rPr lang="en-US" dirty="0">
                <a:solidFill>
                  <a:schemeClr val="tx1">
                    <a:lumMod val="50000"/>
                  </a:schemeClr>
                </a:solidFill>
              </a:rPr>
              <a:t>: Deselect the names of the tests you don’t need to see.</a:t>
            </a:r>
          </a:p>
        </p:txBody>
      </p:sp>
      <p:grpSp>
        <p:nvGrpSpPr>
          <p:cNvPr id="16" name="Group 15">
            <a:extLst>
              <a:ext uri="{FF2B5EF4-FFF2-40B4-BE49-F238E27FC236}">
                <a16:creationId xmlns:a16="http://schemas.microsoft.com/office/drawing/2014/main" id="{EA484838-7972-4F4C-947E-82ECF997812C}"/>
              </a:ext>
            </a:extLst>
          </p:cNvPr>
          <p:cNvGrpSpPr/>
          <p:nvPr/>
        </p:nvGrpSpPr>
        <p:grpSpPr>
          <a:xfrm>
            <a:off x="530338" y="918828"/>
            <a:ext cx="7229390" cy="5083165"/>
            <a:chOff x="530338" y="918828"/>
            <a:chExt cx="7229390" cy="5083165"/>
          </a:xfrm>
        </p:grpSpPr>
        <p:grpSp>
          <p:nvGrpSpPr>
            <p:cNvPr id="8" name="Group 7">
              <a:extLst>
                <a:ext uri="{FF2B5EF4-FFF2-40B4-BE49-F238E27FC236}">
                  <a16:creationId xmlns:a16="http://schemas.microsoft.com/office/drawing/2014/main" id="{6600F86A-C2D6-4321-872A-E9B1B5896CAE}"/>
                </a:ext>
              </a:extLst>
            </p:cNvPr>
            <p:cNvGrpSpPr/>
            <p:nvPr/>
          </p:nvGrpSpPr>
          <p:grpSpPr>
            <a:xfrm>
              <a:off x="530338" y="918828"/>
              <a:ext cx="7229390" cy="5083165"/>
              <a:chOff x="564974" y="1050447"/>
              <a:chExt cx="7229390" cy="5083165"/>
            </a:xfrm>
            <a:effectLst>
              <a:outerShdw blurRad="50800" dist="38100" dir="2700000" algn="tl" rotWithShape="0">
                <a:prstClr val="black">
                  <a:alpha val="40000"/>
                </a:prstClr>
              </a:outerShdw>
            </a:effectLst>
          </p:grpSpPr>
          <p:pic>
            <p:nvPicPr>
              <p:cNvPr id="9" name="Picture 8" descr="A screenshot of a cell phone&#10;&#10;Description automatically generated">
                <a:extLst>
                  <a:ext uri="{FF2B5EF4-FFF2-40B4-BE49-F238E27FC236}">
                    <a16:creationId xmlns:a16="http://schemas.microsoft.com/office/drawing/2014/main" id="{5E7F8E2D-9092-4EDB-9627-5E6F39483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74" y="1050447"/>
                <a:ext cx="7229390" cy="5083165"/>
              </a:xfrm>
              <a:prstGeom prst="rect">
                <a:avLst/>
              </a:prstGeom>
              <a:ln w="12700">
                <a:solidFill>
                  <a:schemeClr val="bg1">
                    <a:lumMod val="75000"/>
                  </a:schemeClr>
                </a:solidFill>
              </a:ln>
            </p:spPr>
          </p:pic>
          <p:sp>
            <p:nvSpPr>
              <p:cNvPr id="10" name="Rectangle 9">
                <a:extLst>
                  <a:ext uri="{FF2B5EF4-FFF2-40B4-BE49-F238E27FC236}">
                    <a16:creationId xmlns:a16="http://schemas.microsoft.com/office/drawing/2014/main" id="{1F0E0963-DDEC-4411-9BBD-A82BAE55DD39}"/>
                  </a:ext>
                </a:extLst>
              </p:cNvPr>
              <p:cNvSpPr/>
              <p:nvPr/>
            </p:nvSpPr>
            <p:spPr>
              <a:xfrm>
                <a:off x="5462919" y="1835727"/>
                <a:ext cx="1852279" cy="1600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5" name="Picture 4">
              <a:extLst>
                <a:ext uri="{FF2B5EF4-FFF2-40B4-BE49-F238E27FC236}">
                  <a16:creationId xmlns:a16="http://schemas.microsoft.com/office/drawing/2014/main" id="{9F00E316-8632-40CE-84B6-7AB7875BE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320" y="4500191"/>
              <a:ext cx="598888" cy="149722"/>
            </a:xfrm>
            <a:prstGeom prst="rect">
              <a:avLst/>
            </a:prstGeom>
          </p:spPr>
        </p:pic>
        <p:pic>
          <p:nvPicPr>
            <p:cNvPr id="11" name="Picture 10">
              <a:extLst>
                <a:ext uri="{FF2B5EF4-FFF2-40B4-BE49-F238E27FC236}">
                  <a16:creationId xmlns:a16="http://schemas.microsoft.com/office/drawing/2014/main" id="{17450A30-B07D-4B50-9209-8BD6BB3224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8597" y="4739498"/>
              <a:ext cx="595515" cy="152510"/>
            </a:xfrm>
            <a:prstGeom prst="rect">
              <a:avLst/>
            </a:prstGeom>
          </p:spPr>
        </p:pic>
        <p:pic>
          <p:nvPicPr>
            <p:cNvPr id="13" name="Picture 12">
              <a:extLst>
                <a:ext uri="{FF2B5EF4-FFF2-40B4-BE49-F238E27FC236}">
                  <a16:creationId xmlns:a16="http://schemas.microsoft.com/office/drawing/2014/main" id="{15DE1144-EFD1-4521-86BE-06900B284A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9176" y="4981594"/>
              <a:ext cx="601866" cy="183496"/>
            </a:xfrm>
            <a:prstGeom prst="rect">
              <a:avLst/>
            </a:prstGeom>
          </p:spPr>
        </p:pic>
        <p:pic>
          <p:nvPicPr>
            <p:cNvPr id="15" name="Picture 14">
              <a:extLst>
                <a:ext uri="{FF2B5EF4-FFF2-40B4-BE49-F238E27FC236}">
                  <a16:creationId xmlns:a16="http://schemas.microsoft.com/office/drawing/2014/main" id="{5B92C08D-8AE3-4E73-A7E7-762899C762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4927" y="5254674"/>
              <a:ext cx="598888" cy="149722"/>
            </a:xfrm>
            <a:prstGeom prst="rect">
              <a:avLst/>
            </a:prstGeom>
          </p:spPr>
        </p:pic>
      </p:grpSp>
      <p:pic>
        <p:nvPicPr>
          <p:cNvPr id="17" name="Picture 16">
            <a:extLst>
              <a:ext uri="{FF2B5EF4-FFF2-40B4-BE49-F238E27FC236}">
                <a16:creationId xmlns:a16="http://schemas.microsoft.com/office/drawing/2014/main" id="{3F456156-47E5-439B-9450-B4396E02F31A}"/>
              </a:ext>
            </a:extLst>
          </p:cNvPr>
          <p:cNvPicPr>
            <a:picLocks noChangeAspect="1"/>
          </p:cNvPicPr>
          <p:nvPr/>
        </p:nvPicPr>
        <p:blipFill>
          <a:blip r:embed="rId8"/>
          <a:stretch>
            <a:fillRect/>
          </a:stretch>
        </p:blipFill>
        <p:spPr>
          <a:xfrm>
            <a:off x="3190943" y="1386360"/>
            <a:ext cx="532377" cy="92588"/>
          </a:xfrm>
          <a:prstGeom prst="rect">
            <a:avLst/>
          </a:prstGeom>
        </p:spPr>
      </p:pic>
      <p:pic>
        <p:nvPicPr>
          <p:cNvPr id="18" name="Picture 17">
            <a:extLst>
              <a:ext uri="{FF2B5EF4-FFF2-40B4-BE49-F238E27FC236}">
                <a16:creationId xmlns:a16="http://schemas.microsoft.com/office/drawing/2014/main" id="{03F3DBE9-5625-494B-A48C-D576BE3862E2}"/>
              </a:ext>
            </a:extLst>
          </p:cNvPr>
          <p:cNvPicPr>
            <a:picLocks noChangeAspect="1"/>
          </p:cNvPicPr>
          <p:nvPr/>
        </p:nvPicPr>
        <p:blipFill>
          <a:blip r:embed="rId9"/>
          <a:stretch>
            <a:fillRect/>
          </a:stretch>
        </p:blipFill>
        <p:spPr>
          <a:xfrm>
            <a:off x="1984943" y="4500191"/>
            <a:ext cx="918277" cy="107506"/>
          </a:xfrm>
          <a:prstGeom prst="rect">
            <a:avLst/>
          </a:prstGeom>
        </p:spPr>
      </p:pic>
      <p:pic>
        <p:nvPicPr>
          <p:cNvPr id="19" name="Picture 18">
            <a:extLst>
              <a:ext uri="{FF2B5EF4-FFF2-40B4-BE49-F238E27FC236}">
                <a16:creationId xmlns:a16="http://schemas.microsoft.com/office/drawing/2014/main" id="{0933F490-6843-4DCF-A816-5A06BB2674E4}"/>
              </a:ext>
            </a:extLst>
          </p:cNvPr>
          <p:cNvPicPr>
            <a:picLocks noChangeAspect="1"/>
          </p:cNvPicPr>
          <p:nvPr/>
        </p:nvPicPr>
        <p:blipFill>
          <a:blip r:embed="rId10"/>
          <a:stretch>
            <a:fillRect/>
          </a:stretch>
        </p:blipFill>
        <p:spPr>
          <a:xfrm>
            <a:off x="1984943" y="4762000"/>
            <a:ext cx="918277" cy="107506"/>
          </a:xfrm>
          <a:prstGeom prst="rect">
            <a:avLst/>
          </a:prstGeom>
        </p:spPr>
      </p:pic>
      <p:pic>
        <p:nvPicPr>
          <p:cNvPr id="20" name="Picture 19">
            <a:extLst>
              <a:ext uri="{FF2B5EF4-FFF2-40B4-BE49-F238E27FC236}">
                <a16:creationId xmlns:a16="http://schemas.microsoft.com/office/drawing/2014/main" id="{5822EDA9-988B-46B3-8621-AB1E2BF9A88B}"/>
              </a:ext>
            </a:extLst>
          </p:cNvPr>
          <p:cNvPicPr>
            <a:picLocks noChangeAspect="1"/>
          </p:cNvPicPr>
          <p:nvPr/>
        </p:nvPicPr>
        <p:blipFill>
          <a:blip r:embed="rId11"/>
          <a:stretch>
            <a:fillRect/>
          </a:stretch>
        </p:blipFill>
        <p:spPr>
          <a:xfrm>
            <a:off x="1984943" y="5012681"/>
            <a:ext cx="918277" cy="107506"/>
          </a:xfrm>
          <a:prstGeom prst="rect">
            <a:avLst/>
          </a:prstGeom>
        </p:spPr>
      </p:pic>
      <p:pic>
        <p:nvPicPr>
          <p:cNvPr id="21" name="Picture 20">
            <a:extLst>
              <a:ext uri="{FF2B5EF4-FFF2-40B4-BE49-F238E27FC236}">
                <a16:creationId xmlns:a16="http://schemas.microsoft.com/office/drawing/2014/main" id="{FCDD1E1F-1160-4826-B680-A7A2C84D5831}"/>
              </a:ext>
            </a:extLst>
          </p:cNvPr>
          <p:cNvPicPr>
            <a:picLocks noChangeAspect="1"/>
          </p:cNvPicPr>
          <p:nvPr/>
        </p:nvPicPr>
        <p:blipFill>
          <a:blip r:embed="rId12"/>
          <a:stretch>
            <a:fillRect/>
          </a:stretch>
        </p:blipFill>
        <p:spPr>
          <a:xfrm>
            <a:off x="1901122" y="5270322"/>
            <a:ext cx="1002098" cy="107506"/>
          </a:xfrm>
          <a:prstGeom prst="rect">
            <a:avLst/>
          </a:prstGeom>
        </p:spPr>
      </p:pic>
      <p:pic>
        <p:nvPicPr>
          <p:cNvPr id="22" name="Picture 21">
            <a:extLst>
              <a:ext uri="{FF2B5EF4-FFF2-40B4-BE49-F238E27FC236}">
                <a16:creationId xmlns:a16="http://schemas.microsoft.com/office/drawing/2014/main" id="{E97FE2B4-8FF4-440B-B8C2-001264FA0742}"/>
              </a:ext>
            </a:extLst>
          </p:cNvPr>
          <p:cNvPicPr>
            <a:picLocks noChangeAspect="1"/>
          </p:cNvPicPr>
          <p:nvPr/>
        </p:nvPicPr>
        <p:blipFill>
          <a:blip r:embed="rId9"/>
          <a:stretch>
            <a:fillRect/>
          </a:stretch>
        </p:blipFill>
        <p:spPr>
          <a:xfrm>
            <a:off x="5636861" y="2808551"/>
            <a:ext cx="893479" cy="104603"/>
          </a:xfrm>
          <a:prstGeom prst="rect">
            <a:avLst/>
          </a:prstGeom>
        </p:spPr>
      </p:pic>
      <p:pic>
        <p:nvPicPr>
          <p:cNvPr id="23" name="Picture 22">
            <a:extLst>
              <a:ext uri="{FF2B5EF4-FFF2-40B4-BE49-F238E27FC236}">
                <a16:creationId xmlns:a16="http://schemas.microsoft.com/office/drawing/2014/main" id="{EE2A5003-23B8-422C-A3F7-53B8C78D0CDC}"/>
              </a:ext>
            </a:extLst>
          </p:cNvPr>
          <p:cNvPicPr>
            <a:picLocks noChangeAspect="1"/>
          </p:cNvPicPr>
          <p:nvPr/>
        </p:nvPicPr>
        <p:blipFill>
          <a:blip r:embed="rId10"/>
          <a:stretch>
            <a:fillRect/>
          </a:stretch>
        </p:blipFill>
        <p:spPr>
          <a:xfrm>
            <a:off x="5636861" y="2942024"/>
            <a:ext cx="918277" cy="107506"/>
          </a:xfrm>
          <a:prstGeom prst="rect">
            <a:avLst/>
          </a:prstGeom>
        </p:spPr>
      </p:pic>
      <p:pic>
        <p:nvPicPr>
          <p:cNvPr id="24" name="Picture 23">
            <a:extLst>
              <a:ext uri="{FF2B5EF4-FFF2-40B4-BE49-F238E27FC236}">
                <a16:creationId xmlns:a16="http://schemas.microsoft.com/office/drawing/2014/main" id="{98E97625-64C9-48B8-90EB-C1E5984D7C5E}"/>
              </a:ext>
            </a:extLst>
          </p:cNvPr>
          <p:cNvPicPr>
            <a:picLocks noChangeAspect="1"/>
          </p:cNvPicPr>
          <p:nvPr/>
        </p:nvPicPr>
        <p:blipFill>
          <a:blip r:embed="rId11"/>
          <a:stretch>
            <a:fillRect/>
          </a:stretch>
        </p:blipFill>
        <p:spPr>
          <a:xfrm>
            <a:off x="5636861" y="3049530"/>
            <a:ext cx="918277" cy="107506"/>
          </a:xfrm>
          <a:prstGeom prst="rect">
            <a:avLst/>
          </a:prstGeom>
        </p:spPr>
      </p:pic>
      <p:pic>
        <p:nvPicPr>
          <p:cNvPr id="25" name="Picture 24">
            <a:extLst>
              <a:ext uri="{FF2B5EF4-FFF2-40B4-BE49-F238E27FC236}">
                <a16:creationId xmlns:a16="http://schemas.microsoft.com/office/drawing/2014/main" id="{00623574-0BA1-4447-85E5-7898BA951E36}"/>
              </a:ext>
            </a:extLst>
          </p:cNvPr>
          <p:cNvPicPr>
            <a:picLocks noChangeAspect="1"/>
          </p:cNvPicPr>
          <p:nvPr/>
        </p:nvPicPr>
        <p:blipFill>
          <a:blip r:embed="rId12"/>
          <a:stretch>
            <a:fillRect/>
          </a:stretch>
        </p:blipFill>
        <p:spPr>
          <a:xfrm>
            <a:off x="5636861" y="3176918"/>
            <a:ext cx="1002099" cy="107506"/>
          </a:xfrm>
          <a:prstGeom prst="rect">
            <a:avLst/>
          </a:prstGeom>
        </p:spPr>
      </p:pic>
    </p:spTree>
    <p:extLst>
      <p:ext uri="{BB962C8B-B14F-4D97-AF65-F5344CB8AC3E}">
        <p14:creationId xmlns:p14="http://schemas.microsoft.com/office/powerpoint/2010/main" val="799192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9B6DA11-F2A8-40DA-8072-58D754AE1386}"/>
              </a:ext>
            </a:extLst>
          </p:cNvPr>
          <p:cNvSpPr>
            <a:spLocks noGrp="1"/>
          </p:cNvSpPr>
          <p:nvPr>
            <p:ph type="title"/>
          </p:nvPr>
        </p:nvSpPr>
        <p:spPr>
          <a:xfrm>
            <a:off x="306030" y="116114"/>
            <a:ext cx="10515600" cy="426771"/>
          </a:xfrm>
        </p:spPr>
        <p:txBody>
          <a:bodyPr>
            <a:normAutofit fontScale="90000"/>
          </a:bodyPr>
          <a:lstStyle/>
          <a:p>
            <a:r>
              <a:rPr lang="en-US" dirty="0"/>
              <a:t>Longitudinal</a:t>
            </a:r>
            <a:r>
              <a:rPr lang="en-US" baseline="0" dirty="0"/>
              <a:t> Reports—Ways to Customize</a:t>
            </a:r>
            <a:endParaRPr lang="en-US" dirty="0"/>
          </a:p>
        </p:txBody>
      </p:sp>
      <p:grpSp>
        <p:nvGrpSpPr>
          <p:cNvPr id="10" name="Group 9">
            <a:extLst>
              <a:ext uri="{FF2B5EF4-FFF2-40B4-BE49-F238E27FC236}">
                <a16:creationId xmlns:a16="http://schemas.microsoft.com/office/drawing/2014/main" id="{66A248A5-5FB4-4098-A7B2-8750C0897FF2}"/>
              </a:ext>
              <a:ext uri="{C183D7F6-B498-43B3-948B-1728B52AA6E4}">
                <adec:decorative xmlns:adec="http://schemas.microsoft.com/office/drawing/2017/decorative" val="1"/>
              </a:ext>
            </a:extLst>
          </p:cNvPr>
          <p:cNvGrpSpPr/>
          <p:nvPr/>
        </p:nvGrpSpPr>
        <p:grpSpPr>
          <a:xfrm>
            <a:off x="651855" y="1190518"/>
            <a:ext cx="10943068" cy="895281"/>
            <a:chOff x="850901" y="1396233"/>
            <a:chExt cx="10544180" cy="628123"/>
          </a:xfrm>
          <a:solidFill>
            <a:schemeClr val="tx1">
              <a:lumMod val="20000"/>
              <a:lumOff val="80000"/>
            </a:schemeClr>
          </a:solidFill>
        </p:grpSpPr>
        <p:sp>
          <p:nvSpPr>
            <p:cNvPr id="9" name="TextBox 8">
              <a:extLst>
                <a:ext uri="{FF2B5EF4-FFF2-40B4-BE49-F238E27FC236}">
                  <a16:creationId xmlns:a16="http://schemas.microsoft.com/office/drawing/2014/main" id="{550EAF9C-A6A7-4758-A257-669384CF8D80}"/>
                </a:ext>
              </a:extLst>
            </p:cNvPr>
            <p:cNvSpPr txBox="1"/>
            <p:nvPr/>
          </p:nvSpPr>
          <p:spPr>
            <a:xfrm>
              <a:off x="850901" y="1417489"/>
              <a:ext cx="10544180" cy="550631"/>
            </a:xfrm>
            <a:prstGeom prst="rect">
              <a:avLst/>
            </a:prstGeom>
            <a:solidFill>
              <a:schemeClr val="bg1">
                <a:lumMod val="95000"/>
              </a:schemeClr>
            </a:solidFill>
            <a:ln w="28575">
              <a:solidFill>
                <a:srgbClr val="2C9ED9"/>
              </a:solidFill>
            </a:ln>
          </p:spPr>
          <p:txBody>
            <a:bodyPr wrap="square" rtlCol="0" anchor="ctr">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Results from current and previous school years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Filter options: school year, test reason, test label</a:t>
              </a:r>
            </a:p>
          </p:txBody>
        </p:sp>
        <p:pic>
          <p:nvPicPr>
            <p:cNvPr id="14" name="Picture 13">
              <a:extLst>
                <a:ext uri="{FF2B5EF4-FFF2-40B4-BE49-F238E27FC236}">
                  <a16:creationId xmlns:a16="http://schemas.microsoft.com/office/drawing/2014/main" id="{88C531AA-0651-4B42-9FEC-1307E39C465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31227" y="1396233"/>
              <a:ext cx="837498" cy="628123"/>
            </a:xfrm>
            <a:prstGeom prst="rect">
              <a:avLst/>
            </a:prstGeom>
            <a:grpFill/>
          </p:spPr>
        </p:pic>
      </p:grpSp>
      <p:sp>
        <p:nvSpPr>
          <p:cNvPr id="3" name="Text Placeholder 2">
            <a:extLst>
              <a:ext uri="{FF2B5EF4-FFF2-40B4-BE49-F238E27FC236}">
                <a16:creationId xmlns:a16="http://schemas.microsoft.com/office/drawing/2014/main" id="{051A3CE5-B4AD-4B95-9724-467D7B4F2C06}"/>
              </a:ext>
            </a:extLst>
          </p:cNvPr>
          <p:cNvSpPr>
            <a:spLocks noGrp="1"/>
          </p:cNvSpPr>
          <p:nvPr>
            <p:ph type="body" idx="1"/>
          </p:nvPr>
        </p:nvSpPr>
        <p:spPr>
          <a:xfrm>
            <a:off x="651855" y="2449622"/>
            <a:ext cx="5344528" cy="844568"/>
          </a:xfrm>
          <a:noFill/>
          <a:ln w="28575">
            <a:solidFill>
              <a:srgbClr val="2C9ED9"/>
            </a:solidFill>
          </a:ln>
        </p:spPr>
        <p:txBody>
          <a:bodyPr anchor="ctr">
            <a:normAutofit/>
          </a:bodyPr>
          <a:lstStyle/>
          <a:p>
            <a:pPr algn="ctr">
              <a:spcBef>
                <a:spcPts val="0"/>
              </a:spcBef>
            </a:pPr>
            <a:r>
              <a:rPr lang="en-US" b="0" dirty="0">
                <a:solidFill>
                  <a:schemeClr val="accent1">
                    <a:lumMod val="50000"/>
                  </a:schemeClr>
                </a:solidFill>
              </a:rPr>
              <a:t>          </a:t>
            </a:r>
            <a:r>
              <a:rPr lang="en-US" sz="3200" b="0" dirty="0">
                <a:solidFill>
                  <a:schemeClr val="tx1">
                    <a:lumMod val="50000"/>
                  </a:schemeClr>
                </a:solidFill>
              </a:rPr>
              <a:t>INDIVIDUAL REPORTS</a:t>
            </a:r>
            <a:r>
              <a:rPr lang="en-US" dirty="0"/>
              <a:t>	</a:t>
            </a:r>
          </a:p>
        </p:txBody>
      </p:sp>
      <p:sp>
        <p:nvSpPr>
          <p:cNvPr id="4" name="Content Placeholder 3">
            <a:extLst>
              <a:ext uri="{FF2B5EF4-FFF2-40B4-BE49-F238E27FC236}">
                <a16:creationId xmlns:a16="http://schemas.microsoft.com/office/drawing/2014/main" id="{FFE94E0E-0B0B-428C-BAD7-FA70AEBFFBF0}"/>
              </a:ext>
            </a:extLst>
          </p:cNvPr>
          <p:cNvSpPr>
            <a:spLocks noGrp="1"/>
          </p:cNvSpPr>
          <p:nvPr>
            <p:ph sz="half" idx="2"/>
          </p:nvPr>
        </p:nvSpPr>
        <p:spPr>
          <a:xfrm>
            <a:off x="651855" y="3563811"/>
            <a:ext cx="5344529" cy="2265733"/>
          </a:xfrm>
          <a:solidFill>
            <a:schemeClr val="bg1">
              <a:lumMod val="95000"/>
            </a:schemeClr>
          </a:solidFill>
          <a:ln w="28575">
            <a:solidFill>
              <a:srgbClr val="2C9ED9"/>
            </a:solidFill>
          </a:ln>
        </p:spPr>
        <p:txBody>
          <a:bodyPr lIns="91440" rIns="0" anchor="ctr">
            <a:normAutofit/>
          </a:bodyPr>
          <a:lstStyle/>
          <a:p>
            <a:pPr>
              <a:buFont typeface="Arial" panose="020B0604020202020204" pitchFamily="34" charset="0"/>
              <a:buChar char="•"/>
            </a:pPr>
            <a:r>
              <a:rPr lang="en-US" sz="2000" dirty="0">
                <a:solidFill>
                  <a:schemeClr val="tx1">
                    <a:lumMod val="50000"/>
                  </a:schemeClr>
                </a:solidFill>
              </a:rPr>
              <a:t>Multiple instances of the same test (interims and benchmarks)</a:t>
            </a:r>
          </a:p>
          <a:p>
            <a:pPr>
              <a:buFont typeface="Arial" panose="020B0604020202020204" pitchFamily="34" charset="0"/>
              <a:buChar char="•"/>
            </a:pPr>
            <a:r>
              <a:rPr lang="en-US" sz="2000" dirty="0">
                <a:solidFill>
                  <a:schemeClr val="tx1">
                    <a:lumMod val="50000"/>
                  </a:schemeClr>
                </a:solidFill>
              </a:rPr>
              <a:t>Related tests (typically related by standard and determined by school/district administration)</a:t>
            </a:r>
          </a:p>
        </p:txBody>
      </p:sp>
      <p:sp>
        <p:nvSpPr>
          <p:cNvPr id="5" name="Text Placeholder 4">
            <a:extLst>
              <a:ext uri="{FF2B5EF4-FFF2-40B4-BE49-F238E27FC236}">
                <a16:creationId xmlns:a16="http://schemas.microsoft.com/office/drawing/2014/main" id="{7103FE07-A814-4E00-957D-5EA7C315CC4B}"/>
              </a:ext>
            </a:extLst>
          </p:cNvPr>
          <p:cNvSpPr>
            <a:spLocks noGrp="1"/>
          </p:cNvSpPr>
          <p:nvPr>
            <p:ph type="body" sz="quarter" idx="3"/>
          </p:nvPr>
        </p:nvSpPr>
        <p:spPr>
          <a:xfrm>
            <a:off x="6251174" y="2495501"/>
            <a:ext cx="5344527" cy="844568"/>
          </a:xfrm>
          <a:noFill/>
          <a:ln w="28575">
            <a:solidFill>
              <a:srgbClr val="2C9ED9"/>
            </a:solidFill>
          </a:ln>
        </p:spPr>
        <p:txBody>
          <a:bodyPr anchor="ctr">
            <a:normAutofit/>
          </a:bodyPr>
          <a:lstStyle/>
          <a:p>
            <a:pPr algn="ctr">
              <a:lnSpc>
                <a:spcPct val="100000"/>
              </a:lnSpc>
              <a:spcBef>
                <a:spcPts val="0"/>
              </a:spcBef>
            </a:pPr>
            <a:r>
              <a:rPr lang="en-US" sz="3200" b="0" dirty="0">
                <a:solidFill>
                  <a:schemeClr val="tx1">
                    <a:lumMod val="50000"/>
                  </a:schemeClr>
                </a:solidFill>
              </a:rPr>
              <a:t>GROUP REPORTS</a:t>
            </a:r>
          </a:p>
        </p:txBody>
      </p:sp>
      <p:sp>
        <p:nvSpPr>
          <p:cNvPr id="6" name="Content Placeholder 5">
            <a:extLst>
              <a:ext uri="{FF2B5EF4-FFF2-40B4-BE49-F238E27FC236}">
                <a16:creationId xmlns:a16="http://schemas.microsoft.com/office/drawing/2014/main" id="{0A844CA5-E5DE-4ECA-9846-84C094195A71}"/>
              </a:ext>
            </a:extLst>
          </p:cNvPr>
          <p:cNvSpPr>
            <a:spLocks noGrp="1"/>
          </p:cNvSpPr>
          <p:nvPr>
            <p:ph sz="quarter" idx="4"/>
          </p:nvPr>
        </p:nvSpPr>
        <p:spPr>
          <a:xfrm>
            <a:off x="6251174" y="3563812"/>
            <a:ext cx="5344528" cy="1957302"/>
          </a:xfrm>
          <a:solidFill>
            <a:schemeClr val="bg1">
              <a:lumMod val="95000"/>
            </a:schemeClr>
          </a:solidFill>
          <a:ln w="28575">
            <a:solidFill>
              <a:srgbClr val="2C9ED9"/>
            </a:solidFill>
          </a:ln>
        </p:spPr>
        <p:txBody>
          <a:bodyPr lIns="91440" anchor="ctr" anchorCtr="0">
            <a:normAutofit/>
          </a:bodyPr>
          <a:lstStyle/>
          <a:p>
            <a:r>
              <a:rPr lang="en-US" sz="2000" dirty="0">
                <a:solidFill>
                  <a:schemeClr val="tx1">
                    <a:lumMod val="50000"/>
                  </a:schemeClr>
                </a:solidFill>
              </a:rPr>
              <a:t>Students who completed the same test multiple times (interims and benchmarks)</a:t>
            </a:r>
          </a:p>
          <a:p>
            <a:r>
              <a:rPr lang="en-US" sz="2000" dirty="0">
                <a:solidFill>
                  <a:schemeClr val="tx1">
                    <a:lumMod val="50000"/>
                  </a:schemeClr>
                </a:solidFill>
              </a:rPr>
              <a:t>Students who completed related tests</a:t>
            </a:r>
          </a:p>
        </p:txBody>
      </p:sp>
      <p:sp>
        <p:nvSpPr>
          <p:cNvPr id="7" name="Rectangle: Rounded Corners 6">
            <a:extLst>
              <a:ext uri="{FF2B5EF4-FFF2-40B4-BE49-F238E27FC236}">
                <a16:creationId xmlns:a16="http://schemas.microsoft.com/office/drawing/2014/main" id="{9FB5EDEC-C105-46FE-83CC-03FE13A71360}"/>
              </a:ext>
              <a:ext uri="{C183D7F6-B498-43B3-948B-1728B52AA6E4}">
                <adec:decorative xmlns:adec="http://schemas.microsoft.com/office/drawing/2017/decorative" val="1"/>
              </a:ext>
            </a:extLst>
          </p:cNvPr>
          <p:cNvSpPr/>
          <p:nvPr/>
        </p:nvSpPr>
        <p:spPr>
          <a:xfrm>
            <a:off x="906646" y="2581732"/>
            <a:ext cx="651922" cy="537961"/>
          </a:xfrm>
          <a:prstGeom prst="roundRect">
            <a:avLst>
              <a:gd name="adj" fmla="val 16670"/>
            </a:avLst>
          </a:prstGeom>
          <a: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4000" r="-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Rounded Corners 7">
            <a:extLst>
              <a:ext uri="{FF2B5EF4-FFF2-40B4-BE49-F238E27FC236}">
                <a16:creationId xmlns:a16="http://schemas.microsoft.com/office/drawing/2014/main" id="{C962F9FA-68CC-48F8-BC86-88CFC5801DE9}"/>
              </a:ext>
              <a:ext uri="{C183D7F6-B498-43B3-948B-1728B52AA6E4}">
                <adec:decorative xmlns:adec="http://schemas.microsoft.com/office/drawing/2017/decorative" val="1"/>
              </a:ext>
            </a:extLst>
          </p:cNvPr>
          <p:cNvSpPr/>
          <p:nvPr/>
        </p:nvSpPr>
        <p:spPr>
          <a:xfrm>
            <a:off x="6579549" y="2648804"/>
            <a:ext cx="706194" cy="537961"/>
          </a:xfrm>
          <a:prstGeom prst="roundRect">
            <a:avLst>
              <a:gd name="adj" fmla="val 16670"/>
            </a:avLst>
          </a:prstGeom>
          <a: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Slide Number Placeholder 1">
            <a:extLst>
              <a:ext uri="{FF2B5EF4-FFF2-40B4-BE49-F238E27FC236}">
                <a16:creationId xmlns:a16="http://schemas.microsoft.com/office/drawing/2014/main" id="{45CC7F57-5B0B-442F-9331-3F5ED54F22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808584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5F9097-D723-4448-8E63-73D977B3AE94}"/>
              </a:ext>
            </a:extLst>
          </p:cNvPr>
          <p:cNvSpPr>
            <a:spLocks noGrp="1"/>
          </p:cNvSpPr>
          <p:nvPr>
            <p:ph type="title" idx="4294967295"/>
          </p:nvPr>
        </p:nvSpPr>
        <p:spPr>
          <a:xfrm>
            <a:off x="251625" y="41585"/>
            <a:ext cx="11016200" cy="518012"/>
          </a:xfrm>
        </p:spPr>
        <p:txBody>
          <a:bodyPr/>
          <a:lstStyle/>
          <a:p>
            <a:r>
              <a:rPr lang="en-US" dirty="0"/>
              <a:t>How to Build a Demographic Breakdown Report</a:t>
            </a:r>
          </a:p>
        </p:txBody>
      </p:sp>
      <p:grpSp>
        <p:nvGrpSpPr>
          <p:cNvPr id="17" name="Group 16">
            <a:extLst>
              <a:ext uri="{FF2B5EF4-FFF2-40B4-BE49-F238E27FC236}">
                <a16:creationId xmlns:a16="http://schemas.microsoft.com/office/drawing/2014/main" id="{C6BBBCAF-ACBB-437E-886C-2CCD8CB345AF}"/>
              </a:ext>
            </a:extLst>
          </p:cNvPr>
          <p:cNvGrpSpPr/>
          <p:nvPr/>
        </p:nvGrpSpPr>
        <p:grpSpPr>
          <a:xfrm>
            <a:off x="832196" y="835441"/>
            <a:ext cx="10963564" cy="5321563"/>
            <a:chOff x="832196" y="835441"/>
            <a:chExt cx="10963564" cy="5321563"/>
          </a:xfrm>
        </p:grpSpPr>
        <p:grpSp>
          <p:nvGrpSpPr>
            <p:cNvPr id="8" name="Group 7">
              <a:extLst>
                <a:ext uri="{FF2B5EF4-FFF2-40B4-BE49-F238E27FC236}">
                  <a16:creationId xmlns:a16="http://schemas.microsoft.com/office/drawing/2014/main" id="{BD7AAD83-60EC-4656-BA9F-E410478925DD}"/>
                </a:ext>
              </a:extLst>
            </p:cNvPr>
            <p:cNvGrpSpPr/>
            <p:nvPr/>
          </p:nvGrpSpPr>
          <p:grpSpPr>
            <a:xfrm>
              <a:off x="832196" y="835441"/>
              <a:ext cx="10963564" cy="5321563"/>
              <a:chOff x="832196" y="835441"/>
              <a:chExt cx="10963564" cy="5321563"/>
            </a:xfrm>
          </p:grpSpPr>
          <p:pic>
            <p:nvPicPr>
              <p:cNvPr id="4" name="Picture 3">
                <a:extLst>
                  <a:ext uri="{FF2B5EF4-FFF2-40B4-BE49-F238E27FC236}">
                    <a16:creationId xmlns:a16="http://schemas.microsoft.com/office/drawing/2014/main" id="{41368F73-3D6D-45AE-B610-BF254BEBF783}"/>
                  </a:ext>
                </a:extLst>
              </p:cNvPr>
              <p:cNvPicPr>
                <a:picLocks noChangeAspect="1"/>
              </p:cNvPicPr>
              <p:nvPr/>
            </p:nvPicPr>
            <p:blipFill>
              <a:blip r:embed="rId3"/>
              <a:stretch>
                <a:fillRect/>
              </a:stretch>
            </p:blipFill>
            <p:spPr>
              <a:xfrm>
                <a:off x="832196" y="835441"/>
                <a:ext cx="10963564" cy="532156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FD32EFB1-DAEA-4297-97E2-0B0B68F46CDE}"/>
                  </a:ext>
                </a:extLst>
              </p:cNvPr>
              <p:cNvSpPr/>
              <p:nvPr/>
            </p:nvSpPr>
            <p:spPr>
              <a:xfrm>
                <a:off x="9245600" y="1163781"/>
                <a:ext cx="2336800" cy="278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9" name="Picture 8" descr="Text&#10;&#10;Description automatically generated">
                <a:extLst>
                  <a:ext uri="{FF2B5EF4-FFF2-40B4-BE49-F238E27FC236}">
                    <a16:creationId xmlns:a16="http://schemas.microsoft.com/office/drawing/2014/main" id="{5DCE5A12-5094-4B3B-8AF0-8D1390907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3846" y="1130104"/>
                <a:ext cx="1398554" cy="312497"/>
              </a:xfrm>
              <a:prstGeom prst="rect">
                <a:avLst/>
              </a:prstGeom>
            </p:spPr>
          </p:pic>
          <p:pic>
            <p:nvPicPr>
              <p:cNvPr id="11" name="Picture 10">
                <a:extLst>
                  <a:ext uri="{FF2B5EF4-FFF2-40B4-BE49-F238E27FC236}">
                    <a16:creationId xmlns:a16="http://schemas.microsoft.com/office/drawing/2014/main" id="{D021C3E8-A215-4AAC-BD69-F7663DD29095}"/>
                  </a:ext>
                </a:extLst>
              </p:cNvPr>
              <p:cNvPicPr>
                <a:picLocks noChangeAspect="1"/>
              </p:cNvPicPr>
              <p:nvPr/>
            </p:nvPicPr>
            <p:blipFill>
              <a:blip r:embed="rId5"/>
              <a:stretch>
                <a:fillRect/>
              </a:stretch>
            </p:blipFill>
            <p:spPr>
              <a:xfrm>
                <a:off x="3101253" y="2042679"/>
                <a:ext cx="5649698" cy="3720811"/>
              </a:xfrm>
              <a:prstGeom prst="rect">
                <a:avLst/>
              </a:prstGeom>
              <a:ln w="12700">
                <a:solidFill>
                  <a:schemeClr val="bg1">
                    <a:lumMod val="75000"/>
                  </a:schemeClr>
                </a:solidFill>
              </a:ln>
            </p:spPr>
          </p:pic>
          <p:pic>
            <p:nvPicPr>
              <p:cNvPr id="12" name="Picture 11">
                <a:extLst>
                  <a:ext uri="{FF2B5EF4-FFF2-40B4-BE49-F238E27FC236}">
                    <a16:creationId xmlns:a16="http://schemas.microsoft.com/office/drawing/2014/main" id="{0029F8FF-BDD3-48F0-B678-0C0EBC31A94E}"/>
                  </a:ext>
                </a:extLst>
              </p:cNvPr>
              <p:cNvPicPr>
                <a:picLocks noChangeAspect="1"/>
              </p:cNvPicPr>
              <p:nvPr/>
            </p:nvPicPr>
            <p:blipFill>
              <a:blip r:embed="rId6"/>
              <a:stretch>
                <a:fillRect/>
              </a:stretch>
            </p:blipFill>
            <p:spPr>
              <a:xfrm>
                <a:off x="9642836" y="1431883"/>
                <a:ext cx="1799596" cy="596981"/>
              </a:xfrm>
              <a:prstGeom prst="rect">
                <a:avLst/>
              </a:prstGeom>
              <a:ln w="12700">
                <a:solidFill>
                  <a:schemeClr val="bg1">
                    <a:lumMod val="75000"/>
                  </a:schemeClr>
                </a:solidFill>
              </a:ln>
            </p:spPr>
          </p:pic>
          <p:sp>
            <p:nvSpPr>
              <p:cNvPr id="13" name="Oval 12">
                <a:extLst>
                  <a:ext uri="{FF2B5EF4-FFF2-40B4-BE49-F238E27FC236}">
                    <a16:creationId xmlns:a16="http://schemas.microsoft.com/office/drawing/2014/main" id="{23751C31-E15E-4799-B371-A7557CF3CC17}"/>
                  </a:ext>
                </a:extLst>
              </p:cNvPr>
              <p:cNvSpPr/>
              <p:nvPr/>
            </p:nvSpPr>
            <p:spPr>
              <a:xfrm>
                <a:off x="9502868" y="1514407"/>
                <a:ext cx="950626" cy="2788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5" name="Picture 4">
                <a:extLst>
                  <a:ext uri="{FF2B5EF4-FFF2-40B4-BE49-F238E27FC236}">
                    <a16:creationId xmlns:a16="http://schemas.microsoft.com/office/drawing/2014/main" id="{00542B87-8824-4FD4-A0DC-71736FC920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197" y="857744"/>
                <a:ext cx="1601365" cy="193937"/>
              </a:xfrm>
              <a:prstGeom prst="rect">
                <a:avLst/>
              </a:prstGeom>
            </p:spPr>
          </p:pic>
        </p:grpSp>
        <p:pic>
          <p:nvPicPr>
            <p:cNvPr id="16" name="Picture 15">
              <a:extLst>
                <a:ext uri="{FF2B5EF4-FFF2-40B4-BE49-F238E27FC236}">
                  <a16:creationId xmlns:a16="http://schemas.microsoft.com/office/drawing/2014/main" id="{B8F347C0-6188-419D-87C7-66E5FC4F2630}"/>
                </a:ext>
              </a:extLst>
            </p:cNvPr>
            <p:cNvPicPr>
              <a:picLocks noChangeAspect="1"/>
            </p:cNvPicPr>
            <p:nvPr/>
          </p:nvPicPr>
          <p:blipFill>
            <a:blip r:embed="rId8"/>
            <a:stretch>
              <a:fillRect/>
            </a:stretch>
          </p:blipFill>
          <p:spPr>
            <a:xfrm>
              <a:off x="1362929" y="1559784"/>
              <a:ext cx="7882671" cy="410129"/>
            </a:xfrm>
            <a:prstGeom prst="rect">
              <a:avLst/>
            </a:prstGeom>
          </p:spPr>
        </p:pic>
      </p:grpSp>
      <p:sp>
        <p:nvSpPr>
          <p:cNvPr id="2" name="Slide Number Placeholder 1">
            <a:extLst>
              <a:ext uri="{FF2B5EF4-FFF2-40B4-BE49-F238E27FC236}">
                <a16:creationId xmlns:a16="http://schemas.microsoft.com/office/drawing/2014/main" id="{773C24DF-1E40-48F0-92EF-CCE18578BB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4" name="Picture 13">
            <a:extLst>
              <a:ext uri="{FF2B5EF4-FFF2-40B4-BE49-F238E27FC236}">
                <a16:creationId xmlns:a16="http://schemas.microsoft.com/office/drawing/2014/main" id="{D33482F6-EDAF-47CC-BDE7-47E79FA141BD}"/>
              </a:ext>
            </a:extLst>
          </p:cNvPr>
          <p:cNvPicPr>
            <a:picLocks noChangeAspect="1"/>
          </p:cNvPicPr>
          <p:nvPr/>
        </p:nvPicPr>
        <p:blipFill>
          <a:blip r:embed="rId9"/>
          <a:stretch>
            <a:fillRect/>
          </a:stretch>
        </p:blipFill>
        <p:spPr>
          <a:xfrm>
            <a:off x="3101252" y="2001670"/>
            <a:ext cx="5649698" cy="4065185"/>
          </a:xfrm>
          <a:prstGeom prst="rect">
            <a:avLst/>
          </a:prstGeom>
        </p:spPr>
      </p:pic>
      <p:pic>
        <p:nvPicPr>
          <p:cNvPr id="19" name="Graphic 18" descr="Cursor with solid fill">
            <a:extLst>
              <a:ext uri="{FF2B5EF4-FFF2-40B4-BE49-F238E27FC236}">
                <a16:creationId xmlns:a16="http://schemas.microsoft.com/office/drawing/2014/main" id="{75382343-4EA3-42B0-A303-9ACC892D36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24486" y="5518200"/>
            <a:ext cx="701615" cy="714397"/>
          </a:xfrm>
          <a:prstGeom prst="rect">
            <a:avLst/>
          </a:prstGeom>
        </p:spPr>
      </p:pic>
    </p:spTree>
    <p:extLst>
      <p:ext uri="{BB962C8B-B14F-4D97-AF65-F5344CB8AC3E}">
        <p14:creationId xmlns:p14="http://schemas.microsoft.com/office/powerpoint/2010/main" val="3792919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10269B-3304-4381-BAD8-E7267BB51B84}"/>
              </a:ext>
            </a:extLst>
          </p:cNvPr>
          <p:cNvSpPr>
            <a:spLocks noGrp="1"/>
          </p:cNvSpPr>
          <p:nvPr>
            <p:ph type="title" idx="4294967295"/>
          </p:nvPr>
        </p:nvSpPr>
        <p:spPr>
          <a:xfrm>
            <a:off x="324631" y="501443"/>
            <a:ext cx="11016200" cy="518012"/>
          </a:xfrm>
        </p:spPr>
        <p:txBody>
          <a:bodyPr/>
          <a:lstStyle/>
          <a:p>
            <a:pPr rtl="0" eaLnBrk="1" fontAlgn="auto" latinLnBrk="0" hangingPunct="1"/>
            <a:r>
              <a:rPr lang="en-US" sz="3200" b="0" i="0" kern="1200" spc="0" baseline="0" dirty="0">
                <a:ln>
                  <a:noFill/>
                </a:ln>
                <a:solidFill>
                  <a:srgbClr val="FFFFFF"/>
                </a:solidFill>
                <a:effectLst/>
                <a:latin typeface="Franklin Gothic Medium" panose="020B0603020102020204" pitchFamily="34" charset="0"/>
                <a:ea typeface="+mn-ea"/>
                <a:cs typeface="+mn-cs"/>
              </a:rPr>
              <a:t>Demographic Breakdown Report</a:t>
            </a:r>
            <a:endParaRPr lang="en-US" dirty="0">
              <a:effectLst/>
            </a:endParaRPr>
          </a:p>
          <a:p>
            <a:endParaRPr lang="en-US" dirty="0"/>
          </a:p>
        </p:txBody>
      </p:sp>
      <p:grpSp>
        <p:nvGrpSpPr>
          <p:cNvPr id="18" name="Group 17" descr="Breakdown report with View Details button circled in red.">
            <a:extLst>
              <a:ext uri="{FF2B5EF4-FFF2-40B4-BE49-F238E27FC236}">
                <a16:creationId xmlns:a16="http://schemas.microsoft.com/office/drawing/2014/main" id="{9CA7B126-D384-4ED3-ABE3-CCBFD3B13423}"/>
              </a:ext>
            </a:extLst>
          </p:cNvPr>
          <p:cNvGrpSpPr/>
          <p:nvPr/>
        </p:nvGrpSpPr>
        <p:grpSpPr>
          <a:xfrm>
            <a:off x="1357812" y="783312"/>
            <a:ext cx="9476375" cy="5387723"/>
            <a:chOff x="1357812" y="783312"/>
            <a:chExt cx="9476375" cy="5387723"/>
          </a:xfrm>
        </p:grpSpPr>
        <p:grpSp>
          <p:nvGrpSpPr>
            <p:cNvPr id="11" name="Group 10">
              <a:extLst>
                <a:ext uri="{FF2B5EF4-FFF2-40B4-BE49-F238E27FC236}">
                  <a16:creationId xmlns:a16="http://schemas.microsoft.com/office/drawing/2014/main" id="{B1134906-097D-423B-A5A2-77E552EA1410}"/>
                </a:ext>
              </a:extLst>
            </p:cNvPr>
            <p:cNvGrpSpPr/>
            <p:nvPr/>
          </p:nvGrpSpPr>
          <p:grpSpPr>
            <a:xfrm>
              <a:off x="1357812" y="783312"/>
              <a:ext cx="9476375" cy="5387723"/>
              <a:chOff x="1357812" y="783312"/>
              <a:chExt cx="9476375" cy="5387723"/>
            </a:xfrm>
          </p:grpSpPr>
          <p:grpSp>
            <p:nvGrpSpPr>
              <p:cNvPr id="13" name="Group 12">
                <a:extLst>
                  <a:ext uri="{FF2B5EF4-FFF2-40B4-BE49-F238E27FC236}">
                    <a16:creationId xmlns:a16="http://schemas.microsoft.com/office/drawing/2014/main" id="{73107EB7-967A-478B-BFAB-01DBD758B386}"/>
                  </a:ext>
                </a:extLst>
              </p:cNvPr>
              <p:cNvGrpSpPr/>
              <p:nvPr/>
            </p:nvGrpSpPr>
            <p:grpSpPr>
              <a:xfrm>
                <a:off x="1357812" y="783312"/>
                <a:ext cx="9476375" cy="5387723"/>
                <a:chOff x="1357812" y="811020"/>
                <a:chExt cx="9476375" cy="5387723"/>
              </a:xfrm>
            </p:grpSpPr>
            <p:pic>
              <p:nvPicPr>
                <p:cNvPr id="8" name="Picture 7">
                  <a:extLst>
                    <a:ext uri="{FF2B5EF4-FFF2-40B4-BE49-F238E27FC236}">
                      <a16:creationId xmlns:a16="http://schemas.microsoft.com/office/drawing/2014/main" id="{46ACF10C-30D1-4162-8818-5D70C023B883}"/>
                    </a:ext>
                  </a:extLst>
                </p:cNvPr>
                <p:cNvPicPr>
                  <a:picLocks noChangeAspect="1"/>
                </p:cNvPicPr>
                <p:nvPr/>
              </p:nvPicPr>
              <p:blipFill>
                <a:blip r:embed="rId3"/>
                <a:stretch>
                  <a:fillRect/>
                </a:stretch>
              </p:blipFill>
              <p:spPr>
                <a:xfrm>
                  <a:off x="1357812" y="811020"/>
                  <a:ext cx="9476375" cy="53877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Flowchart: Connector 8">
                  <a:extLst>
                    <a:ext uri="{FF2B5EF4-FFF2-40B4-BE49-F238E27FC236}">
                      <a16:creationId xmlns:a16="http://schemas.microsoft.com/office/drawing/2014/main" id="{925E892C-3EEB-49DD-A79E-235BEE7BA88D}"/>
                    </a:ext>
                  </a:extLst>
                </p:cNvPr>
                <p:cNvSpPr/>
                <p:nvPr/>
              </p:nvSpPr>
              <p:spPr>
                <a:xfrm>
                  <a:off x="2070271" y="4828172"/>
                  <a:ext cx="412955" cy="393290"/>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2" name="Picture 11">
                  <a:extLst>
                    <a:ext uri="{FF2B5EF4-FFF2-40B4-BE49-F238E27FC236}">
                      <a16:creationId xmlns:a16="http://schemas.microsoft.com/office/drawing/2014/main" id="{5965D4A3-B728-4543-BDB5-F972FBF06F8E}"/>
                    </a:ext>
                  </a:extLst>
                </p:cNvPr>
                <p:cNvPicPr>
                  <a:picLocks noChangeAspect="1"/>
                </p:cNvPicPr>
                <p:nvPr/>
              </p:nvPicPr>
              <p:blipFill>
                <a:blip r:embed="rId4"/>
                <a:stretch>
                  <a:fillRect/>
                </a:stretch>
              </p:blipFill>
              <p:spPr>
                <a:xfrm>
                  <a:off x="1357812" y="811021"/>
                  <a:ext cx="8312661" cy="318628"/>
                </a:xfrm>
                <a:prstGeom prst="rect">
                  <a:avLst/>
                </a:prstGeom>
              </p:spPr>
            </p:pic>
          </p:grpSp>
          <p:pic>
            <p:nvPicPr>
              <p:cNvPr id="7" name="Picture 6">
                <a:extLst>
                  <a:ext uri="{FF2B5EF4-FFF2-40B4-BE49-F238E27FC236}">
                    <a16:creationId xmlns:a16="http://schemas.microsoft.com/office/drawing/2014/main" id="{85DBB6AC-6334-419B-B3BC-9C5447CEDFA6}"/>
                  </a:ext>
                </a:extLst>
              </p:cNvPr>
              <p:cNvPicPr>
                <a:picLocks noChangeAspect="1"/>
              </p:cNvPicPr>
              <p:nvPr/>
            </p:nvPicPr>
            <p:blipFill>
              <a:blip r:embed="rId5"/>
              <a:stretch>
                <a:fillRect/>
              </a:stretch>
            </p:blipFill>
            <p:spPr>
              <a:xfrm>
                <a:off x="1838686" y="1202067"/>
                <a:ext cx="8995501" cy="473447"/>
              </a:xfrm>
              <a:prstGeom prst="rect">
                <a:avLst/>
              </a:prstGeom>
            </p:spPr>
          </p:pic>
        </p:grpSp>
        <p:pic>
          <p:nvPicPr>
            <p:cNvPr id="17" name="Picture 16">
              <a:extLst>
                <a:ext uri="{FF2B5EF4-FFF2-40B4-BE49-F238E27FC236}">
                  <a16:creationId xmlns:a16="http://schemas.microsoft.com/office/drawing/2014/main" id="{7CD23D5D-4971-4AFD-A539-F7DD57942A00}"/>
                </a:ext>
              </a:extLst>
            </p:cNvPr>
            <p:cNvPicPr>
              <a:picLocks noChangeAspect="1"/>
            </p:cNvPicPr>
            <p:nvPr/>
          </p:nvPicPr>
          <p:blipFill rotWithShape="1">
            <a:blip r:embed="rId6"/>
            <a:srcRect t="1" b="407"/>
            <a:stretch/>
          </p:blipFill>
          <p:spPr>
            <a:xfrm>
              <a:off x="9260864" y="1822170"/>
              <a:ext cx="1090613" cy="3995825"/>
            </a:xfrm>
            <a:prstGeom prst="rect">
              <a:avLst/>
            </a:prstGeom>
          </p:spPr>
        </p:pic>
      </p:grpSp>
      <p:sp>
        <p:nvSpPr>
          <p:cNvPr id="2" name="Slide Number Placeholder 1">
            <a:extLst>
              <a:ext uri="{FF2B5EF4-FFF2-40B4-BE49-F238E27FC236}">
                <a16:creationId xmlns:a16="http://schemas.microsoft.com/office/drawing/2014/main" id="{79C77DE5-1D8D-409B-9D87-487ADCB96E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619999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9A33DF9-D6B4-4270-9C7E-49A33DBB966F}"/>
              </a:ext>
            </a:extLst>
          </p:cNvPr>
          <p:cNvSpPr>
            <a:spLocks noGrp="1"/>
          </p:cNvSpPr>
          <p:nvPr>
            <p:ph type="title" idx="4294967295"/>
          </p:nvPr>
        </p:nvSpPr>
        <p:spPr>
          <a:xfrm>
            <a:off x="211873" y="94589"/>
            <a:ext cx="11016200" cy="518012"/>
          </a:xfrm>
        </p:spPr>
        <p:txBody>
          <a:bodyPr/>
          <a:lstStyle/>
          <a:p>
            <a:r>
              <a:rPr lang="en-US" dirty="0"/>
              <a:t>View Details Window/Breakdown Report</a:t>
            </a:r>
          </a:p>
        </p:txBody>
      </p:sp>
      <p:grpSp>
        <p:nvGrpSpPr>
          <p:cNvPr id="8" name="Group 7" descr="Attributes Row outlined in red with green Apply button.">
            <a:extLst>
              <a:ext uri="{FF2B5EF4-FFF2-40B4-BE49-F238E27FC236}">
                <a16:creationId xmlns:a16="http://schemas.microsoft.com/office/drawing/2014/main" id="{1BD24684-F695-42C6-B70D-45A222DE9EB2}"/>
              </a:ext>
            </a:extLst>
          </p:cNvPr>
          <p:cNvGrpSpPr/>
          <p:nvPr/>
        </p:nvGrpSpPr>
        <p:grpSpPr>
          <a:xfrm>
            <a:off x="327891" y="998511"/>
            <a:ext cx="11536218" cy="4860977"/>
            <a:chOff x="327891" y="998511"/>
            <a:chExt cx="11536218" cy="4860977"/>
          </a:xfrm>
        </p:grpSpPr>
        <p:grpSp>
          <p:nvGrpSpPr>
            <p:cNvPr id="12" name="Group 11">
              <a:extLst>
                <a:ext uri="{FF2B5EF4-FFF2-40B4-BE49-F238E27FC236}">
                  <a16:creationId xmlns:a16="http://schemas.microsoft.com/office/drawing/2014/main" id="{A73E17AD-2618-419D-B2A1-93D3D2EF86F0}"/>
                </a:ext>
              </a:extLst>
            </p:cNvPr>
            <p:cNvGrpSpPr/>
            <p:nvPr/>
          </p:nvGrpSpPr>
          <p:grpSpPr>
            <a:xfrm>
              <a:off x="327891" y="998511"/>
              <a:ext cx="11536218" cy="4860977"/>
              <a:chOff x="327891" y="998511"/>
              <a:chExt cx="11536218" cy="4860977"/>
            </a:xfrm>
          </p:grpSpPr>
          <p:grpSp>
            <p:nvGrpSpPr>
              <p:cNvPr id="10" name="Group 9">
                <a:extLst>
                  <a:ext uri="{FF2B5EF4-FFF2-40B4-BE49-F238E27FC236}">
                    <a16:creationId xmlns:a16="http://schemas.microsoft.com/office/drawing/2014/main" id="{E9C96BF0-1906-4CAC-94E1-9C1E316061A2}"/>
                  </a:ext>
                </a:extLst>
              </p:cNvPr>
              <p:cNvGrpSpPr/>
              <p:nvPr/>
            </p:nvGrpSpPr>
            <p:grpSpPr>
              <a:xfrm>
                <a:off x="327891" y="998511"/>
                <a:ext cx="11536218" cy="4860977"/>
                <a:chOff x="327891" y="998511"/>
                <a:chExt cx="11536218" cy="4860977"/>
              </a:xfrm>
            </p:grpSpPr>
            <p:pic>
              <p:nvPicPr>
                <p:cNvPr id="4" name="Picture 3">
                  <a:extLst>
                    <a:ext uri="{FF2B5EF4-FFF2-40B4-BE49-F238E27FC236}">
                      <a16:creationId xmlns:a16="http://schemas.microsoft.com/office/drawing/2014/main" id="{DF92BA93-1951-4C21-AA87-DABD0D534241}"/>
                    </a:ext>
                  </a:extLst>
                </p:cNvPr>
                <p:cNvPicPr>
                  <a:picLocks noChangeAspect="1"/>
                </p:cNvPicPr>
                <p:nvPr/>
              </p:nvPicPr>
              <p:blipFill>
                <a:blip r:embed="rId3"/>
                <a:stretch>
                  <a:fillRect/>
                </a:stretch>
              </p:blipFill>
              <p:spPr>
                <a:xfrm>
                  <a:off x="327891" y="998511"/>
                  <a:ext cx="11536218" cy="486097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F3718E2-1059-4C73-BC6D-1F67CA125B59}"/>
                    </a:ext>
                  </a:extLst>
                </p:cNvPr>
                <p:cNvPicPr>
                  <a:picLocks noChangeAspect="1"/>
                </p:cNvPicPr>
                <p:nvPr/>
              </p:nvPicPr>
              <p:blipFill>
                <a:blip r:embed="rId4"/>
                <a:stretch>
                  <a:fillRect/>
                </a:stretch>
              </p:blipFill>
              <p:spPr>
                <a:xfrm>
                  <a:off x="372138" y="1770332"/>
                  <a:ext cx="8733855" cy="459676"/>
                </a:xfrm>
                <a:prstGeom prst="rect">
                  <a:avLst/>
                </a:prstGeom>
              </p:spPr>
            </p:pic>
            <p:sp>
              <p:nvSpPr>
                <p:cNvPr id="3" name="Rectangle 2">
                  <a:extLst>
                    <a:ext uri="{FF2B5EF4-FFF2-40B4-BE49-F238E27FC236}">
                      <a16:creationId xmlns:a16="http://schemas.microsoft.com/office/drawing/2014/main" id="{206D9672-0D11-41B6-A237-5BB8EE49D5CF}"/>
                    </a:ext>
                  </a:extLst>
                </p:cNvPr>
                <p:cNvSpPr/>
                <p:nvPr/>
              </p:nvSpPr>
              <p:spPr>
                <a:xfrm>
                  <a:off x="9105993" y="1770332"/>
                  <a:ext cx="588992" cy="199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9" name="Picture 8">
                  <a:extLst>
                    <a:ext uri="{FF2B5EF4-FFF2-40B4-BE49-F238E27FC236}">
                      <a16:creationId xmlns:a16="http://schemas.microsoft.com/office/drawing/2014/main" id="{93DC341E-DF11-4AB8-956B-664F7A260031}"/>
                    </a:ext>
                  </a:extLst>
                </p:cNvPr>
                <p:cNvPicPr>
                  <a:picLocks noChangeAspect="1"/>
                </p:cNvPicPr>
                <p:nvPr/>
              </p:nvPicPr>
              <p:blipFill>
                <a:blip r:embed="rId5"/>
                <a:stretch>
                  <a:fillRect/>
                </a:stretch>
              </p:blipFill>
              <p:spPr>
                <a:xfrm>
                  <a:off x="4739065" y="2723512"/>
                  <a:ext cx="2497845" cy="3035261"/>
                </a:xfrm>
                <a:prstGeom prst="rect">
                  <a:avLst/>
                </a:prstGeom>
              </p:spPr>
            </p:pic>
            <p:sp>
              <p:nvSpPr>
                <p:cNvPr id="6" name="Rectangle 5">
                  <a:extLst>
                    <a:ext uri="{FF2B5EF4-FFF2-40B4-BE49-F238E27FC236}">
                      <a16:creationId xmlns:a16="http://schemas.microsoft.com/office/drawing/2014/main" id="{FF88DC01-6CEB-4F21-A648-03E5E6144FF3}"/>
                    </a:ext>
                  </a:extLst>
                </p:cNvPr>
                <p:cNvSpPr/>
                <p:nvPr/>
              </p:nvSpPr>
              <p:spPr>
                <a:xfrm>
                  <a:off x="327891" y="2230008"/>
                  <a:ext cx="8991601" cy="4312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11" name="Rectangle 10">
                <a:extLst>
                  <a:ext uri="{FF2B5EF4-FFF2-40B4-BE49-F238E27FC236}">
                    <a16:creationId xmlns:a16="http://schemas.microsoft.com/office/drawing/2014/main" id="{E0420434-C9C0-4400-96B0-1C6430C75F0F}"/>
                  </a:ext>
                </a:extLst>
              </p:cNvPr>
              <p:cNvSpPr/>
              <p:nvPr/>
            </p:nvSpPr>
            <p:spPr>
              <a:xfrm>
                <a:off x="372138" y="998511"/>
                <a:ext cx="3474648" cy="26273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tx2"/>
                    </a:solidFill>
                  </a:rPr>
                  <a:t>Breakdown of Grade 8 Mathematics</a:t>
                </a:r>
              </a:p>
            </p:txBody>
          </p:sp>
        </p:grpSp>
        <p:pic>
          <p:nvPicPr>
            <p:cNvPr id="13" name="Graphic 12" descr="Cursor with solid fill">
              <a:extLst>
                <a:ext uri="{FF2B5EF4-FFF2-40B4-BE49-F238E27FC236}">
                  <a16:creationId xmlns:a16="http://schemas.microsoft.com/office/drawing/2014/main" id="{B4410D4F-637F-4773-9151-59DA3338D4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08351" y="2398341"/>
              <a:ext cx="492138" cy="501104"/>
            </a:xfrm>
            <a:prstGeom prst="rect">
              <a:avLst/>
            </a:prstGeom>
          </p:spPr>
        </p:pic>
      </p:grpSp>
      <p:sp>
        <p:nvSpPr>
          <p:cNvPr id="2" name="Slide Number Placeholder 1">
            <a:extLst>
              <a:ext uri="{FF2B5EF4-FFF2-40B4-BE49-F238E27FC236}">
                <a16:creationId xmlns:a16="http://schemas.microsoft.com/office/drawing/2014/main" id="{DBA5070F-A223-40B1-B9A9-0820619A11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385403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814" y="311097"/>
            <a:ext cx="9326880" cy="586726"/>
          </a:xfrm>
        </p:spPr>
        <p:txBody>
          <a:bodyPr>
            <a:normAutofit/>
          </a:bodyPr>
          <a:lstStyle/>
          <a:p>
            <a:r>
              <a:rPr lang="en-US" sz="3600" dirty="0"/>
              <a:t>Use More Advanced Features</a:t>
            </a:r>
          </a:p>
        </p:txBody>
      </p:sp>
      <p:sp>
        <p:nvSpPr>
          <p:cNvPr id="3" name="Content Placeholder 1">
            <a:extLst>
              <a:ext uri="{FF2B5EF4-FFF2-40B4-BE49-F238E27FC236}">
                <a16:creationId xmlns:a16="http://schemas.microsoft.com/office/drawing/2014/main" id="{D71A7854-0D58-4F19-B9EE-9306C516BB7A}"/>
              </a:ext>
            </a:extLst>
          </p:cNvPr>
          <p:cNvSpPr txBox="1">
            <a:spLocks/>
          </p:cNvSpPr>
          <p:nvPr/>
        </p:nvSpPr>
        <p:spPr bwMode="gray">
          <a:xfrm>
            <a:off x="2466475" y="1066266"/>
            <a:ext cx="7488454" cy="4508900"/>
          </a:xfrm>
          <a:prstGeom prst="rect">
            <a:avLst/>
          </a:prstGeom>
          <a:ln w="12700">
            <a:solidFill>
              <a:schemeClr val="bg1">
                <a:lumMod val="75000"/>
              </a:schemeClr>
            </a:solidFill>
          </a:ln>
        </p:spPr>
        <p:txBody>
          <a:bodyPr vert="horz" lIns="0" tIns="0" rIns="0" bIns="0" rtlCol="0">
            <a:normAutofit lnSpcReduction="10000"/>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pPr marL="803275" lvl="2" indent="-342900">
              <a:buClr>
                <a:schemeClr val="bg1"/>
              </a:buClr>
              <a:buFont typeface="Wingdings" panose="05000000000000000000" pitchFamily="2" charset="2"/>
              <a:buChar char="q"/>
              <a:defRPr/>
            </a:pPr>
            <a:r>
              <a:rPr lang="en-US" sz="2100" b="1" dirty="0">
                <a:solidFill>
                  <a:schemeClr val="bg1"/>
                </a:solidFill>
              </a:rPr>
              <a:t>Tests with Reporting Categories</a:t>
            </a:r>
          </a:p>
          <a:p>
            <a:pPr marL="803275" lvl="2" indent="-342900">
              <a:buClr>
                <a:schemeClr val="bg1"/>
              </a:buClr>
              <a:buFont typeface="Wingdings" panose="05000000000000000000" pitchFamily="2" charset="2"/>
              <a:buChar char="q"/>
              <a:defRPr/>
            </a:pPr>
            <a:r>
              <a:rPr lang="en-US" sz="2100" b="1" dirty="0">
                <a:solidFill>
                  <a:schemeClr val="bg1"/>
                </a:solidFill>
              </a:rPr>
              <a:t>Standard Measures Within Reporting Categories</a:t>
            </a:r>
          </a:p>
          <a:p>
            <a:pPr marL="803275" lvl="2" indent="-342900">
              <a:buClr>
                <a:schemeClr val="bg1"/>
              </a:buClr>
              <a:buFont typeface="Wingdings" panose="05000000000000000000" pitchFamily="2" charset="2"/>
              <a:buChar char="q"/>
              <a:defRPr/>
            </a:pPr>
            <a:r>
              <a:rPr lang="en-US" sz="2100" b="1" dirty="0">
                <a:solidFill>
                  <a:schemeClr val="bg1"/>
                </a:solidFill>
              </a:rPr>
              <a:t>View and Interpret Writing Dimension Measures</a:t>
            </a:r>
          </a:p>
          <a:p>
            <a:pPr marL="803275" lvl="2" indent="-342900">
              <a:buClr>
                <a:schemeClr val="bg1"/>
              </a:buClr>
              <a:buFont typeface="Wingdings" panose="05000000000000000000" pitchFamily="2" charset="2"/>
              <a:buChar char="q"/>
              <a:defRPr/>
            </a:pPr>
            <a:r>
              <a:rPr lang="en-US" sz="2100" b="1" dirty="0">
                <a:solidFill>
                  <a:schemeClr val="bg1"/>
                </a:solidFill>
                <a:cs typeface="Franklin Gothic Book" pitchFamily="34" charset="0"/>
              </a:rPr>
              <a:t>Work with Interim Reports—Their Items, Rubrics, and Scoring Essentials</a:t>
            </a:r>
          </a:p>
          <a:p>
            <a:pPr marL="803275" lvl="2" indent="-342900">
              <a:buClr>
                <a:schemeClr val="bg1"/>
              </a:buClr>
              <a:buFont typeface="Wingdings" panose="05000000000000000000" pitchFamily="2" charset="2"/>
              <a:buChar char="q"/>
              <a:defRPr/>
            </a:pPr>
            <a:r>
              <a:rPr lang="en-US" sz="2100" b="1" dirty="0">
                <a:solidFill>
                  <a:schemeClr val="bg1"/>
                </a:solidFill>
              </a:rPr>
              <a:t>Change Reporting Time Period</a:t>
            </a:r>
          </a:p>
          <a:p>
            <a:pPr marL="803275" lvl="2" indent="-342900">
              <a:buClr>
                <a:schemeClr val="bg1"/>
              </a:buClr>
              <a:buFont typeface="Wingdings" panose="05000000000000000000" pitchFamily="2" charset="2"/>
              <a:buChar char="q"/>
              <a:defRPr/>
            </a:pPr>
            <a:r>
              <a:rPr lang="en-US" sz="2100" b="1" dirty="0">
                <a:solidFill>
                  <a:schemeClr val="bg1"/>
                </a:solidFill>
              </a:rPr>
              <a:t>Manage Test Reasons</a:t>
            </a:r>
          </a:p>
          <a:p>
            <a:pPr marL="803275" lvl="2" indent="-342900">
              <a:buClr>
                <a:schemeClr val="bg1"/>
              </a:buClr>
              <a:buFont typeface="Wingdings" panose="05000000000000000000" pitchFamily="2" charset="2"/>
              <a:buChar char="q"/>
              <a:defRPr/>
            </a:pPr>
            <a:r>
              <a:rPr lang="en-US" sz="2100" b="1" dirty="0">
                <a:solidFill>
                  <a:schemeClr val="bg1"/>
                </a:solidFill>
                <a:cs typeface="Franklin Gothic Book" pitchFamily="34" charset="0"/>
              </a:rPr>
              <a:t>Create a Roster</a:t>
            </a:r>
          </a:p>
          <a:p>
            <a:pPr marL="460375" lvl="2" indent="0">
              <a:buNone/>
              <a:defRPr/>
            </a:pPr>
            <a:endParaRPr lang="en-US" sz="2000" dirty="0"/>
          </a:p>
          <a:p>
            <a:pPr marL="460375" lvl="2" indent="0">
              <a:buFont typeface="Calibri" panose="020F0502020204030204" pitchFamily="34" charset="0"/>
              <a:buNone/>
              <a:defRPr/>
            </a:pPr>
            <a:endParaRPr lang="en-US" sz="2000" dirty="0"/>
          </a:p>
          <a:p>
            <a:pPr marL="803275" lvl="2" indent="-342900">
              <a:buFont typeface="Wingdings" panose="05000000000000000000" pitchFamily="2" charset="2"/>
              <a:buChar char="§"/>
              <a:defRPr/>
            </a:pPr>
            <a:endParaRPr lang="en-US" sz="2000" dirty="0"/>
          </a:p>
          <a:p>
            <a:pPr marL="803275" lvl="2" indent="-342900">
              <a:buFont typeface="Wingdings" panose="05000000000000000000" pitchFamily="2" charset="2"/>
              <a:buChar char="§"/>
              <a:defRPr/>
            </a:pPr>
            <a:endParaRPr lang="en-US" sz="2000" dirty="0"/>
          </a:p>
        </p:txBody>
      </p:sp>
    </p:spTree>
    <p:extLst>
      <p:ext uri="{BB962C8B-B14F-4D97-AF65-F5344CB8AC3E}">
        <p14:creationId xmlns:p14="http://schemas.microsoft.com/office/powerpoint/2010/main" val="1142886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Tests with Reporting Categories</a:t>
            </a:r>
          </a:p>
        </p:txBody>
      </p:sp>
      <p:grpSp>
        <p:nvGrpSpPr>
          <p:cNvPr id="2" name="Group 1" descr="Grade 4 Math report with reporting categories open showing performance levels.">
            <a:extLst>
              <a:ext uri="{FF2B5EF4-FFF2-40B4-BE49-F238E27FC236}">
                <a16:creationId xmlns:a16="http://schemas.microsoft.com/office/drawing/2014/main" id="{45C1E8E6-FDFD-48E3-90EE-347064325391}"/>
              </a:ext>
            </a:extLst>
          </p:cNvPr>
          <p:cNvGrpSpPr/>
          <p:nvPr/>
        </p:nvGrpSpPr>
        <p:grpSpPr>
          <a:xfrm>
            <a:off x="145605" y="1157209"/>
            <a:ext cx="11723057" cy="4655012"/>
            <a:chOff x="145605" y="1157209"/>
            <a:chExt cx="11723057" cy="4655012"/>
          </a:xfrm>
        </p:grpSpPr>
        <p:pic>
          <p:nvPicPr>
            <p:cNvPr id="9" name="Picture 8">
              <a:extLst>
                <a:ext uri="{FF2B5EF4-FFF2-40B4-BE49-F238E27FC236}">
                  <a16:creationId xmlns:a16="http://schemas.microsoft.com/office/drawing/2014/main" id="{C372D358-4483-4C64-865D-9707EB16C6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605" y="1157209"/>
              <a:ext cx="11723057" cy="465501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E9F2730-CC8E-4D16-A509-B6926C69AF60}"/>
                </a:ext>
              </a:extLst>
            </p:cNvPr>
            <p:cNvPicPr>
              <a:picLocks noChangeAspect="1"/>
            </p:cNvPicPr>
            <p:nvPr/>
          </p:nvPicPr>
          <p:blipFill>
            <a:blip r:embed="rId4"/>
            <a:stretch>
              <a:fillRect/>
            </a:stretch>
          </p:blipFill>
          <p:spPr>
            <a:xfrm>
              <a:off x="1015623" y="1432642"/>
              <a:ext cx="1120538" cy="150316"/>
            </a:xfrm>
            <a:prstGeom prst="rect">
              <a:avLst/>
            </a:prstGeom>
          </p:spPr>
        </p:pic>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536585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D1102-5A9B-4F65-BFA8-44BDD05BDB22}"/>
              </a:ext>
            </a:extLst>
          </p:cNvPr>
          <p:cNvSpPr>
            <a:spLocks noGrp="1"/>
          </p:cNvSpPr>
          <p:nvPr>
            <p:ph type="title"/>
          </p:nvPr>
        </p:nvSpPr>
        <p:spPr>
          <a:xfrm>
            <a:off x="315019" y="81829"/>
            <a:ext cx="11016200" cy="518012"/>
          </a:xfrm>
        </p:spPr>
        <p:txBody>
          <a:bodyPr>
            <a:normAutofit/>
          </a:bodyPr>
          <a:lstStyle/>
          <a:p>
            <a:r>
              <a:rPr lang="en-US" dirty="0"/>
              <a:t>The Standard Measures Report for Adaptive Summatives</a:t>
            </a:r>
          </a:p>
        </p:txBody>
      </p:sp>
      <p:sp>
        <p:nvSpPr>
          <p:cNvPr id="8" name="Slide Number Placeholder 7">
            <a:extLst>
              <a:ext uri="{FF2B5EF4-FFF2-40B4-BE49-F238E27FC236}">
                <a16:creationId xmlns:a16="http://schemas.microsoft.com/office/drawing/2014/main" id="{ED2D2CDA-9D17-40C0-B6FB-3899334BA0E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3" name="Rectangle 2">
            <a:extLst>
              <a:ext uri="{FF2B5EF4-FFF2-40B4-BE49-F238E27FC236}">
                <a16:creationId xmlns:a16="http://schemas.microsoft.com/office/drawing/2014/main" id="{EEFDB904-6804-4DD1-95B3-1471BBBA7C68}"/>
              </a:ext>
            </a:extLst>
          </p:cNvPr>
          <p:cNvSpPr/>
          <p:nvPr/>
        </p:nvSpPr>
        <p:spPr>
          <a:xfrm>
            <a:off x="7666075" y="2456122"/>
            <a:ext cx="595424" cy="3051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4" name="Rectangle 3">
            <a:extLst>
              <a:ext uri="{FF2B5EF4-FFF2-40B4-BE49-F238E27FC236}">
                <a16:creationId xmlns:a16="http://schemas.microsoft.com/office/drawing/2014/main" id="{92447424-0F2C-49F0-8CB8-A94871D6B21A}"/>
              </a:ext>
            </a:extLst>
          </p:cNvPr>
          <p:cNvSpPr/>
          <p:nvPr/>
        </p:nvSpPr>
        <p:spPr>
          <a:xfrm>
            <a:off x="9473608" y="2456122"/>
            <a:ext cx="737548" cy="1520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9" name="Rectangle 8">
            <a:extLst>
              <a:ext uri="{FF2B5EF4-FFF2-40B4-BE49-F238E27FC236}">
                <a16:creationId xmlns:a16="http://schemas.microsoft.com/office/drawing/2014/main" id="{B4A8DA19-A353-4324-BC13-8F015F44AC7D}"/>
              </a:ext>
            </a:extLst>
          </p:cNvPr>
          <p:cNvSpPr/>
          <p:nvPr/>
        </p:nvSpPr>
        <p:spPr>
          <a:xfrm>
            <a:off x="9473608" y="3981893"/>
            <a:ext cx="737548" cy="1408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nvGrpSpPr>
          <p:cNvPr id="10" name="Group 9">
            <a:extLst>
              <a:ext uri="{FF2B5EF4-FFF2-40B4-BE49-F238E27FC236}">
                <a16:creationId xmlns:a16="http://schemas.microsoft.com/office/drawing/2014/main" id="{08BB84CF-C939-4204-A7C7-ED821819FB1D}"/>
              </a:ext>
            </a:extLst>
          </p:cNvPr>
          <p:cNvGrpSpPr/>
          <p:nvPr/>
        </p:nvGrpSpPr>
        <p:grpSpPr>
          <a:xfrm>
            <a:off x="637101" y="859132"/>
            <a:ext cx="10917798" cy="4971955"/>
            <a:chOff x="423234" y="859132"/>
            <a:chExt cx="10917798" cy="4971955"/>
          </a:xfrm>
        </p:grpSpPr>
        <p:pic>
          <p:nvPicPr>
            <p:cNvPr id="11" name="Picture 10">
              <a:extLst>
                <a:ext uri="{FF2B5EF4-FFF2-40B4-BE49-F238E27FC236}">
                  <a16:creationId xmlns:a16="http://schemas.microsoft.com/office/drawing/2014/main" id="{06228AED-5B20-4FA7-86FF-FA1AD8C4ABC4}"/>
                </a:ext>
              </a:extLst>
            </p:cNvPr>
            <p:cNvPicPr>
              <a:picLocks noChangeAspect="1"/>
            </p:cNvPicPr>
            <p:nvPr/>
          </p:nvPicPr>
          <p:blipFill>
            <a:blip r:embed="rId3"/>
            <a:stretch>
              <a:fillRect/>
            </a:stretch>
          </p:blipFill>
          <p:spPr>
            <a:xfrm>
              <a:off x="423234" y="859132"/>
              <a:ext cx="10917798" cy="497195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EE12CCE9-DFB3-4C91-98FE-D496474A9C26}"/>
                </a:ext>
              </a:extLst>
            </p:cNvPr>
            <p:cNvGrpSpPr/>
            <p:nvPr/>
          </p:nvGrpSpPr>
          <p:grpSpPr>
            <a:xfrm>
              <a:off x="7326295" y="2245503"/>
              <a:ext cx="1065862" cy="627259"/>
              <a:chOff x="7038575" y="2274474"/>
              <a:chExt cx="1065862" cy="627259"/>
            </a:xfrm>
          </p:grpSpPr>
          <p:sp>
            <p:nvSpPr>
              <p:cNvPr id="18" name="Flowchart: Connector 17">
                <a:extLst>
                  <a:ext uri="{FF2B5EF4-FFF2-40B4-BE49-F238E27FC236}">
                    <a16:creationId xmlns:a16="http://schemas.microsoft.com/office/drawing/2014/main" id="{90BF25D8-3602-48AA-A200-EB471B17A4F0}"/>
                  </a:ext>
                </a:extLst>
              </p:cNvPr>
              <p:cNvSpPr/>
              <p:nvPr/>
            </p:nvSpPr>
            <p:spPr>
              <a:xfrm>
                <a:off x="7038575" y="2274474"/>
                <a:ext cx="268941" cy="27662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9" name="Flowchart: Connector 18">
                <a:extLst>
                  <a:ext uri="{FF2B5EF4-FFF2-40B4-BE49-F238E27FC236}">
                    <a16:creationId xmlns:a16="http://schemas.microsoft.com/office/drawing/2014/main" id="{539A4448-5DE1-40AB-9F51-8251F7BFAAA9}"/>
                  </a:ext>
                </a:extLst>
              </p:cNvPr>
              <p:cNvSpPr/>
              <p:nvPr/>
            </p:nvSpPr>
            <p:spPr>
              <a:xfrm>
                <a:off x="7835496" y="2625108"/>
                <a:ext cx="268941" cy="27662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pic>
          <p:nvPicPr>
            <p:cNvPr id="13" name="Picture 12">
              <a:extLst>
                <a:ext uri="{FF2B5EF4-FFF2-40B4-BE49-F238E27FC236}">
                  <a16:creationId xmlns:a16="http://schemas.microsoft.com/office/drawing/2014/main" id="{F1C0FBE4-D016-4719-AC94-5AE2E4C07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233" y="4258321"/>
              <a:ext cx="515379" cy="119856"/>
            </a:xfrm>
            <a:prstGeom prst="rect">
              <a:avLst/>
            </a:prstGeom>
          </p:spPr>
        </p:pic>
        <p:pic>
          <p:nvPicPr>
            <p:cNvPr id="15" name="Picture 14">
              <a:extLst>
                <a:ext uri="{FF2B5EF4-FFF2-40B4-BE49-F238E27FC236}">
                  <a16:creationId xmlns:a16="http://schemas.microsoft.com/office/drawing/2014/main" id="{2AD50846-996F-458D-9D1D-7B5CE9BD73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233" y="3932731"/>
              <a:ext cx="515379" cy="119856"/>
            </a:xfrm>
            <a:prstGeom prst="rect">
              <a:avLst/>
            </a:prstGeom>
          </p:spPr>
        </p:pic>
        <p:pic>
          <p:nvPicPr>
            <p:cNvPr id="16" name="Picture 15">
              <a:extLst>
                <a:ext uri="{FF2B5EF4-FFF2-40B4-BE49-F238E27FC236}">
                  <a16:creationId xmlns:a16="http://schemas.microsoft.com/office/drawing/2014/main" id="{126CAB50-181A-4D85-B561-CA1839876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233" y="3598446"/>
              <a:ext cx="515379" cy="119856"/>
            </a:xfrm>
            <a:prstGeom prst="rect">
              <a:avLst/>
            </a:prstGeom>
          </p:spPr>
        </p:pic>
        <p:pic>
          <p:nvPicPr>
            <p:cNvPr id="17" name="Picture 16">
              <a:extLst>
                <a:ext uri="{FF2B5EF4-FFF2-40B4-BE49-F238E27FC236}">
                  <a16:creationId xmlns:a16="http://schemas.microsoft.com/office/drawing/2014/main" id="{2AB48B7C-6087-484E-86F5-D0C9F82F9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233" y="3273808"/>
              <a:ext cx="515379" cy="119856"/>
            </a:xfrm>
            <a:prstGeom prst="rect">
              <a:avLst/>
            </a:prstGeom>
          </p:spPr>
        </p:pic>
      </p:grpSp>
      <p:sp>
        <p:nvSpPr>
          <p:cNvPr id="5" name="Rectangle 4">
            <a:extLst>
              <a:ext uri="{FF2B5EF4-FFF2-40B4-BE49-F238E27FC236}">
                <a16:creationId xmlns:a16="http://schemas.microsoft.com/office/drawing/2014/main" id="{20937652-419B-426E-9904-72F0DEA68D17}"/>
              </a:ext>
            </a:extLst>
          </p:cNvPr>
          <p:cNvSpPr/>
          <p:nvPr/>
        </p:nvSpPr>
        <p:spPr>
          <a:xfrm>
            <a:off x="9632272" y="1145219"/>
            <a:ext cx="1810160" cy="221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7" name="Picture 6">
            <a:extLst>
              <a:ext uri="{FF2B5EF4-FFF2-40B4-BE49-F238E27FC236}">
                <a16:creationId xmlns:a16="http://schemas.microsoft.com/office/drawing/2014/main" id="{118E4577-9A61-48F6-A3F9-B07BE37AB3B6}"/>
              </a:ext>
            </a:extLst>
          </p:cNvPr>
          <p:cNvPicPr>
            <a:picLocks noChangeAspect="1"/>
          </p:cNvPicPr>
          <p:nvPr/>
        </p:nvPicPr>
        <p:blipFill>
          <a:blip r:embed="rId5"/>
          <a:stretch>
            <a:fillRect/>
          </a:stretch>
        </p:blipFill>
        <p:spPr>
          <a:xfrm>
            <a:off x="10352578" y="1094628"/>
            <a:ext cx="978641" cy="272533"/>
          </a:xfrm>
          <a:prstGeom prst="rect">
            <a:avLst/>
          </a:prstGeom>
        </p:spPr>
      </p:pic>
    </p:spTree>
    <p:extLst>
      <p:ext uri="{BB962C8B-B14F-4D97-AF65-F5344CB8AC3E}">
        <p14:creationId xmlns:p14="http://schemas.microsoft.com/office/powerpoint/2010/main" val="735886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D19B1B-5295-4EAE-81B6-92DAF6CD609D}"/>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48</a:t>
            </a:fld>
            <a:endParaRPr lang="en-US" dirty="0">
              <a:solidFill>
                <a:srgbClr val="FFFFFF">
                  <a:lumMod val="75000"/>
                </a:srgbClr>
              </a:solidFill>
            </a:endParaRPr>
          </a:p>
        </p:txBody>
      </p:sp>
      <p:sp>
        <p:nvSpPr>
          <p:cNvPr id="15" name="Title 2">
            <a:extLst>
              <a:ext uri="{FF2B5EF4-FFF2-40B4-BE49-F238E27FC236}">
                <a16:creationId xmlns:a16="http://schemas.microsoft.com/office/drawing/2014/main" id="{1C17D8CE-B797-4AB5-9266-D77BB832E04E}"/>
              </a:ext>
            </a:extLst>
          </p:cNvPr>
          <p:cNvSpPr>
            <a:spLocks noGrp="1"/>
          </p:cNvSpPr>
          <p:nvPr>
            <p:ph type="title"/>
          </p:nvPr>
        </p:nvSpPr>
        <p:spPr>
          <a:xfrm>
            <a:off x="425450" y="65088"/>
            <a:ext cx="11017250" cy="519112"/>
          </a:xfrm>
        </p:spPr>
        <p:txBody>
          <a:bodyPr>
            <a:noAutofit/>
          </a:bodyPr>
          <a:lstStyle/>
          <a:p>
            <a:r>
              <a:rPr lang="en-US" sz="2800" dirty="0"/>
              <a:t>Standard Measurement Columns—Weak or Strong? &amp; Proficient?</a:t>
            </a:r>
          </a:p>
        </p:txBody>
      </p:sp>
      <p:pic>
        <p:nvPicPr>
          <p:cNvPr id="26" name="Content Placeholder 25">
            <a:extLst>
              <a:ext uri="{FF2B5EF4-FFF2-40B4-BE49-F238E27FC236}">
                <a16:creationId xmlns:a16="http://schemas.microsoft.com/office/drawing/2014/main" id="{4E9DA3A2-2554-4974-934B-30C9230A91A1}"/>
              </a:ext>
            </a:extLst>
          </p:cNvPr>
          <p:cNvPicPr>
            <a:picLocks noGrp="1" noChangeAspect="1"/>
          </p:cNvPicPr>
          <p:nvPr>
            <p:ph idx="1"/>
          </p:nvPr>
        </p:nvPicPr>
        <p:blipFill>
          <a:blip r:embed="rId3"/>
          <a:stretch>
            <a:fillRect/>
          </a:stretch>
        </p:blipFill>
        <p:spPr>
          <a:xfrm>
            <a:off x="163157" y="1641441"/>
            <a:ext cx="11815483" cy="3390095"/>
          </a:xfrm>
        </p:spPr>
      </p:pic>
      <p:pic>
        <p:nvPicPr>
          <p:cNvPr id="30" name="Picture 29">
            <a:extLst>
              <a:ext uri="{FF2B5EF4-FFF2-40B4-BE49-F238E27FC236}">
                <a16:creationId xmlns:a16="http://schemas.microsoft.com/office/drawing/2014/main" id="{72819677-FF52-452F-9F5B-071D3B8E61EA}"/>
              </a:ext>
            </a:extLst>
          </p:cNvPr>
          <p:cNvPicPr>
            <a:picLocks noChangeAspect="1"/>
          </p:cNvPicPr>
          <p:nvPr/>
        </p:nvPicPr>
        <p:blipFill>
          <a:blip r:embed="rId4"/>
          <a:stretch>
            <a:fillRect/>
          </a:stretch>
        </p:blipFill>
        <p:spPr>
          <a:xfrm>
            <a:off x="7802881" y="3429000"/>
            <a:ext cx="1217594" cy="950650"/>
          </a:xfrm>
          <a:prstGeom prst="rect">
            <a:avLst/>
          </a:prstGeom>
        </p:spPr>
      </p:pic>
      <p:pic>
        <p:nvPicPr>
          <p:cNvPr id="31" name="Picture 30" descr="Graphical user interface, text, application&#10;&#10;Description automatically generated">
            <a:extLst>
              <a:ext uri="{FF2B5EF4-FFF2-40B4-BE49-F238E27FC236}">
                <a16:creationId xmlns:a16="http://schemas.microsoft.com/office/drawing/2014/main" id="{3F4E4ACA-DFC6-4168-B39D-88CE5F8D19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4458" y="3179457"/>
            <a:ext cx="1853392" cy="1705800"/>
          </a:xfrm>
          <a:prstGeom prst="rect">
            <a:avLst/>
          </a:prstGeom>
        </p:spPr>
      </p:pic>
    </p:spTree>
    <p:extLst>
      <p:ext uri="{BB962C8B-B14F-4D97-AF65-F5344CB8AC3E}">
        <p14:creationId xmlns:p14="http://schemas.microsoft.com/office/powerpoint/2010/main" val="3393201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1674E6-CEE9-4FFC-A2B8-01117AF7B7D1}"/>
              </a:ext>
            </a:extLst>
          </p:cNvPr>
          <p:cNvSpPr>
            <a:spLocks noGrp="1"/>
          </p:cNvSpPr>
          <p:nvPr>
            <p:ph type="sldNum" sz="quarter" idx="12"/>
          </p:nvPr>
        </p:nvSpPr>
        <p:spPr/>
        <p:txBody>
          <a:bodyPr/>
          <a:lstStyle/>
          <a:p>
            <a:fld id="{B70F7035-E4E1-4BB6-A0A9-EB548548B6A5}" type="slidenum">
              <a:rPr lang="en-US" smtClean="0"/>
              <a:t>49</a:t>
            </a:fld>
            <a:endParaRPr lang="en-US" dirty="0"/>
          </a:p>
        </p:txBody>
      </p:sp>
      <p:pic>
        <p:nvPicPr>
          <p:cNvPr id="3" name="Picture 2" descr="Graphical user interface, application&#10;&#10;Description automatically generated">
            <a:extLst>
              <a:ext uri="{FF2B5EF4-FFF2-40B4-BE49-F238E27FC236}">
                <a16:creationId xmlns:a16="http://schemas.microsoft.com/office/drawing/2014/main" id="{47479820-F8FD-4154-9D83-B946E3397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6857"/>
            <a:ext cx="11195824" cy="5060165"/>
          </a:xfrm>
          <a:prstGeom prst="rect">
            <a:avLst/>
          </a:prstGeom>
        </p:spPr>
      </p:pic>
      <p:sp>
        <p:nvSpPr>
          <p:cNvPr id="20" name="TextBox 19">
            <a:extLst>
              <a:ext uri="{FF2B5EF4-FFF2-40B4-BE49-F238E27FC236}">
                <a16:creationId xmlns:a16="http://schemas.microsoft.com/office/drawing/2014/main" id="{23362E5B-055C-451E-993A-F19AF78E4C1D}"/>
              </a:ext>
            </a:extLst>
          </p:cNvPr>
          <p:cNvSpPr txBox="1"/>
          <p:nvPr/>
        </p:nvSpPr>
        <p:spPr>
          <a:xfrm>
            <a:off x="582652" y="153586"/>
            <a:ext cx="6094140" cy="523220"/>
          </a:xfrm>
          <a:prstGeom prst="rect">
            <a:avLst/>
          </a:prstGeom>
          <a:noFill/>
        </p:spPr>
        <p:txBody>
          <a:bodyPr wrap="square">
            <a:spAutoFit/>
          </a:bodyPr>
          <a:lstStyle/>
          <a:p>
            <a:r>
              <a:rPr lang="en-US" sz="2800" b="1" dirty="0">
                <a:solidFill>
                  <a:schemeClr val="bg1"/>
                </a:solidFill>
              </a:rPr>
              <a:t>Writing Dimensions</a:t>
            </a:r>
          </a:p>
        </p:txBody>
      </p:sp>
      <p:sp>
        <p:nvSpPr>
          <p:cNvPr id="23" name="Oval 22">
            <a:extLst>
              <a:ext uri="{FF2B5EF4-FFF2-40B4-BE49-F238E27FC236}">
                <a16:creationId xmlns:a16="http://schemas.microsoft.com/office/drawing/2014/main" id="{E9577632-F6CA-433A-9582-7F13CF28EE2C}"/>
              </a:ext>
            </a:extLst>
          </p:cNvPr>
          <p:cNvSpPr/>
          <p:nvPr/>
        </p:nvSpPr>
        <p:spPr>
          <a:xfrm flipV="1">
            <a:off x="6103155" y="1828799"/>
            <a:ext cx="272065" cy="1600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31" name="Picture 30">
            <a:extLst>
              <a:ext uri="{FF2B5EF4-FFF2-40B4-BE49-F238E27FC236}">
                <a16:creationId xmlns:a16="http://schemas.microsoft.com/office/drawing/2014/main" id="{7FA95232-6984-46B7-81F9-9B2062BC60ED}"/>
              </a:ext>
            </a:extLst>
          </p:cNvPr>
          <p:cNvPicPr>
            <a:picLocks noChangeAspect="1"/>
          </p:cNvPicPr>
          <p:nvPr/>
        </p:nvPicPr>
        <p:blipFill>
          <a:blip r:embed="rId4"/>
          <a:stretch>
            <a:fillRect/>
          </a:stretch>
        </p:blipFill>
        <p:spPr>
          <a:xfrm>
            <a:off x="6375220" y="1828799"/>
            <a:ext cx="4820604" cy="3978223"/>
          </a:xfrm>
          <a:prstGeom prst="rect">
            <a:avLst/>
          </a:prstGeom>
        </p:spPr>
      </p:pic>
    </p:spTree>
    <p:extLst>
      <p:ext uri="{BB962C8B-B14F-4D97-AF65-F5344CB8AC3E}">
        <p14:creationId xmlns:p14="http://schemas.microsoft.com/office/powerpoint/2010/main" val="2324043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BF73AA-288C-42F0-B7FA-80E22D950A96}"/>
              </a:ext>
            </a:extLst>
          </p:cNvPr>
          <p:cNvSpPr>
            <a:spLocks noGrp="1"/>
          </p:cNvSpPr>
          <p:nvPr>
            <p:ph type="title"/>
          </p:nvPr>
        </p:nvSpPr>
        <p:spPr/>
        <p:txBody>
          <a:bodyPr/>
          <a:lstStyle/>
          <a:p>
            <a:r>
              <a:rPr lang="en-US" dirty="0"/>
              <a:t>Dashboard Generator</a:t>
            </a:r>
          </a:p>
        </p:txBody>
      </p:sp>
      <p:sp>
        <p:nvSpPr>
          <p:cNvPr id="3" name="Slide Number Placeholder 2">
            <a:extLst>
              <a:ext uri="{FF2B5EF4-FFF2-40B4-BE49-F238E27FC236}">
                <a16:creationId xmlns:a16="http://schemas.microsoft.com/office/drawing/2014/main" id="{5BA14AD3-AB7D-4D07-A55D-1DC4A26ABAAF}"/>
              </a:ext>
            </a:extLst>
          </p:cNvPr>
          <p:cNvSpPr>
            <a:spLocks noGrp="1"/>
          </p:cNvSpPr>
          <p:nvPr>
            <p:ph type="sldNum" sz="quarter" idx="17"/>
          </p:nvPr>
        </p:nvSpPr>
        <p:spPr/>
        <p:txBody>
          <a:bodyPr/>
          <a:lstStyle/>
          <a:p>
            <a:fld id="{58AE716E-68DD-2249-A7FA-8AEF0B14DF81}" type="slidenum">
              <a:rPr lang="en-US" smtClean="0"/>
              <a:pPr/>
              <a:t>5</a:t>
            </a:fld>
            <a:endParaRPr lang="en-US" dirty="0"/>
          </a:p>
        </p:txBody>
      </p:sp>
      <p:grpSp>
        <p:nvGrpSpPr>
          <p:cNvPr id="7" name="Group 6">
            <a:extLst>
              <a:ext uri="{FF2B5EF4-FFF2-40B4-BE49-F238E27FC236}">
                <a16:creationId xmlns:a16="http://schemas.microsoft.com/office/drawing/2014/main" id="{54248E13-C4C5-413F-BC42-F70EAC3DB98C}"/>
              </a:ext>
            </a:extLst>
          </p:cNvPr>
          <p:cNvGrpSpPr/>
          <p:nvPr/>
        </p:nvGrpSpPr>
        <p:grpSpPr>
          <a:xfrm>
            <a:off x="492642" y="804194"/>
            <a:ext cx="11206716" cy="5703643"/>
            <a:chOff x="492642" y="804194"/>
            <a:chExt cx="11206716" cy="5703643"/>
          </a:xfrm>
        </p:grpSpPr>
        <p:grpSp>
          <p:nvGrpSpPr>
            <p:cNvPr id="2" name="Group 1" descr="Dashboard Generator page with three sections.&#10;">
              <a:extLst>
                <a:ext uri="{FF2B5EF4-FFF2-40B4-BE49-F238E27FC236}">
                  <a16:creationId xmlns:a16="http://schemas.microsoft.com/office/drawing/2014/main" id="{4B4326BF-AD90-4BAD-84F0-311F09D21789}"/>
                </a:ext>
              </a:extLst>
            </p:cNvPr>
            <p:cNvGrpSpPr/>
            <p:nvPr/>
          </p:nvGrpSpPr>
          <p:grpSpPr>
            <a:xfrm>
              <a:off x="492642" y="804194"/>
              <a:ext cx="11206716" cy="5703643"/>
              <a:chOff x="492642" y="804194"/>
              <a:chExt cx="11206716" cy="5703643"/>
            </a:xfrm>
          </p:grpSpPr>
          <p:grpSp>
            <p:nvGrpSpPr>
              <p:cNvPr id="18" name="Group 17">
                <a:extLst>
                  <a:ext uri="{FF2B5EF4-FFF2-40B4-BE49-F238E27FC236}">
                    <a16:creationId xmlns:a16="http://schemas.microsoft.com/office/drawing/2014/main" id="{B6B34E58-6366-44AC-A5FD-FDA89850196C}"/>
                  </a:ext>
                </a:extLst>
              </p:cNvPr>
              <p:cNvGrpSpPr/>
              <p:nvPr/>
            </p:nvGrpSpPr>
            <p:grpSpPr>
              <a:xfrm>
                <a:off x="492642" y="804194"/>
                <a:ext cx="11206716" cy="5249611"/>
                <a:chOff x="492642" y="804194"/>
                <a:chExt cx="11206716" cy="5249611"/>
              </a:xfrm>
            </p:grpSpPr>
            <p:pic>
              <p:nvPicPr>
                <p:cNvPr id="15" name="Picture 14">
                  <a:extLst>
                    <a:ext uri="{FF2B5EF4-FFF2-40B4-BE49-F238E27FC236}">
                      <a16:creationId xmlns:a16="http://schemas.microsoft.com/office/drawing/2014/main" id="{74DB9AD5-6C99-49D9-B8AB-783962A8ABD8}"/>
                    </a:ext>
                  </a:extLst>
                </p:cNvPr>
                <p:cNvPicPr>
                  <a:picLocks noChangeAspect="1"/>
                </p:cNvPicPr>
                <p:nvPr/>
              </p:nvPicPr>
              <p:blipFill>
                <a:blip r:embed="rId3"/>
                <a:stretch>
                  <a:fillRect/>
                </a:stretch>
              </p:blipFill>
              <p:spPr>
                <a:xfrm>
                  <a:off x="492642" y="804194"/>
                  <a:ext cx="11206716" cy="524961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Flowchart: Connector 9">
                  <a:extLst>
                    <a:ext uri="{FF2B5EF4-FFF2-40B4-BE49-F238E27FC236}">
                      <a16:creationId xmlns:a16="http://schemas.microsoft.com/office/drawing/2014/main" id="{432C9726-AD80-44B2-9215-081C99BA7DD4}"/>
                    </a:ext>
                  </a:extLst>
                </p:cNvPr>
                <p:cNvSpPr/>
                <p:nvPr/>
              </p:nvSpPr>
              <p:spPr>
                <a:xfrm>
                  <a:off x="3576090" y="2169043"/>
                  <a:ext cx="467832" cy="41467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1</a:t>
                  </a:r>
                </a:p>
              </p:txBody>
            </p:sp>
            <p:sp>
              <p:nvSpPr>
                <p:cNvPr id="11" name="Flowchart: Connector 10">
                  <a:extLst>
                    <a:ext uri="{FF2B5EF4-FFF2-40B4-BE49-F238E27FC236}">
                      <a16:creationId xmlns:a16="http://schemas.microsoft.com/office/drawing/2014/main" id="{6046A7BE-F20B-4C3D-88A7-E2995B40EDFE}"/>
                    </a:ext>
                  </a:extLst>
                </p:cNvPr>
                <p:cNvSpPr/>
                <p:nvPr/>
              </p:nvSpPr>
              <p:spPr>
                <a:xfrm>
                  <a:off x="7680248" y="2137147"/>
                  <a:ext cx="467832" cy="41467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2</a:t>
                  </a:r>
                </a:p>
              </p:txBody>
            </p:sp>
            <p:sp>
              <p:nvSpPr>
                <p:cNvPr id="12" name="Flowchart: Connector 11">
                  <a:extLst>
                    <a:ext uri="{FF2B5EF4-FFF2-40B4-BE49-F238E27FC236}">
                      <a16:creationId xmlns:a16="http://schemas.microsoft.com/office/drawing/2014/main" id="{75D2134A-5658-42A4-8C49-B7263914A676}"/>
                    </a:ext>
                  </a:extLst>
                </p:cNvPr>
                <p:cNvSpPr/>
                <p:nvPr/>
              </p:nvSpPr>
              <p:spPr>
                <a:xfrm>
                  <a:off x="11121655" y="2137147"/>
                  <a:ext cx="467832" cy="41467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3</a:t>
                  </a:r>
                </a:p>
              </p:txBody>
            </p:sp>
            <p:sp>
              <p:nvSpPr>
                <p:cNvPr id="13" name="Arrow: Right 12">
                  <a:extLst>
                    <a:ext uri="{FF2B5EF4-FFF2-40B4-BE49-F238E27FC236}">
                      <a16:creationId xmlns:a16="http://schemas.microsoft.com/office/drawing/2014/main" id="{E715AED1-6361-4609-9A66-99507864F2FF}"/>
                    </a:ext>
                  </a:extLst>
                </p:cNvPr>
                <p:cNvSpPr/>
                <p:nvPr/>
              </p:nvSpPr>
              <p:spPr>
                <a:xfrm>
                  <a:off x="7545574" y="886067"/>
                  <a:ext cx="606056"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7" name="Picture 16">
                  <a:extLst>
                    <a:ext uri="{FF2B5EF4-FFF2-40B4-BE49-F238E27FC236}">
                      <a16:creationId xmlns:a16="http://schemas.microsoft.com/office/drawing/2014/main" id="{28167815-F544-4D4B-AECD-C21A6689100F}"/>
                    </a:ext>
                  </a:extLst>
                </p:cNvPr>
                <p:cNvPicPr>
                  <a:picLocks noChangeAspect="1"/>
                </p:cNvPicPr>
                <p:nvPr/>
              </p:nvPicPr>
              <p:blipFill>
                <a:blip r:embed="rId4"/>
                <a:stretch>
                  <a:fillRect/>
                </a:stretch>
              </p:blipFill>
              <p:spPr>
                <a:xfrm>
                  <a:off x="888769" y="4873334"/>
                  <a:ext cx="164177" cy="171018"/>
                </a:xfrm>
                <a:prstGeom prst="rect">
                  <a:avLst/>
                </a:prstGeom>
              </p:spPr>
            </p:pic>
          </p:grpSp>
          <p:pic>
            <p:nvPicPr>
              <p:cNvPr id="14" name="Graphic 13" descr="Cursor with solid fill">
                <a:extLst>
                  <a:ext uri="{FF2B5EF4-FFF2-40B4-BE49-F238E27FC236}">
                    <a16:creationId xmlns:a16="http://schemas.microsoft.com/office/drawing/2014/main" id="{012A9534-DBCE-437F-9537-2C6BE1F5D6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30952" y="5793440"/>
                <a:ext cx="701615" cy="714397"/>
              </a:xfrm>
              <a:prstGeom prst="rect">
                <a:avLst/>
              </a:prstGeom>
            </p:spPr>
          </p:pic>
        </p:grpSp>
        <p:pic>
          <p:nvPicPr>
            <p:cNvPr id="6" name="Picture 5">
              <a:extLst>
                <a:ext uri="{FF2B5EF4-FFF2-40B4-BE49-F238E27FC236}">
                  <a16:creationId xmlns:a16="http://schemas.microsoft.com/office/drawing/2014/main" id="{A200E2DD-A1F6-4825-B60B-6AED10F48B48}"/>
                </a:ext>
              </a:extLst>
            </p:cNvPr>
            <p:cNvPicPr>
              <a:picLocks noChangeAspect="1"/>
            </p:cNvPicPr>
            <p:nvPr/>
          </p:nvPicPr>
          <p:blipFill>
            <a:blip r:embed="rId7"/>
            <a:stretch>
              <a:fillRect/>
            </a:stretch>
          </p:blipFill>
          <p:spPr>
            <a:xfrm>
              <a:off x="9963199" y="2808942"/>
              <a:ext cx="381222" cy="396172"/>
            </a:xfrm>
            <a:prstGeom prst="rect">
              <a:avLst/>
            </a:prstGeom>
          </p:spPr>
        </p:pic>
      </p:grpSp>
    </p:spTree>
    <p:extLst>
      <p:ext uri="{BB962C8B-B14F-4D97-AF65-F5344CB8AC3E}">
        <p14:creationId xmlns:p14="http://schemas.microsoft.com/office/powerpoint/2010/main" val="2687252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9C9BFF-0C26-43CD-BBF6-59F756F4895E}"/>
              </a:ext>
            </a:extLst>
          </p:cNvPr>
          <p:cNvSpPr>
            <a:spLocks noGrp="1"/>
          </p:cNvSpPr>
          <p:nvPr>
            <p:ph type="title" idx="4294967295"/>
          </p:nvPr>
        </p:nvSpPr>
        <p:spPr>
          <a:xfrm>
            <a:off x="177996" y="10528"/>
            <a:ext cx="11016200" cy="518012"/>
          </a:xfrm>
        </p:spPr>
        <p:txBody>
          <a:bodyPr/>
          <a:lstStyle/>
          <a:p>
            <a:r>
              <a:rPr lang="en-US" dirty="0"/>
              <a:t>Writing Dimensions</a:t>
            </a:r>
          </a:p>
        </p:txBody>
      </p:sp>
      <p:sp>
        <p:nvSpPr>
          <p:cNvPr id="2" name="Slide Number Placeholder 1">
            <a:extLst>
              <a:ext uri="{FF2B5EF4-FFF2-40B4-BE49-F238E27FC236}">
                <a16:creationId xmlns:a16="http://schemas.microsoft.com/office/drawing/2014/main" id="{68B19F8A-FBC2-4924-B266-7B294D1E2C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73E23-C2B5-4929-BCF1-B99F4FA23982}"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0" name="Picture 9" descr="Graphical user interface, application&#10;&#10;Description automatically generated">
            <a:extLst>
              <a:ext uri="{FF2B5EF4-FFF2-40B4-BE49-F238E27FC236}">
                <a16:creationId xmlns:a16="http://schemas.microsoft.com/office/drawing/2014/main" id="{31417B45-95BE-4331-9EDC-7D066FB76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1832"/>
            <a:ext cx="6052513" cy="3237317"/>
          </a:xfrm>
          <a:prstGeom prst="rect">
            <a:avLst/>
          </a:prstGeom>
        </p:spPr>
      </p:pic>
      <p:pic>
        <p:nvPicPr>
          <p:cNvPr id="15" name="Picture 14" descr="Application, table, Excel&#10;&#10;Description automatically generated">
            <a:extLst>
              <a:ext uri="{FF2B5EF4-FFF2-40B4-BE49-F238E27FC236}">
                <a16:creationId xmlns:a16="http://schemas.microsoft.com/office/drawing/2014/main" id="{29EBE066-3490-4536-A708-4D6C6970FB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5356" y="1436564"/>
            <a:ext cx="2727157" cy="2512585"/>
          </a:xfrm>
          <a:prstGeom prst="rect">
            <a:avLst/>
          </a:prstGeom>
        </p:spPr>
      </p:pic>
      <p:sp>
        <p:nvSpPr>
          <p:cNvPr id="22" name="Oval 21">
            <a:extLst>
              <a:ext uri="{FF2B5EF4-FFF2-40B4-BE49-F238E27FC236}">
                <a16:creationId xmlns:a16="http://schemas.microsoft.com/office/drawing/2014/main" id="{360B6835-0280-4A08-8A4F-76531BB1AC52}"/>
              </a:ext>
            </a:extLst>
          </p:cNvPr>
          <p:cNvSpPr/>
          <p:nvPr/>
        </p:nvSpPr>
        <p:spPr>
          <a:xfrm>
            <a:off x="3263811" y="1253272"/>
            <a:ext cx="272065" cy="12502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1" name="Picture 10" descr="Graphical user interface, text, application&#10;&#10;Description automatically generated">
            <a:extLst>
              <a:ext uri="{FF2B5EF4-FFF2-40B4-BE49-F238E27FC236}">
                <a16:creationId xmlns:a16="http://schemas.microsoft.com/office/drawing/2014/main" id="{43735EF8-F26D-4E28-9690-9DEBCDB1C8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277" y="4132441"/>
            <a:ext cx="7775483" cy="2068335"/>
          </a:xfrm>
          <a:prstGeom prst="rect">
            <a:avLst/>
          </a:prstGeom>
        </p:spPr>
      </p:pic>
      <p:pic>
        <p:nvPicPr>
          <p:cNvPr id="7" name="Picture 6">
            <a:extLst>
              <a:ext uri="{FF2B5EF4-FFF2-40B4-BE49-F238E27FC236}">
                <a16:creationId xmlns:a16="http://schemas.microsoft.com/office/drawing/2014/main" id="{882DEB7D-1611-41E1-949E-C8A47CF80884}"/>
              </a:ext>
            </a:extLst>
          </p:cNvPr>
          <p:cNvPicPr>
            <a:picLocks noChangeAspect="1"/>
          </p:cNvPicPr>
          <p:nvPr/>
        </p:nvPicPr>
        <p:blipFill>
          <a:blip r:embed="rId6"/>
          <a:stretch>
            <a:fillRect/>
          </a:stretch>
        </p:blipFill>
        <p:spPr>
          <a:xfrm>
            <a:off x="8673528" y="4570572"/>
            <a:ext cx="2440274" cy="1630204"/>
          </a:xfrm>
          <a:prstGeom prst="rect">
            <a:avLst/>
          </a:prstGeom>
        </p:spPr>
      </p:pic>
      <p:sp>
        <p:nvSpPr>
          <p:cNvPr id="14" name="Oval 13">
            <a:extLst>
              <a:ext uri="{FF2B5EF4-FFF2-40B4-BE49-F238E27FC236}">
                <a16:creationId xmlns:a16="http://schemas.microsoft.com/office/drawing/2014/main" id="{FD28B32B-A510-4999-A68F-2342D8B763A5}"/>
              </a:ext>
            </a:extLst>
          </p:cNvPr>
          <p:cNvSpPr/>
          <p:nvPr/>
        </p:nvSpPr>
        <p:spPr>
          <a:xfrm>
            <a:off x="8537495" y="4447421"/>
            <a:ext cx="272065" cy="12502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06235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750D3A-C83B-4D14-B2B7-976F4641CC5D}"/>
              </a:ext>
            </a:extLst>
          </p:cNvPr>
          <p:cNvSpPr>
            <a:spLocks noGrp="1"/>
          </p:cNvSpPr>
          <p:nvPr>
            <p:ph type="title" idx="4294967295"/>
          </p:nvPr>
        </p:nvSpPr>
        <p:spPr>
          <a:xfrm>
            <a:off x="177996" y="88826"/>
            <a:ext cx="11016200" cy="518012"/>
          </a:xfrm>
        </p:spPr>
        <p:txBody>
          <a:bodyPr/>
          <a:lstStyle/>
          <a:p>
            <a:r>
              <a:rPr lang="en-US" dirty="0"/>
              <a:t>Writing Dimensions—High and Low Point Values</a:t>
            </a:r>
          </a:p>
        </p:txBody>
      </p:sp>
      <p:sp>
        <p:nvSpPr>
          <p:cNvPr id="2" name="Slide Number Placeholder 1">
            <a:extLst>
              <a:ext uri="{FF2B5EF4-FFF2-40B4-BE49-F238E27FC236}">
                <a16:creationId xmlns:a16="http://schemas.microsoft.com/office/drawing/2014/main" id="{39D60C22-89F7-45FE-9D03-4A94F66125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73E23-C2B5-4929-BCF1-B99F4FA23982}"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25" name="Picture 24" descr="Graphical user interface, application&#10;&#10;Description automatically generated">
            <a:extLst>
              <a:ext uri="{FF2B5EF4-FFF2-40B4-BE49-F238E27FC236}">
                <a16:creationId xmlns:a16="http://schemas.microsoft.com/office/drawing/2014/main" id="{A55E766D-896F-4E9A-BEBD-1AB89DF2B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3" y="970156"/>
            <a:ext cx="10180416" cy="4640823"/>
          </a:xfrm>
          <a:prstGeom prst="rect">
            <a:avLst/>
          </a:prstGeom>
        </p:spPr>
      </p:pic>
      <p:pic>
        <p:nvPicPr>
          <p:cNvPr id="26" name="Picture 25" descr="Application, table, Excel&#10;&#10;Description automatically generated">
            <a:extLst>
              <a:ext uri="{FF2B5EF4-FFF2-40B4-BE49-F238E27FC236}">
                <a16:creationId xmlns:a16="http://schemas.microsoft.com/office/drawing/2014/main" id="{EF54F15B-3B9F-4E95-AAEC-1C55E17020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157" y="1962615"/>
            <a:ext cx="4174264" cy="3648364"/>
          </a:xfrm>
          <a:prstGeom prst="rect">
            <a:avLst/>
          </a:prstGeom>
        </p:spPr>
      </p:pic>
      <p:sp>
        <p:nvSpPr>
          <p:cNvPr id="28" name="Oval 27">
            <a:extLst>
              <a:ext uri="{FF2B5EF4-FFF2-40B4-BE49-F238E27FC236}">
                <a16:creationId xmlns:a16="http://schemas.microsoft.com/office/drawing/2014/main" id="{AF2A2C12-01FA-4CA9-A33C-C8F1207AF178}"/>
              </a:ext>
            </a:extLst>
          </p:cNvPr>
          <p:cNvSpPr/>
          <p:nvPr/>
        </p:nvSpPr>
        <p:spPr>
          <a:xfrm>
            <a:off x="5542157" y="1782280"/>
            <a:ext cx="272065" cy="12502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9" name="Arrow: Left 28">
            <a:extLst>
              <a:ext uri="{FF2B5EF4-FFF2-40B4-BE49-F238E27FC236}">
                <a16:creationId xmlns:a16="http://schemas.microsoft.com/office/drawing/2014/main" id="{C02F6638-13C7-4125-B272-70E5CF902503}"/>
              </a:ext>
            </a:extLst>
          </p:cNvPr>
          <p:cNvSpPr/>
          <p:nvPr/>
        </p:nvSpPr>
        <p:spPr>
          <a:xfrm rot="14918104">
            <a:off x="7805584" y="4729886"/>
            <a:ext cx="537304" cy="954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36" name="Flowchart: Connector 35">
            <a:extLst>
              <a:ext uri="{FF2B5EF4-FFF2-40B4-BE49-F238E27FC236}">
                <a16:creationId xmlns:a16="http://schemas.microsoft.com/office/drawing/2014/main" id="{502AFFED-3664-453E-99EC-EA1AF75ACD24}"/>
              </a:ext>
            </a:extLst>
          </p:cNvPr>
          <p:cNvSpPr/>
          <p:nvPr/>
        </p:nvSpPr>
        <p:spPr>
          <a:xfrm>
            <a:off x="5724074" y="5045181"/>
            <a:ext cx="371925" cy="426865"/>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840418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5A30D4-3296-4A5E-B1A1-DCA2A61FB661}"/>
              </a:ext>
            </a:extLst>
          </p:cNvPr>
          <p:cNvSpPr>
            <a:spLocks noGrp="1"/>
          </p:cNvSpPr>
          <p:nvPr>
            <p:ph type="title" idx="4294967295"/>
          </p:nvPr>
        </p:nvSpPr>
        <p:spPr>
          <a:xfrm>
            <a:off x="241981" y="2205"/>
            <a:ext cx="11016200" cy="518012"/>
          </a:xfrm>
        </p:spPr>
        <p:txBody>
          <a:bodyPr/>
          <a:lstStyle/>
          <a:p>
            <a:r>
              <a:rPr lang="en-US" dirty="0"/>
              <a:t>Types of Non-Summative Tests that Report Item-Level Data</a:t>
            </a:r>
          </a:p>
        </p:txBody>
      </p:sp>
      <p:grpSp>
        <p:nvGrpSpPr>
          <p:cNvPr id="2" name="Group 1">
            <a:extLst>
              <a:ext uri="{FF2B5EF4-FFF2-40B4-BE49-F238E27FC236}">
                <a16:creationId xmlns:a16="http://schemas.microsoft.com/office/drawing/2014/main" id="{EA22B6B9-1E18-4634-B03D-4B1B77298A5E}"/>
              </a:ext>
              <a:ext uri="{C183D7F6-B498-43B3-948B-1728B52AA6E4}">
                <adec:decorative xmlns:adec="http://schemas.microsoft.com/office/drawing/2017/decorative" val="1"/>
              </a:ext>
            </a:extLst>
          </p:cNvPr>
          <p:cNvGrpSpPr/>
          <p:nvPr/>
        </p:nvGrpSpPr>
        <p:grpSpPr>
          <a:xfrm>
            <a:off x="592649" y="-788131"/>
            <a:ext cx="11006702" cy="6727581"/>
            <a:chOff x="789058" y="-788131"/>
            <a:chExt cx="11006702" cy="6727581"/>
          </a:xfrm>
        </p:grpSpPr>
        <p:graphicFrame>
          <p:nvGraphicFramePr>
            <p:cNvPr id="4" name="Diagram 3">
              <a:extLst>
                <a:ext uri="{FF2B5EF4-FFF2-40B4-BE49-F238E27FC236}">
                  <a16:creationId xmlns:a16="http://schemas.microsoft.com/office/drawing/2014/main" id="{356706FE-41C2-4846-9D0C-8D1D71078BFE}"/>
                </a:ext>
              </a:extLst>
            </p:cNvPr>
            <p:cNvGraphicFramePr/>
            <p:nvPr>
              <p:extLst>
                <p:ext uri="{D42A27DB-BD31-4B8C-83A1-F6EECF244321}">
                  <p14:modId xmlns:p14="http://schemas.microsoft.com/office/powerpoint/2010/main" val="3567137127"/>
                </p:ext>
              </p:extLst>
            </p:nvPr>
          </p:nvGraphicFramePr>
          <p:xfrm>
            <a:off x="789058" y="-788131"/>
            <a:ext cx="8128000" cy="6713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Right Brace 30">
              <a:extLst>
                <a:ext uri="{FF2B5EF4-FFF2-40B4-BE49-F238E27FC236}">
                  <a16:creationId xmlns:a16="http://schemas.microsoft.com/office/drawing/2014/main" id="{919E3BF4-2ABC-475D-89EC-CE5782A4C26B}"/>
                </a:ext>
              </a:extLst>
            </p:cNvPr>
            <p:cNvSpPr/>
            <p:nvPr/>
          </p:nvSpPr>
          <p:spPr>
            <a:xfrm>
              <a:off x="8917058" y="932180"/>
              <a:ext cx="705118" cy="5007270"/>
            </a:xfrm>
            <a:prstGeom prst="rightBrace">
              <a:avLst>
                <a:gd name="adj1" fmla="val 13662"/>
                <a:gd name="adj2" fmla="val 50000"/>
              </a:avLst>
            </a:prstGeom>
            <a:ln w="57150">
              <a:solidFill>
                <a:srgbClr val="2C9ED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Franklin Gothic Book" panose="020B0503020102020204"/>
                <a:ea typeface="+mn-ea"/>
                <a:cs typeface="+mn-cs"/>
              </a:endParaRPr>
            </a:p>
          </p:txBody>
        </p:sp>
        <p:sp>
          <p:nvSpPr>
            <p:cNvPr id="40" name="TextBox 39">
              <a:extLst>
                <a:ext uri="{FF2B5EF4-FFF2-40B4-BE49-F238E27FC236}">
                  <a16:creationId xmlns:a16="http://schemas.microsoft.com/office/drawing/2014/main" id="{39DE75D3-DA30-4778-B299-0373021D1094}"/>
                </a:ext>
              </a:extLst>
            </p:cNvPr>
            <p:cNvSpPr txBox="1"/>
            <p:nvPr/>
          </p:nvSpPr>
          <p:spPr>
            <a:xfrm>
              <a:off x="9916699" y="2721565"/>
              <a:ext cx="1879061" cy="1754326"/>
            </a:xfrm>
            <a:prstGeom prst="rect">
              <a:avLst/>
            </a:prstGeom>
            <a:noFill/>
            <a:ln w="38100">
              <a:solidFill>
                <a:srgbClr val="2C9ED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Our Focus</a:t>
              </a: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Item-Level Data Included on Benchmark and Interim Test Reports</a:t>
              </a:r>
            </a:p>
          </p:txBody>
        </p:sp>
      </p:grpSp>
      <p:sp>
        <p:nvSpPr>
          <p:cNvPr id="3" name="Slide Number Placeholder 2">
            <a:extLst>
              <a:ext uri="{FF2B5EF4-FFF2-40B4-BE49-F238E27FC236}">
                <a16:creationId xmlns:a16="http://schemas.microsoft.com/office/drawing/2014/main" id="{A2EBE3DF-7758-4157-BA89-C3ECDF5F09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679928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AE817E-5406-4F4E-A022-C5E6FCC254D5}"/>
              </a:ext>
            </a:extLst>
          </p:cNvPr>
          <p:cNvSpPr>
            <a:spLocks noGrp="1"/>
          </p:cNvSpPr>
          <p:nvPr>
            <p:ph type="title" idx="4294967295"/>
          </p:nvPr>
        </p:nvSpPr>
        <p:spPr>
          <a:xfrm>
            <a:off x="208531" y="35521"/>
            <a:ext cx="11016200" cy="518012"/>
          </a:xfrm>
        </p:spPr>
        <p:txBody>
          <a:bodyPr/>
          <a:lstStyle/>
          <a:p>
            <a:r>
              <a:rPr lang="en-US" dirty="0"/>
              <a:t>Reports with Item-Level Data</a:t>
            </a:r>
          </a:p>
        </p:txBody>
      </p:sp>
      <p:grpSp>
        <p:nvGrpSpPr>
          <p:cNvPr id="2" name="Group 1" descr="Grade 6 Mathematics test with the 5 Items on which students performed the best section open.">
            <a:extLst>
              <a:ext uri="{FF2B5EF4-FFF2-40B4-BE49-F238E27FC236}">
                <a16:creationId xmlns:a16="http://schemas.microsoft.com/office/drawing/2014/main" id="{34474B6A-136E-48CE-AF30-62EC868E7F2B}"/>
              </a:ext>
            </a:extLst>
          </p:cNvPr>
          <p:cNvGrpSpPr/>
          <p:nvPr/>
        </p:nvGrpSpPr>
        <p:grpSpPr>
          <a:xfrm>
            <a:off x="374784" y="1160609"/>
            <a:ext cx="11442432" cy="4536782"/>
            <a:chOff x="374784" y="1160609"/>
            <a:chExt cx="11442432" cy="4536782"/>
          </a:xfrm>
        </p:grpSpPr>
        <p:pic>
          <p:nvPicPr>
            <p:cNvPr id="6" name="Picture 5">
              <a:extLst>
                <a:ext uri="{FF2B5EF4-FFF2-40B4-BE49-F238E27FC236}">
                  <a16:creationId xmlns:a16="http://schemas.microsoft.com/office/drawing/2014/main" id="{8B2E0F0B-81DB-4F1B-86DD-0F5C5AB0FB12}"/>
                </a:ext>
              </a:extLst>
            </p:cNvPr>
            <p:cNvPicPr>
              <a:picLocks noChangeAspect="1"/>
            </p:cNvPicPr>
            <p:nvPr/>
          </p:nvPicPr>
          <p:blipFill>
            <a:blip r:embed="rId3"/>
            <a:stretch>
              <a:fillRect/>
            </a:stretch>
          </p:blipFill>
          <p:spPr>
            <a:xfrm>
              <a:off x="374784" y="1160609"/>
              <a:ext cx="11442432" cy="453678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31005E55-8863-4BFD-BE0B-C2CC2096C216}"/>
                </a:ext>
              </a:extLst>
            </p:cNvPr>
            <p:cNvSpPr/>
            <p:nvPr/>
          </p:nvSpPr>
          <p:spPr>
            <a:xfrm>
              <a:off x="6380703" y="2200589"/>
              <a:ext cx="2110154" cy="10751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Rectangle 8">
              <a:extLst>
                <a:ext uri="{FF2B5EF4-FFF2-40B4-BE49-F238E27FC236}">
                  <a16:creationId xmlns:a16="http://schemas.microsoft.com/office/drawing/2014/main" id="{582D05D5-2E3B-4FB1-945C-12F9EE6B5680}"/>
                </a:ext>
              </a:extLst>
            </p:cNvPr>
            <p:cNvSpPr/>
            <p:nvPr/>
          </p:nvSpPr>
          <p:spPr>
            <a:xfrm>
              <a:off x="7266633" y="4489915"/>
              <a:ext cx="410308" cy="423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Slide Number Placeholder 2">
            <a:extLst>
              <a:ext uri="{FF2B5EF4-FFF2-40B4-BE49-F238E27FC236}">
                <a16:creationId xmlns:a16="http://schemas.microsoft.com/office/drawing/2014/main" id="{42B9EF48-6A71-4E71-A385-9CCC3C1724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611864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080072-A51B-48B9-A349-30063C436C1C}"/>
              </a:ext>
            </a:extLst>
          </p:cNvPr>
          <p:cNvSpPr>
            <a:spLocks noGrp="1"/>
          </p:cNvSpPr>
          <p:nvPr>
            <p:ph type="title"/>
          </p:nvPr>
        </p:nvSpPr>
        <p:spPr/>
        <p:txBody>
          <a:bodyPr/>
          <a:lstStyle/>
          <a:p>
            <a:r>
              <a:rPr lang="en-US" dirty="0"/>
              <a:t>How to View Standards for Each Item</a:t>
            </a:r>
          </a:p>
        </p:txBody>
      </p:sp>
      <p:grpSp>
        <p:nvGrpSpPr>
          <p:cNvPr id="2" name="Group 1" descr="Grade 6 Math test with a standard key open.">
            <a:extLst>
              <a:ext uri="{FF2B5EF4-FFF2-40B4-BE49-F238E27FC236}">
                <a16:creationId xmlns:a16="http://schemas.microsoft.com/office/drawing/2014/main" id="{93662E0C-0907-46C0-A47C-1B0104BA91FA}"/>
              </a:ext>
            </a:extLst>
          </p:cNvPr>
          <p:cNvGrpSpPr/>
          <p:nvPr/>
        </p:nvGrpSpPr>
        <p:grpSpPr>
          <a:xfrm>
            <a:off x="700036" y="1283549"/>
            <a:ext cx="10791927" cy="4290901"/>
            <a:chOff x="1001907" y="1340896"/>
            <a:chExt cx="10791927" cy="4290901"/>
          </a:xfrm>
        </p:grpSpPr>
        <p:pic>
          <p:nvPicPr>
            <p:cNvPr id="5" name="Picture 4">
              <a:extLst>
                <a:ext uri="{FF2B5EF4-FFF2-40B4-BE49-F238E27FC236}">
                  <a16:creationId xmlns:a16="http://schemas.microsoft.com/office/drawing/2014/main" id="{0467F0B7-32BC-49E7-A27B-DDB19BE86E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1907" y="1340896"/>
              <a:ext cx="10791927" cy="429090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CDA1127-0762-4C3E-8A3A-EEA707EB062E}"/>
                </a:ext>
              </a:extLst>
            </p:cNvPr>
            <p:cNvPicPr>
              <a:picLocks noChangeAspect="1"/>
            </p:cNvPicPr>
            <p:nvPr/>
          </p:nvPicPr>
          <p:blipFill>
            <a:blip r:embed="rId4"/>
            <a:stretch>
              <a:fillRect/>
            </a:stretch>
          </p:blipFill>
          <p:spPr>
            <a:xfrm rot="10800000">
              <a:off x="6113438" y="2241247"/>
              <a:ext cx="420660" cy="182896"/>
            </a:xfrm>
            <a:prstGeom prst="rect">
              <a:avLst/>
            </a:prstGeom>
          </p:spPr>
        </p:pic>
        <p:pic>
          <p:nvPicPr>
            <p:cNvPr id="11" name="Picture 10">
              <a:extLst>
                <a:ext uri="{FF2B5EF4-FFF2-40B4-BE49-F238E27FC236}">
                  <a16:creationId xmlns:a16="http://schemas.microsoft.com/office/drawing/2014/main" id="{6AA5078E-6C85-4C84-9933-9A3AE34B76E6}"/>
                </a:ext>
              </a:extLst>
            </p:cNvPr>
            <p:cNvPicPr>
              <a:picLocks noChangeAspect="1"/>
            </p:cNvPicPr>
            <p:nvPr/>
          </p:nvPicPr>
          <p:blipFill>
            <a:blip r:embed="rId4"/>
            <a:stretch>
              <a:fillRect/>
            </a:stretch>
          </p:blipFill>
          <p:spPr>
            <a:xfrm>
              <a:off x="6323768" y="3157594"/>
              <a:ext cx="420660" cy="182896"/>
            </a:xfrm>
            <a:prstGeom prst="rect">
              <a:avLst/>
            </a:prstGeom>
          </p:spPr>
        </p:pic>
        <p:sp>
          <p:nvSpPr>
            <p:cNvPr id="12" name="Flowchart: Connector 11">
              <a:extLst>
                <a:ext uri="{FF2B5EF4-FFF2-40B4-BE49-F238E27FC236}">
                  <a16:creationId xmlns:a16="http://schemas.microsoft.com/office/drawing/2014/main" id="{86A31682-F947-43BE-9E48-31A797F2CD11}"/>
                </a:ext>
              </a:extLst>
            </p:cNvPr>
            <p:cNvSpPr/>
            <p:nvPr/>
          </p:nvSpPr>
          <p:spPr>
            <a:xfrm>
              <a:off x="7467086" y="3167375"/>
              <a:ext cx="358516" cy="3462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4A20FFEC-84BA-4C04-83AD-42E616C61AC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015873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AA405E-5F38-48AA-A7F0-5B4BE1243909}"/>
              </a:ext>
            </a:extLst>
          </p:cNvPr>
          <p:cNvSpPr>
            <a:spLocks noGrp="1"/>
          </p:cNvSpPr>
          <p:nvPr>
            <p:ph type="title" idx="4294967295"/>
          </p:nvPr>
        </p:nvSpPr>
        <p:spPr>
          <a:xfrm>
            <a:off x="298244" y="10419"/>
            <a:ext cx="11016200" cy="518012"/>
          </a:xfrm>
        </p:spPr>
        <p:txBody>
          <a:bodyPr/>
          <a:lstStyle/>
          <a:p>
            <a:r>
              <a:rPr lang="en-US" dirty="0"/>
              <a:t>Reports with Multiple Reporting Categories</a:t>
            </a:r>
          </a:p>
        </p:txBody>
      </p:sp>
      <p:grpSp>
        <p:nvGrpSpPr>
          <p:cNvPr id="3" name="Group 2" descr="Scale Score and Performance columns open in the Geometry and Statistics and Probability section of a Grade 6 Math test.">
            <a:extLst>
              <a:ext uri="{FF2B5EF4-FFF2-40B4-BE49-F238E27FC236}">
                <a16:creationId xmlns:a16="http://schemas.microsoft.com/office/drawing/2014/main" id="{BE7BB350-AE74-44BB-9A4E-6B05AC1B4E3B}"/>
              </a:ext>
            </a:extLst>
          </p:cNvPr>
          <p:cNvGrpSpPr/>
          <p:nvPr/>
        </p:nvGrpSpPr>
        <p:grpSpPr>
          <a:xfrm>
            <a:off x="442967" y="1187235"/>
            <a:ext cx="11308230" cy="4751109"/>
            <a:chOff x="442967" y="1187235"/>
            <a:chExt cx="11308230" cy="4751109"/>
          </a:xfrm>
        </p:grpSpPr>
        <p:pic>
          <p:nvPicPr>
            <p:cNvPr id="4" name="Picture 3">
              <a:extLst>
                <a:ext uri="{FF2B5EF4-FFF2-40B4-BE49-F238E27FC236}">
                  <a16:creationId xmlns:a16="http://schemas.microsoft.com/office/drawing/2014/main" id="{8CD75D14-DF78-418B-AABC-143F897500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2967" y="1187235"/>
              <a:ext cx="11308230" cy="475110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ED3682AC-F48C-4C1A-9C29-27EC82446DAB}"/>
                </a:ext>
              </a:extLst>
            </p:cNvPr>
            <p:cNvSpPr/>
            <p:nvPr/>
          </p:nvSpPr>
          <p:spPr>
            <a:xfrm>
              <a:off x="4665857" y="2701158"/>
              <a:ext cx="1808516" cy="30585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 name="Slide Number Placeholder 1">
            <a:extLst>
              <a:ext uri="{FF2B5EF4-FFF2-40B4-BE49-F238E27FC236}">
                <a16:creationId xmlns:a16="http://schemas.microsoft.com/office/drawing/2014/main" id="{98D20254-E5AB-493A-B9CB-34725E356861}"/>
              </a:ext>
            </a:extLst>
          </p:cNvPr>
          <p:cNvSpPr>
            <a:spLocks noGrp="1"/>
          </p:cNvSpPr>
          <p:nvPr>
            <p:ph type="sldNum" sz="quarter" idx="12"/>
          </p:nvPr>
        </p:nvSpPr>
        <p:spPr/>
        <p:txBody>
          <a:bodyPr/>
          <a:lstStyle/>
          <a:p>
            <a:fld id="{B70F7035-E4E1-4BB6-A0A9-EB548548B6A5}" type="slidenum">
              <a:rPr lang="en-US" smtClean="0"/>
              <a:t>55</a:t>
            </a:fld>
            <a:endParaRPr lang="en-US" dirty="0"/>
          </a:p>
        </p:txBody>
      </p:sp>
      <p:pic>
        <p:nvPicPr>
          <p:cNvPr id="8" name="Picture 7" descr="Text&#10;&#10;Description automatically generated">
            <a:extLst>
              <a:ext uri="{FF2B5EF4-FFF2-40B4-BE49-F238E27FC236}">
                <a16:creationId xmlns:a16="http://schemas.microsoft.com/office/drawing/2014/main" id="{7468CAAA-EF8A-4DA6-94DC-FFB91B9FF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6872" y="1260449"/>
            <a:ext cx="1301263" cy="290759"/>
          </a:xfrm>
          <a:prstGeom prst="rect">
            <a:avLst/>
          </a:prstGeom>
        </p:spPr>
      </p:pic>
    </p:spTree>
    <p:extLst>
      <p:ext uri="{BB962C8B-B14F-4D97-AF65-F5344CB8AC3E}">
        <p14:creationId xmlns:p14="http://schemas.microsoft.com/office/powerpoint/2010/main" val="2967564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EB5EFF-3E7A-4F99-AC55-771A4EBBF8ED}"/>
              </a:ext>
            </a:extLst>
          </p:cNvPr>
          <p:cNvSpPr>
            <a:spLocks noGrp="1"/>
          </p:cNvSpPr>
          <p:nvPr>
            <p:ph type="title" idx="4294967295"/>
          </p:nvPr>
        </p:nvSpPr>
        <p:spPr>
          <a:xfrm>
            <a:off x="208887" y="0"/>
            <a:ext cx="11016200" cy="518012"/>
          </a:xfrm>
        </p:spPr>
        <p:txBody>
          <a:bodyPr/>
          <a:lstStyle/>
          <a:p>
            <a:r>
              <a:rPr lang="en-US" dirty="0"/>
              <a:t>Viewing an Item and Student Response</a:t>
            </a:r>
          </a:p>
        </p:txBody>
      </p:sp>
      <p:grpSp>
        <p:nvGrpSpPr>
          <p:cNvPr id="2" name="Group 1" descr="An item link, #41, circle in red, on an interim test. And a score link for item #41 circled in red.">
            <a:extLst>
              <a:ext uri="{FF2B5EF4-FFF2-40B4-BE49-F238E27FC236}">
                <a16:creationId xmlns:a16="http://schemas.microsoft.com/office/drawing/2014/main" id="{7457EDB5-BBA7-439F-92C0-055E5DF0D4E4}"/>
              </a:ext>
            </a:extLst>
          </p:cNvPr>
          <p:cNvGrpSpPr/>
          <p:nvPr/>
        </p:nvGrpSpPr>
        <p:grpSpPr>
          <a:xfrm>
            <a:off x="696264" y="896805"/>
            <a:ext cx="5525219" cy="4977294"/>
            <a:chOff x="696264" y="896805"/>
            <a:chExt cx="5525219" cy="4977294"/>
          </a:xfrm>
        </p:grpSpPr>
        <p:pic>
          <p:nvPicPr>
            <p:cNvPr id="12" name="Picture 11">
              <a:extLst>
                <a:ext uri="{FF2B5EF4-FFF2-40B4-BE49-F238E27FC236}">
                  <a16:creationId xmlns:a16="http://schemas.microsoft.com/office/drawing/2014/main" id="{D5FCE81B-FCBA-4AA5-94E0-462B8A1CE47A}"/>
                </a:ext>
              </a:extLst>
            </p:cNvPr>
            <p:cNvPicPr>
              <a:picLocks noChangeAspect="1"/>
            </p:cNvPicPr>
            <p:nvPr/>
          </p:nvPicPr>
          <p:blipFill>
            <a:blip r:embed="rId3"/>
            <a:stretch>
              <a:fillRect/>
            </a:stretch>
          </p:blipFill>
          <p:spPr>
            <a:xfrm>
              <a:off x="696264" y="896805"/>
              <a:ext cx="3350102" cy="497729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2A1D2D70-4AE4-4948-82C3-289CD8BA4F12}"/>
                </a:ext>
              </a:extLst>
            </p:cNvPr>
            <p:cNvGrpSpPr/>
            <p:nvPr/>
          </p:nvGrpSpPr>
          <p:grpSpPr>
            <a:xfrm>
              <a:off x="3586158" y="1975813"/>
              <a:ext cx="2635325" cy="3746765"/>
              <a:chOff x="3297734" y="1975813"/>
              <a:chExt cx="2635325" cy="3746765"/>
            </a:xfrm>
          </p:grpSpPr>
          <p:sp>
            <p:nvSpPr>
              <p:cNvPr id="7" name="Flowchart: Connector 6">
                <a:extLst>
                  <a:ext uri="{FF2B5EF4-FFF2-40B4-BE49-F238E27FC236}">
                    <a16:creationId xmlns:a16="http://schemas.microsoft.com/office/drawing/2014/main" id="{8D4A8C28-3527-42B9-AB85-6723001565D5}"/>
                  </a:ext>
                </a:extLst>
              </p:cNvPr>
              <p:cNvSpPr/>
              <p:nvPr/>
            </p:nvSpPr>
            <p:spPr>
              <a:xfrm>
                <a:off x="3297734" y="5422962"/>
                <a:ext cx="287555" cy="299616"/>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8" name="Flowchart: Connector 7">
                <a:extLst>
                  <a:ext uri="{FF2B5EF4-FFF2-40B4-BE49-F238E27FC236}">
                    <a16:creationId xmlns:a16="http://schemas.microsoft.com/office/drawing/2014/main" id="{A8D1E44C-D4B0-4F18-86AC-7F6AF32B5A58}"/>
                  </a:ext>
                </a:extLst>
              </p:cNvPr>
              <p:cNvSpPr/>
              <p:nvPr/>
            </p:nvSpPr>
            <p:spPr>
              <a:xfrm>
                <a:off x="3316428" y="1975813"/>
                <a:ext cx="287555" cy="299616"/>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cxnSp>
            <p:nvCxnSpPr>
              <p:cNvPr id="9" name="Straight Arrow Connector 8">
                <a:extLst>
                  <a:ext uri="{FF2B5EF4-FFF2-40B4-BE49-F238E27FC236}">
                    <a16:creationId xmlns:a16="http://schemas.microsoft.com/office/drawing/2014/main" id="{A14B3C9A-8A76-4E0B-8746-ED123C9E965C}"/>
                  </a:ext>
                </a:extLst>
              </p:cNvPr>
              <p:cNvCxnSpPr>
                <a:cxnSpLocks/>
              </p:cNvCxnSpPr>
              <p:nvPr/>
            </p:nvCxnSpPr>
            <p:spPr>
              <a:xfrm>
                <a:off x="3757942" y="2140898"/>
                <a:ext cx="217511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C2C7A6C-D9EA-4BC2-B294-461C9D10FE7D}"/>
                  </a:ext>
                </a:extLst>
              </p:cNvPr>
              <p:cNvCxnSpPr>
                <a:cxnSpLocks/>
              </p:cNvCxnSpPr>
              <p:nvPr/>
            </p:nvCxnSpPr>
            <p:spPr>
              <a:xfrm>
                <a:off x="3757942" y="5572770"/>
                <a:ext cx="217511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 name="Group 4" descr="Item #41, the question. Item #41, the question and the student response.">
            <a:extLst>
              <a:ext uri="{FF2B5EF4-FFF2-40B4-BE49-F238E27FC236}">
                <a16:creationId xmlns:a16="http://schemas.microsoft.com/office/drawing/2014/main" id="{2AFF50FD-2586-4E65-89DF-FACA0605A0C6}"/>
              </a:ext>
            </a:extLst>
          </p:cNvPr>
          <p:cNvGrpSpPr/>
          <p:nvPr/>
        </p:nvGrpSpPr>
        <p:grpSpPr>
          <a:xfrm>
            <a:off x="6374040" y="890935"/>
            <a:ext cx="4367156" cy="5263040"/>
            <a:chOff x="6374040" y="890935"/>
            <a:chExt cx="4367156" cy="5263040"/>
          </a:xfrm>
        </p:grpSpPr>
        <p:pic>
          <p:nvPicPr>
            <p:cNvPr id="16" name="Picture 15" descr="A picture containing chart&#10;&#10;Description automatically generated">
              <a:extLst>
                <a:ext uri="{FF2B5EF4-FFF2-40B4-BE49-F238E27FC236}">
                  <a16:creationId xmlns:a16="http://schemas.microsoft.com/office/drawing/2014/main" id="{5F9C9BC4-D1FB-4194-8D0B-D1DA4D653C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8542" y="890935"/>
              <a:ext cx="4318152" cy="2469372"/>
            </a:xfrm>
            <a:prstGeom prst="rect">
              <a:avLst/>
            </a:prstGeom>
            <a:ln w="12700">
              <a:solidFill>
                <a:schemeClr val="bg1">
                  <a:lumMod val="75000"/>
                </a:schemeClr>
              </a:solidFill>
            </a:ln>
          </p:spPr>
        </p:pic>
        <p:pic>
          <p:nvPicPr>
            <p:cNvPr id="20" name="Picture 19" descr="Graphical user interface, application, table&#10;&#10;Description automatically generated">
              <a:extLst>
                <a:ext uri="{FF2B5EF4-FFF2-40B4-BE49-F238E27FC236}">
                  <a16:creationId xmlns:a16="http://schemas.microsoft.com/office/drawing/2014/main" id="{60463F3F-EFD5-455F-86C4-8C89303DF4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4040" y="3518790"/>
              <a:ext cx="4367156" cy="2635185"/>
            </a:xfrm>
            <a:prstGeom prst="rect">
              <a:avLst/>
            </a:prstGeom>
            <a:ln w="12700">
              <a:solidFill>
                <a:schemeClr val="bg1">
                  <a:lumMod val="75000"/>
                </a:schemeClr>
              </a:solidFill>
            </a:ln>
          </p:spPr>
        </p:pic>
      </p:grpSp>
      <p:sp>
        <p:nvSpPr>
          <p:cNvPr id="10" name="Slide Number Placeholder 9">
            <a:extLst>
              <a:ext uri="{FF2B5EF4-FFF2-40B4-BE49-F238E27FC236}">
                <a16:creationId xmlns:a16="http://schemas.microsoft.com/office/drawing/2014/main" id="{D1FA6C93-EDCD-477A-9C70-76CAE327F0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9326763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400636-8267-4793-8067-1B5EFDCCC866}"/>
              </a:ext>
            </a:extLst>
          </p:cNvPr>
          <p:cNvSpPr>
            <a:spLocks noGrp="1"/>
          </p:cNvSpPr>
          <p:nvPr>
            <p:ph type="title" idx="4294967295"/>
          </p:nvPr>
        </p:nvSpPr>
        <p:spPr>
          <a:xfrm>
            <a:off x="577347" y="91597"/>
            <a:ext cx="11016200" cy="518012"/>
          </a:xfrm>
        </p:spPr>
        <p:txBody>
          <a:bodyPr/>
          <a:lstStyle/>
          <a:p>
            <a:r>
              <a:rPr lang="en-US" dirty="0"/>
              <a:t>Item &amp; Score Tab</a:t>
            </a:r>
          </a:p>
        </p:txBody>
      </p:sp>
      <p:grpSp>
        <p:nvGrpSpPr>
          <p:cNvPr id="4" name="Group 3" descr="Item and Score Tab open showing the question obscured by shading to maintain security.">
            <a:extLst>
              <a:ext uri="{FF2B5EF4-FFF2-40B4-BE49-F238E27FC236}">
                <a16:creationId xmlns:a16="http://schemas.microsoft.com/office/drawing/2014/main" id="{4C13EC6E-2A49-4269-AE0A-D636594B7104}"/>
              </a:ext>
            </a:extLst>
          </p:cNvPr>
          <p:cNvGrpSpPr/>
          <p:nvPr/>
        </p:nvGrpSpPr>
        <p:grpSpPr>
          <a:xfrm>
            <a:off x="373460" y="953429"/>
            <a:ext cx="5582807" cy="3313798"/>
            <a:chOff x="373460" y="953429"/>
            <a:chExt cx="5582807" cy="3313798"/>
          </a:xfrm>
        </p:grpSpPr>
        <p:pic>
          <p:nvPicPr>
            <p:cNvPr id="11" name="Picture 10" descr="Graphical user interface, application, table&#10;&#10;Description automatically generated">
              <a:extLst>
                <a:ext uri="{FF2B5EF4-FFF2-40B4-BE49-F238E27FC236}">
                  <a16:creationId xmlns:a16="http://schemas.microsoft.com/office/drawing/2014/main" id="{D1FA1163-B8F1-4803-93BE-46F07B54FE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81" y="953429"/>
              <a:ext cx="5491786" cy="3313798"/>
            </a:xfrm>
            <a:prstGeom prst="rect">
              <a:avLst/>
            </a:prstGeom>
            <a:ln w="12700">
              <a:solidFill>
                <a:schemeClr val="bg1">
                  <a:lumMod val="75000"/>
                </a:schemeClr>
              </a:solidFill>
            </a:ln>
          </p:spPr>
        </p:pic>
        <p:grpSp>
          <p:nvGrpSpPr>
            <p:cNvPr id="12" name="Group 11">
              <a:extLst>
                <a:ext uri="{FF2B5EF4-FFF2-40B4-BE49-F238E27FC236}">
                  <a16:creationId xmlns:a16="http://schemas.microsoft.com/office/drawing/2014/main" id="{A0184173-01B2-4FFC-8DD1-4F70CF0C110D}"/>
                </a:ext>
              </a:extLst>
            </p:cNvPr>
            <p:cNvGrpSpPr/>
            <p:nvPr/>
          </p:nvGrpSpPr>
          <p:grpSpPr>
            <a:xfrm>
              <a:off x="373460" y="1055077"/>
              <a:ext cx="5112940" cy="338294"/>
              <a:chOff x="425771" y="1055077"/>
              <a:chExt cx="5112940" cy="338294"/>
            </a:xfrm>
          </p:grpSpPr>
          <p:sp>
            <p:nvSpPr>
              <p:cNvPr id="2" name="Oval 1">
                <a:extLst>
                  <a:ext uri="{FF2B5EF4-FFF2-40B4-BE49-F238E27FC236}">
                    <a16:creationId xmlns:a16="http://schemas.microsoft.com/office/drawing/2014/main" id="{6A05746F-E7C0-496D-9C42-4813B19B55FB}"/>
                  </a:ext>
                </a:extLst>
              </p:cNvPr>
              <p:cNvSpPr/>
              <p:nvPr/>
            </p:nvSpPr>
            <p:spPr>
              <a:xfrm>
                <a:off x="425771" y="1055077"/>
                <a:ext cx="1093600" cy="3382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9" name="Oval 8">
                <a:extLst>
                  <a:ext uri="{FF2B5EF4-FFF2-40B4-BE49-F238E27FC236}">
                    <a16:creationId xmlns:a16="http://schemas.microsoft.com/office/drawing/2014/main" id="{A520124A-78E1-48AF-8373-F59D02C57156}"/>
                  </a:ext>
                </a:extLst>
              </p:cNvPr>
              <p:cNvSpPr/>
              <p:nvPr/>
            </p:nvSpPr>
            <p:spPr>
              <a:xfrm>
                <a:off x="4925762" y="1093595"/>
                <a:ext cx="612949" cy="2612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14" name="Oval 13">
              <a:extLst>
                <a:ext uri="{FF2B5EF4-FFF2-40B4-BE49-F238E27FC236}">
                  <a16:creationId xmlns:a16="http://schemas.microsoft.com/office/drawing/2014/main" id="{C0265A3D-D50A-4FB7-BDF0-58D8B8A3EA15}"/>
                </a:ext>
              </a:extLst>
            </p:cNvPr>
            <p:cNvSpPr/>
            <p:nvPr/>
          </p:nvSpPr>
          <p:spPr>
            <a:xfrm>
              <a:off x="4873451" y="1727777"/>
              <a:ext cx="1082816" cy="4580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nvGrpSpPr>
          <p:cNvPr id="7" name="Group 6" descr="The Rubric &amp; Resource tab open showing the student response obscured by shading.">
            <a:extLst>
              <a:ext uri="{FF2B5EF4-FFF2-40B4-BE49-F238E27FC236}">
                <a16:creationId xmlns:a16="http://schemas.microsoft.com/office/drawing/2014/main" id="{73F3499B-DA59-4E20-8092-772AB76F3EBA}"/>
              </a:ext>
            </a:extLst>
          </p:cNvPr>
          <p:cNvGrpSpPr/>
          <p:nvPr/>
        </p:nvGrpSpPr>
        <p:grpSpPr>
          <a:xfrm>
            <a:off x="3842221" y="2726011"/>
            <a:ext cx="7751326" cy="3178560"/>
            <a:chOff x="3842221" y="2726011"/>
            <a:chExt cx="7751326" cy="3178560"/>
          </a:xfrm>
        </p:grpSpPr>
        <p:pic>
          <p:nvPicPr>
            <p:cNvPr id="5" name="Picture 4" descr="Graphical user interface, text, application, email&#10;&#10;Description automatically generated">
              <a:extLst>
                <a:ext uri="{FF2B5EF4-FFF2-40B4-BE49-F238E27FC236}">
                  <a16:creationId xmlns:a16="http://schemas.microsoft.com/office/drawing/2014/main" id="{80E6534F-71BB-4B31-8801-7348A8C3D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2221" y="2726011"/>
              <a:ext cx="7751326" cy="317856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Oval 12">
              <a:extLst>
                <a:ext uri="{FF2B5EF4-FFF2-40B4-BE49-F238E27FC236}">
                  <a16:creationId xmlns:a16="http://schemas.microsoft.com/office/drawing/2014/main" id="{3FB5E028-A6EE-49AA-A2F3-9F0191BAF130}"/>
                </a:ext>
              </a:extLst>
            </p:cNvPr>
            <p:cNvSpPr/>
            <p:nvPr/>
          </p:nvSpPr>
          <p:spPr>
            <a:xfrm>
              <a:off x="10787219" y="2984360"/>
              <a:ext cx="806328" cy="2612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6" name="Slide Number Placeholder 5">
            <a:extLst>
              <a:ext uri="{FF2B5EF4-FFF2-40B4-BE49-F238E27FC236}">
                <a16:creationId xmlns:a16="http://schemas.microsoft.com/office/drawing/2014/main" id="{B112D0AA-E15B-47C5-B6BD-308C19037C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896452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C1012-7A48-4126-A4B9-A274B14C3C7D}"/>
              </a:ext>
            </a:extLst>
          </p:cNvPr>
          <p:cNvSpPr>
            <a:spLocks noGrp="1"/>
          </p:cNvSpPr>
          <p:nvPr>
            <p:ph type="title"/>
          </p:nvPr>
        </p:nvSpPr>
        <p:spPr/>
        <p:txBody>
          <a:bodyPr>
            <a:normAutofit/>
          </a:bodyPr>
          <a:lstStyle/>
          <a:p>
            <a:r>
              <a:rPr lang="en-US" dirty="0"/>
              <a:t>Tests to Score—Dashboard</a:t>
            </a:r>
          </a:p>
        </p:txBody>
      </p:sp>
      <p:grpSp>
        <p:nvGrpSpPr>
          <p:cNvPr id="9" name="Group 8" descr="Tests to Score button, yellow in a blue banner.">
            <a:extLst>
              <a:ext uri="{FF2B5EF4-FFF2-40B4-BE49-F238E27FC236}">
                <a16:creationId xmlns:a16="http://schemas.microsoft.com/office/drawing/2014/main" id="{B925DDF8-E5D3-49FA-9C72-AC735CA575C6}"/>
              </a:ext>
            </a:extLst>
          </p:cNvPr>
          <p:cNvGrpSpPr/>
          <p:nvPr/>
        </p:nvGrpSpPr>
        <p:grpSpPr>
          <a:xfrm>
            <a:off x="859939" y="876534"/>
            <a:ext cx="10148783" cy="555326"/>
            <a:chOff x="859939" y="876534"/>
            <a:chExt cx="10148783" cy="555326"/>
          </a:xfrm>
        </p:grpSpPr>
        <p:pic>
          <p:nvPicPr>
            <p:cNvPr id="8" name="Picture 7">
              <a:extLst>
                <a:ext uri="{FF2B5EF4-FFF2-40B4-BE49-F238E27FC236}">
                  <a16:creationId xmlns:a16="http://schemas.microsoft.com/office/drawing/2014/main" id="{8A6157E1-2B99-4724-8B72-D2A433E4E60A}"/>
                </a:ext>
              </a:extLst>
            </p:cNvPr>
            <p:cNvPicPr>
              <a:picLocks noChangeAspect="1"/>
            </p:cNvPicPr>
            <p:nvPr/>
          </p:nvPicPr>
          <p:blipFill>
            <a:blip r:embed="rId3"/>
            <a:stretch>
              <a:fillRect/>
            </a:stretch>
          </p:blipFill>
          <p:spPr>
            <a:xfrm>
              <a:off x="859939" y="876534"/>
              <a:ext cx="10148783" cy="555326"/>
            </a:xfrm>
            <a:prstGeom prst="rect">
              <a:avLst/>
            </a:prstGeom>
          </p:spPr>
        </p:pic>
        <p:pic>
          <p:nvPicPr>
            <p:cNvPr id="11" name="Picture 10">
              <a:extLst>
                <a:ext uri="{FF2B5EF4-FFF2-40B4-BE49-F238E27FC236}">
                  <a16:creationId xmlns:a16="http://schemas.microsoft.com/office/drawing/2014/main" id="{46D4ED9E-6FAB-4B83-9EDC-1178F2B24922}"/>
                </a:ext>
              </a:extLst>
            </p:cNvPr>
            <p:cNvPicPr>
              <a:picLocks noChangeAspect="1"/>
            </p:cNvPicPr>
            <p:nvPr/>
          </p:nvPicPr>
          <p:blipFill>
            <a:blip r:embed="rId4"/>
            <a:stretch>
              <a:fillRect/>
            </a:stretch>
          </p:blipFill>
          <p:spPr>
            <a:xfrm>
              <a:off x="3907239" y="921828"/>
              <a:ext cx="2188760" cy="464737"/>
            </a:xfrm>
            <a:prstGeom prst="rect">
              <a:avLst/>
            </a:prstGeom>
          </p:spPr>
        </p:pic>
      </p:grpSp>
      <p:pic>
        <p:nvPicPr>
          <p:cNvPr id="19" name="Graphic 18" descr="Cursor with solid fill">
            <a:extLst>
              <a:ext uri="{FF2B5EF4-FFF2-40B4-BE49-F238E27FC236}">
                <a16:creationId xmlns:a16="http://schemas.microsoft.com/office/drawing/2014/main" id="{F4A75F1A-0EA3-450A-A168-6962E4008F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3609" y="1194436"/>
            <a:ext cx="492138" cy="501104"/>
          </a:xfrm>
          <a:prstGeom prst="rect">
            <a:avLst/>
          </a:prstGeom>
        </p:spPr>
      </p:pic>
      <p:sp>
        <p:nvSpPr>
          <p:cNvPr id="17" name="Rectangle 16">
            <a:extLst>
              <a:ext uri="{FF2B5EF4-FFF2-40B4-BE49-F238E27FC236}">
                <a16:creationId xmlns:a16="http://schemas.microsoft.com/office/drawing/2014/main" id="{56A9B46B-DAAE-43B4-AB49-E1DEBEB2C893}"/>
              </a:ext>
            </a:extLst>
          </p:cNvPr>
          <p:cNvSpPr/>
          <p:nvPr/>
        </p:nvSpPr>
        <p:spPr>
          <a:xfrm>
            <a:off x="1903956" y="1572779"/>
            <a:ext cx="7828767" cy="555326"/>
          </a:xfrm>
          <a:prstGeom prst="rec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2"/>
                </a:solidFill>
              </a:rPr>
              <a:t>Tests to Score Process = Scoring + Submitting the Scores</a:t>
            </a:r>
          </a:p>
        </p:txBody>
      </p:sp>
      <p:grpSp>
        <p:nvGrpSpPr>
          <p:cNvPr id="4" name="Group 3" descr="Dashboard listing tests with items that need to be scored.">
            <a:extLst>
              <a:ext uri="{FF2B5EF4-FFF2-40B4-BE49-F238E27FC236}">
                <a16:creationId xmlns:a16="http://schemas.microsoft.com/office/drawing/2014/main" id="{10E76E4A-BF06-413E-A1C5-BA0F3A8A71E6}"/>
              </a:ext>
            </a:extLst>
          </p:cNvPr>
          <p:cNvGrpSpPr/>
          <p:nvPr/>
        </p:nvGrpSpPr>
        <p:grpSpPr>
          <a:xfrm>
            <a:off x="1642283" y="2407213"/>
            <a:ext cx="8383675" cy="3695906"/>
            <a:chOff x="1642283" y="2407213"/>
            <a:chExt cx="8383675" cy="3695906"/>
          </a:xfrm>
        </p:grpSpPr>
        <p:grpSp>
          <p:nvGrpSpPr>
            <p:cNvPr id="16" name="Group 15">
              <a:extLst>
                <a:ext uri="{FF2B5EF4-FFF2-40B4-BE49-F238E27FC236}">
                  <a16:creationId xmlns:a16="http://schemas.microsoft.com/office/drawing/2014/main" id="{B418A1E2-7BBC-4CA3-94D0-6DC0AED47DAF}"/>
                </a:ext>
              </a:extLst>
            </p:cNvPr>
            <p:cNvGrpSpPr/>
            <p:nvPr/>
          </p:nvGrpSpPr>
          <p:grpSpPr>
            <a:xfrm>
              <a:off x="1642283" y="2407213"/>
              <a:ext cx="8383675" cy="3695906"/>
              <a:chOff x="1742492" y="1618074"/>
              <a:chExt cx="8383675" cy="3695906"/>
            </a:xfrm>
          </p:grpSpPr>
          <p:pic>
            <p:nvPicPr>
              <p:cNvPr id="14" name="Picture 13" descr="The THS Dashboard displaying a table of tests with items that need to be scored or submitted.">
                <a:extLst>
                  <a:ext uri="{FF2B5EF4-FFF2-40B4-BE49-F238E27FC236}">
                    <a16:creationId xmlns:a16="http://schemas.microsoft.com/office/drawing/2014/main" id="{E277E6A9-8C76-43CF-B07D-C86D202241FB}"/>
                  </a:ext>
                </a:extLst>
              </p:cNvPr>
              <p:cNvPicPr/>
              <p:nvPr/>
            </p:nvPicPr>
            <p:blipFill>
              <a:blip r:embed="rId7"/>
              <a:stretch>
                <a:fillRect/>
              </a:stretch>
            </p:blipFill>
            <p:spPr>
              <a:xfrm>
                <a:off x="1742492" y="1618074"/>
                <a:ext cx="8383675" cy="369590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53994C70-FEF4-45CC-BAFF-7EF3073AF9FF}"/>
                  </a:ext>
                </a:extLst>
              </p:cNvPr>
              <p:cNvSpPr/>
              <p:nvPr/>
            </p:nvSpPr>
            <p:spPr>
              <a:xfrm>
                <a:off x="1866378" y="2492679"/>
                <a:ext cx="4609578" cy="237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Assessments to score for Demo School 2, 2022–2023</a:t>
                </a:r>
              </a:p>
            </p:txBody>
          </p:sp>
        </p:grpSp>
        <p:pic>
          <p:nvPicPr>
            <p:cNvPr id="18" name="Graphic 17" descr="Cursor with solid fill">
              <a:extLst>
                <a:ext uri="{FF2B5EF4-FFF2-40B4-BE49-F238E27FC236}">
                  <a16:creationId xmlns:a16="http://schemas.microsoft.com/office/drawing/2014/main" id="{3B00130B-73C2-44A6-A77A-1C89EDF505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3818" y="5393028"/>
              <a:ext cx="492138" cy="501104"/>
            </a:xfrm>
            <a:prstGeom prst="rect">
              <a:avLst/>
            </a:prstGeom>
          </p:spPr>
        </p:pic>
        <p:sp>
          <p:nvSpPr>
            <p:cNvPr id="3" name="Rectangle 2">
              <a:extLst>
                <a:ext uri="{FF2B5EF4-FFF2-40B4-BE49-F238E27FC236}">
                  <a16:creationId xmlns:a16="http://schemas.microsoft.com/office/drawing/2014/main" id="{7F33795B-7C34-46CE-A340-38F2768CA778}"/>
                </a:ext>
              </a:extLst>
            </p:cNvPr>
            <p:cNvSpPr/>
            <p:nvPr/>
          </p:nvSpPr>
          <p:spPr>
            <a:xfrm>
              <a:off x="8864205" y="4194198"/>
              <a:ext cx="860028" cy="3114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latin typeface="Tahoma" panose="020B0604030504040204" pitchFamily="34" charset="0"/>
                  <a:ea typeface="Tahoma" panose="020B0604030504040204" pitchFamily="34" charset="0"/>
                  <a:cs typeface="Tahoma" panose="020B0604030504040204" pitchFamily="34" charset="0"/>
                </a:rPr>
                <a:t>02/15/2023</a:t>
              </a:r>
            </a:p>
          </p:txBody>
        </p:sp>
        <p:sp>
          <p:nvSpPr>
            <p:cNvPr id="20" name="Rectangle 19">
              <a:extLst>
                <a:ext uri="{FF2B5EF4-FFF2-40B4-BE49-F238E27FC236}">
                  <a16:creationId xmlns:a16="http://schemas.microsoft.com/office/drawing/2014/main" id="{6E49D642-76EB-4AC0-85BC-8FF9D6BEB617}"/>
                </a:ext>
              </a:extLst>
            </p:cNvPr>
            <p:cNvSpPr/>
            <p:nvPr/>
          </p:nvSpPr>
          <p:spPr>
            <a:xfrm>
              <a:off x="8872695" y="4982261"/>
              <a:ext cx="860028" cy="2208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latin typeface="Tahoma" panose="020B0604030504040204" pitchFamily="34" charset="0"/>
                  <a:ea typeface="Tahoma" panose="020B0604030504040204" pitchFamily="34" charset="0"/>
                  <a:cs typeface="Tahoma" panose="020B0604030504040204" pitchFamily="34" charset="0"/>
                </a:rPr>
                <a:t>02/14/2023</a:t>
              </a:r>
            </a:p>
          </p:txBody>
        </p:sp>
        <p:sp>
          <p:nvSpPr>
            <p:cNvPr id="21" name="Rectangle 20">
              <a:extLst>
                <a:ext uri="{FF2B5EF4-FFF2-40B4-BE49-F238E27FC236}">
                  <a16:creationId xmlns:a16="http://schemas.microsoft.com/office/drawing/2014/main" id="{8ADA433D-AFF1-4828-9A5B-BE136D346480}"/>
                </a:ext>
              </a:extLst>
            </p:cNvPr>
            <p:cNvSpPr/>
            <p:nvPr/>
          </p:nvSpPr>
          <p:spPr>
            <a:xfrm>
              <a:off x="8872695" y="5674114"/>
              <a:ext cx="860028" cy="3114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latin typeface="Tahoma" panose="020B0604030504040204" pitchFamily="34" charset="0"/>
                  <a:ea typeface="Tahoma" panose="020B0604030504040204" pitchFamily="34" charset="0"/>
                  <a:cs typeface="Tahoma" panose="020B0604030504040204" pitchFamily="34" charset="0"/>
                </a:rPr>
                <a:t>01/30/2023</a:t>
              </a:r>
            </a:p>
          </p:txBody>
        </p:sp>
        <p:sp>
          <p:nvSpPr>
            <p:cNvPr id="22" name="Rectangle 21">
              <a:extLst>
                <a:ext uri="{FF2B5EF4-FFF2-40B4-BE49-F238E27FC236}">
                  <a16:creationId xmlns:a16="http://schemas.microsoft.com/office/drawing/2014/main" id="{2A55574E-9FC3-4C90-938C-387A5740D74B}"/>
                </a:ext>
              </a:extLst>
            </p:cNvPr>
            <p:cNvSpPr/>
            <p:nvPr/>
          </p:nvSpPr>
          <p:spPr>
            <a:xfrm>
              <a:off x="8872695" y="4600131"/>
              <a:ext cx="860028" cy="311499"/>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latin typeface="Tahoma" panose="020B0604030504040204" pitchFamily="34" charset="0"/>
                  <a:ea typeface="Tahoma" panose="020B0604030504040204" pitchFamily="34" charset="0"/>
                  <a:cs typeface="Tahoma" panose="020B0604030504040204" pitchFamily="34" charset="0"/>
                </a:rPr>
                <a:t>02/15/2023</a:t>
              </a:r>
            </a:p>
          </p:txBody>
        </p:sp>
        <p:sp>
          <p:nvSpPr>
            <p:cNvPr id="23" name="Rectangle 22">
              <a:extLst>
                <a:ext uri="{FF2B5EF4-FFF2-40B4-BE49-F238E27FC236}">
                  <a16:creationId xmlns:a16="http://schemas.microsoft.com/office/drawing/2014/main" id="{EDCC65AB-3898-4D6D-9A44-C7B970BEA00E}"/>
                </a:ext>
              </a:extLst>
            </p:cNvPr>
            <p:cNvSpPr/>
            <p:nvPr/>
          </p:nvSpPr>
          <p:spPr>
            <a:xfrm>
              <a:off x="8864205" y="5328293"/>
              <a:ext cx="860028" cy="2208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latin typeface="Tahoma" panose="020B0604030504040204" pitchFamily="34" charset="0"/>
                  <a:ea typeface="Tahoma" panose="020B0604030504040204" pitchFamily="34" charset="0"/>
                  <a:cs typeface="Tahoma" panose="020B0604030504040204" pitchFamily="34" charset="0"/>
                </a:rPr>
                <a:t>02/14/2023</a:t>
              </a:r>
            </a:p>
          </p:txBody>
        </p:sp>
      </p:grpSp>
      <p:sp>
        <p:nvSpPr>
          <p:cNvPr id="5" name="Slide Number Placeholder 4">
            <a:extLst>
              <a:ext uri="{FF2B5EF4-FFF2-40B4-BE49-F238E27FC236}">
                <a16:creationId xmlns:a16="http://schemas.microsoft.com/office/drawing/2014/main" id="{59A62265-9B1F-4D57-B81E-02F1CD7DB9A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340593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FC49-AFB2-4BFF-A55B-31E980913ED5}"/>
              </a:ext>
            </a:extLst>
          </p:cNvPr>
          <p:cNvSpPr>
            <a:spLocks noGrp="1"/>
          </p:cNvSpPr>
          <p:nvPr>
            <p:ph type="title"/>
          </p:nvPr>
        </p:nvSpPr>
        <p:spPr>
          <a:xfrm>
            <a:off x="251210" y="134403"/>
            <a:ext cx="11341948" cy="518012"/>
          </a:xfrm>
        </p:spPr>
        <p:txBody>
          <a:bodyPr>
            <a:noAutofit/>
          </a:bodyPr>
          <a:lstStyle/>
          <a:p>
            <a:r>
              <a:rPr lang="en-US" dirty="0"/>
              <a:t>Test Scoring Page and Scoring Window</a:t>
            </a:r>
          </a:p>
        </p:txBody>
      </p:sp>
      <p:grpSp>
        <p:nvGrpSpPr>
          <p:cNvPr id="10" name="Group 9" descr="Blue score link being clicked.">
            <a:extLst>
              <a:ext uri="{FF2B5EF4-FFF2-40B4-BE49-F238E27FC236}">
                <a16:creationId xmlns:a16="http://schemas.microsoft.com/office/drawing/2014/main" id="{7C25F157-55A9-4A49-B7E3-B16F4D7EA078}"/>
              </a:ext>
            </a:extLst>
          </p:cNvPr>
          <p:cNvGrpSpPr/>
          <p:nvPr/>
        </p:nvGrpSpPr>
        <p:grpSpPr>
          <a:xfrm>
            <a:off x="396240" y="1004835"/>
            <a:ext cx="5030024" cy="2580652"/>
            <a:chOff x="251210" y="848348"/>
            <a:chExt cx="5030024" cy="2580652"/>
          </a:xfrm>
        </p:grpSpPr>
        <p:pic>
          <p:nvPicPr>
            <p:cNvPr id="4" name="Picture 3" descr="Test Scoring page with list of students and score links">
              <a:extLst>
                <a:ext uri="{FF2B5EF4-FFF2-40B4-BE49-F238E27FC236}">
                  <a16:creationId xmlns:a16="http://schemas.microsoft.com/office/drawing/2014/main" id="{614C8D79-4903-48E7-A866-07ABE53E4A7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51210" y="848348"/>
              <a:ext cx="5030024" cy="258065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7CB26056-498B-4439-8457-1043A3AEA2CB}"/>
                </a:ext>
              </a:extLst>
            </p:cNvPr>
            <p:cNvSpPr/>
            <p:nvPr/>
          </p:nvSpPr>
          <p:spPr>
            <a:xfrm>
              <a:off x="251210" y="1144972"/>
              <a:ext cx="3969098" cy="2454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Grade 4 ELA—Brief Writes (IAB) to score for Demo School 2, 2022—2023</a:t>
              </a:r>
            </a:p>
          </p:txBody>
        </p:sp>
      </p:grpSp>
      <p:pic>
        <p:nvPicPr>
          <p:cNvPr id="19" name="Graphic 18" descr="Cursor with solid fill">
            <a:extLst>
              <a:ext uri="{FF2B5EF4-FFF2-40B4-BE49-F238E27FC236}">
                <a16:creationId xmlns:a16="http://schemas.microsoft.com/office/drawing/2014/main" id="{B52DF5C2-C236-4B2D-9F09-689B792480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58236" y="2678986"/>
            <a:ext cx="654538" cy="666463"/>
          </a:xfrm>
          <a:prstGeom prst="rect">
            <a:avLst/>
          </a:prstGeom>
        </p:spPr>
      </p:pic>
      <p:grpSp>
        <p:nvGrpSpPr>
          <p:cNvPr id="17" name="Group 16" descr="Edit icon being clicked.">
            <a:extLst>
              <a:ext uri="{FF2B5EF4-FFF2-40B4-BE49-F238E27FC236}">
                <a16:creationId xmlns:a16="http://schemas.microsoft.com/office/drawing/2014/main" id="{FF73AC57-6A74-4F34-BA7A-22BFA9BF5F75}"/>
              </a:ext>
            </a:extLst>
          </p:cNvPr>
          <p:cNvGrpSpPr/>
          <p:nvPr/>
        </p:nvGrpSpPr>
        <p:grpSpPr>
          <a:xfrm>
            <a:off x="5603921" y="2138674"/>
            <a:ext cx="6191839" cy="3502588"/>
            <a:chOff x="5603921" y="2138674"/>
            <a:chExt cx="6191839" cy="3502588"/>
          </a:xfrm>
        </p:grpSpPr>
        <p:grpSp>
          <p:nvGrpSpPr>
            <p:cNvPr id="14" name="Group 13">
              <a:extLst>
                <a:ext uri="{FF2B5EF4-FFF2-40B4-BE49-F238E27FC236}">
                  <a16:creationId xmlns:a16="http://schemas.microsoft.com/office/drawing/2014/main" id="{7CBCB46B-9BDA-4A4C-8A3C-EF3573B2FF9A}"/>
                </a:ext>
              </a:extLst>
            </p:cNvPr>
            <p:cNvGrpSpPr/>
            <p:nvPr/>
          </p:nvGrpSpPr>
          <p:grpSpPr>
            <a:xfrm>
              <a:off x="5603921" y="2138674"/>
              <a:ext cx="6191839" cy="3502588"/>
              <a:chOff x="5603921" y="2138674"/>
              <a:chExt cx="6191839" cy="3502588"/>
            </a:xfrm>
          </p:grpSpPr>
          <p:pic>
            <p:nvPicPr>
              <p:cNvPr id="5" name="Picture 4" descr="Scoring Window Item &amp; Score tab with editable points earned and condition codes">
                <a:extLst>
                  <a:ext uri="{FF2B5EF4-FFF2-40B4-BE49-F238E27FC236}">
                    <a16:creationId xmlns:a16="http://schemas.microsoft.com/office/drawing/2014/main" id="{D9A3463F-ED98-431C-99E7-73D1269589DD}"/>
                  </a:ext>
                </a:extLst>
              </p:cNvPr>
              <p:cNvPicPr/>
              <p:nvPr/>
            </p:nvPicPr>
            <p:blipFill rotWithShape="1">
              <a:blip r:embed="rId6">
                <a:extLst>
                  <a:ext uri="{28A0092B-C50C-407E-A947-70E740481C1C}">
                    <a14:useLocalDpi xmlns:a14="http://schemas.microsoft.com/office/drawing/2010/main" val="0"/>
                  </a:ext>
                </a:extLst>
              </a:blip>
              <a:srcRect t="7081" b="8996"/>
              <a:stretch/>
            </p:blipFill>
            <p:spPr bwMode="auto">
              <a:xfrm>
                <a:off x="5603921" y="2138674"/>
                <a:ext cx="6191839" cy="3502588"/>
              </a:xfrm>
              <a:prstGeom prst="rect">
                <a:avLst/>
              </a:prstGeom>
              <a:ln w="12700" cap="flat" cmpd="sng" algn="ctr">
                <a:solidFill>
                  <a:schemeClr val="bg1">
                    <a:lumMod val="75000"/>
                  </a:scheme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1CB71612-950F-4824-8C1D-68B087AE21DC}"/>
                  </a:ext>
                </a:extLst>
              </p:cNvPr>
              <p:cNvPicPr>
                <a:picLocks noChangeAspect="1"/>
              </p:cNvPicPr>
              <p:nvPr/>
            </p:nvPicPr>
            <p:blipFill>
              <a:blip r:embed="rId7"/>
              <a:stretch>
                <a:fillRect/>
              </a:stretch>
            </p:blipFill>
            <p:spPr>
              <a:xfrm>
                <a:off x="5678041" y="2409461"/>
                <a:ext cx="835917" cy="148975"/>
              </a:xfrm>
              <a:prstGeom prst="rect">
                <a:avLst/>
              </a:prstGeom>
            </p:spPr>
          </p:pic>
        </p:grpSp>
        <p:sp>
          <p:nvSpPr>
            <p:cNvPr id="15" name="Rectangle 14">
              <a:extLst>
                <a:ext uri="{FF2B5EF4-FFF2-40B4-BE49-F238E27FC236}">
                  <a16:creationId xmlns:a16="http://schemas.microsoft.com/office/drawing/2014/main" id="{81AFFACA-8D11-4D0D-A384-28EB280C4AE2}"/>
                </a:ext>
              </a:extLst>
            </p:cNvPr>
            <p:cNvSpPr/>
            <p:nvPr/>
          </p:nvSpPr>
          <p:spPr>
            <a:xfrm>
              <a:off x="10957167" y="2154767"/>
              <a:ext cx="516151" cy="19896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800" dirty="0">
                  <a:solidFill>
                    <a:schemeClr val="tx2"/>
                  </a:solidFill>
                  <a:latin typeface="Open Sans" panose="020B0606030504020204" pitchFamily="34" charset="0"/>
                  <a:ea typeface="Open Sans" panose="020B0606030504020204" pitchFamily="34" charset="0"/>
                  <a:cs typeface="Open Sans" panose="020B0606030504020204" pitchFamily="34" charset="0"/>
                </a:rPr>
                <a:t>Item 5</a:t>
              </a:r>
            </a:p>
          </p:txBody>
        </p:sp>
        <p:sp>
          <p:nvSpPr>
            <p:cNvPr id="16" name="Oval 15">
              <a:extLst>
                <a:ext uri="{FF2B5EF4-FFF2-40B4-BE49-F238E27FC236}">
                  <a16:creationId xmlns:a16="http://schemas.microsoft.com/office/drawing/2014/main" id="{9E00073B-42EC-43C0-8879-4FBC3496CF1B}"/>
                </a:ext>
              </a:extLst>
            </p:cNvPr>
            <p:cNvSpPr/>
            <p:nvPr/>
          </p:nvSpPr>
          <p:spPr>
            <a:xfrm>
              <a:off x="9600509" y="2264759"/>
              <a:ext cx="2195251" cy="391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pic>
        <p:nvPicPr>
          <p:cNvPr id="18" name="Graphic 17" descr="Cursor with solid fill">
            <a:extLst>
              <a:ext uri="{FF2B5EF4-FFF2-40B4-BE49-F238E27FC236}">
                <a16:creationId xmlns:a16="http://schemas.microsoft.com/office/drawing/2014/main" id="{FD253F09-37A7-47BC-99B4-C67BB765BC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49701" y="3071801"/>
            <a:ext cx="701615" cy="714397"/>
          </a:xfrm>
          <a:prstGeom prst="rect">
            <a:avLst/>
          </a:prstGeom>
        </p:spPr>
      </p:pic>
      <p:sp>
        <p:nvSpPr>
          <p:cNvPr id="3" name="Slide Number Placeholder 2">
            <a:extLst>
              <a:ext uri="{FF2B5EF4-FFF2-40B4-BE49-F238E27FC236}">
                <a16:creationId xmlns:a16="http://schemas.microsoft.com/office/drawing/2014/main" id="{56818364-CE5C-429B-A2F3-73E1DFF03D6D}"/>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59</a:t>
            </a:fld>
            <a:endParaRPr lang="en-US" dirty="0">
              <a:solidFill>
                <a:srgbClr val="FFFFFF">
                  <a:lumMod val="75000"/>
                </a:srgbClr>
              </a:solidFill>
            </a:endParaRPr>
          </a:p>
        </p:txBody>
      </p:sp>
      <p:sp>
        <p:nvSpPr>
          <p:cNvPr id="6" name="Rectangle 5">
            <a:extLst>
              <a:ext uri="{FF2B5EF4-FFF2-40B4-BE49-F238E27FC236}">
                <a16:creationId xmlns:a16="http://schemas.microsoft.com/office/drawing/2014/main" id="{A984C005-3E10-4034-A4C0-298FF72972DA}"/>
              </a:ext>
            </a:extLst>
          </p:cNvPr>
          <p:cNvSpPr/>
          <p:nvPr/>
        </p:nvSpPr>
        <p:spPr>
          <a:xfrm>
            <a:off x="396240" y="3308980"/>
            <a:ext cx="1031116" cy="2400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20" name="Graphic 19" descr="Cursor with solid fill">
            <a:extLst>
              <a:ext uri="{FF2B5EF4-FFF2-40B4-BE49-F238E27FC236}">
                <a16:creationId xmlns:a16="http://schemas.microsoft.com/office/drawing/2014/main" id="{322A59E7-566F-4E20-911C-915EB5F96E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7356" y="3412632"/>
            <a:ext cx="654538" cy="666463"/>
          </a:xfrm>
          <a:prstGeom prst="rect">
            <a:avLst/>
          </a:prstGeom>
        </p:spPr>
      </p:pic>
    </p:spTree>
    <p:extLst>
      <p:ext uri="{BB962C8B-B14F-4D97-AF65-F5344CB8AC3E}">
        <p14:creationId xmlns:p14="http://schemas.microsoft.com/office/powerpoint/2010/main" val="262020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BA6920-29E0-4907-9EFC-42BBBE824BF7}"/>
              </a:ext>
            </a:extLst>
          </p:cNvPr>
          <p:cNvSpPr>
            <a:spLocks noGrp="1"/>
          </p:cNvSpPr>
          <p:nvPr>
            <p:ph type="title"/>
          </p:nvPr>
        </p:nvSpPr>
        <p:spPr/>
        <p:txBody>
          <a:bodyPr/>
          <a:lstStyle/>
          <a:p>
            <a:r>
              <a:rPr lang="en-US" dirty="0"/>
              <a:t>Dashboard—Test Group Cards</a:t>
            </a:r>
          </a:p>
        </p:txBody>
      </p:sp>
      <p:sp>
        <p:nvSpPr>
          <p:cNvPr id="3" name="Slide Number Placeholder 2">
            <a:extLst>
              <a:ext uri="{FF2B5EF4-FFF2-40B4-BE49-F238E27FC236}">
                <a16:creationId xmlns:a16="http://schemas.microsoft.com/office/drawing/2014/main" id="{6E89B841-034A-4008-82EF-4DF8CD719B5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7" name="Picture 6">
            <a:extLst>
              <a:ext uri="{FF2B5EF4-FFF2-40B4-BE49-F238E27FC236}">
                <a16:creationId xmlns:a16="http://schemas.microsoft.com/office/drawing/2014/main" id="{ED492100-C771-4927-9CE3-9476BAB24ECC}"/>
              </a:ext>
            </a:extLst>
          </p:cNvPr>
          <p:cNvPicPr>
            <a:picLocks noChangeAspect="1"/>
          </p:cNvPicPr>
          <p:nvPr/>
        </p:nvPicPr>
        <p:blipFill>
          <a:blip r:embed="rId3"/>
          <a:stretch>
            <a:fillRect/>
          </a:stretch>
        </p:blipFill>
        <p:spPr>
          <a:xfrm>
            <a:off x="260484" y="820578"/>
            <a:ext cx="11442432" cy="5216841"/>
          </a:xfrm>
          <a:prstGeom prst="rect">
            <a:avLst/>
          </a:prstGeom>
        </p:spPr>
      </p:pic>
      <p:pic>
        <p:nvPicPr>
          <p:cNvPr id="9" name="Picture 8">
            <a:extLst>
              <a:ext uri="{FF2B5EF4-FFF2-40B4-BE49-F238E27FC236}">
                <a16:creationId xmlns:a16="http://schemas.microsoft.com/office/drawing/2014/main" id="{BD099962-7B75-4343-BD0B-0DD067CA5849}"/>
              </a:ext>
            </a:extLst>
          </p:cNvPr>
          <p:cNvPicPr>
            <a:picLocks noChangeAspect="1"/>
          </p:cNvPicPr>
          <p:nvPr/>
        </p:nvPicPr>
        <p:blipFill>
          <a:blip r:embed="rId4"/>
          <a:stretch>
            <a:fillRect/>
          </a:stretch>
        </p:blipFill>
        <p:spPr>
          <a:xfrm>
            <a:off x="7997537" y="3293917"/>
            <a:ext cx="2392519" cy="2192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12461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4184-CF0C-45C9-9590-44C792C4F4C5}"/>
              </a:ext>
            </a:extLst>
          </p:cNvPr>
          <p:cNvSpPr>
            <a:spLocks noGrp="1"/>
          </p:cNvSpPr>
          <p:nvPr>
            <p:ph type="title"/>
          </p:nvPr>
        </p:nvSpPr>
        <p:spPr/>
        <p:txBody>
          <a:bodyPr>
            <a:normAutofit/>
          </a:bodyPr>
          <a:lstStyle/>
          <a:p>
            <a:r>
              <a:rPr lang="en-US" dirty="0"/>
              <a:t>Scoring Window (cont.)</a:t>
            </a:r>
          </a:p>
        </p:txBody>
      </p:sp>
      <p:grpSp>
        <p:nvGrpSpPr>
          <p:cNvPr id="3" name="Group 2" descr="Points Earned section and Condition Code section displays.">
            <a:extLst>
              <a:ext uri="{FF2B5EF4-FFF2-40B4-BE49-F238E27FC236}">
                <a16:creationId xmlns:a16="http://schemas.microsoft.com/office/drawing/2014/main" id="{50CFB21F-867E-4241-8BC6-E4C9CDE2B56C}"/>
              </a:ext>
            </a:extLst>
          </p:cNvPr>
          <p:cNvGrpSpPr/>
          <p:nvPr/>
        </p:nvGrpSpPr>
        <p:grpSpPr>
          <a:xfrm>
            <a:off x="37240" y="877207"/>
            <a:ext cx="11938374" cy="4058047"/>
            <a:chOff x="37240" y="877207"/>
            <a:chExt cx="11938374" cy="4058047"/>
          </a:xfrm>
        </p:grpSpPr>
        <p:grpSp>
          <p:nvGrpSpPr>
            <p:cNvPr id="41" name="Group 40">
              <a:extLst>
                <a:ext uri="{FF2B5EF4-FFF2-40B4-BE49-F238E27FC236}">
                  <a16:creationId xmlns:a16="http://schemas.microsoft.com/office/drawing/2014/main" id="{3ECDD52F-FF81-4876-89FE-03C23CCB0171}"/>
                </a:ext>
              </a:extLst>
            </p:cNvPr>
            <p:cNvGrpSpPr/>
            <p:nvPr/>
          </p:nvGrpSpPr>
          <p:grpSpPr>
            <a:xfrm>
              <a:off x="426231" y="877207"/>
              <a:ext cx="11403197" cy="4058047"/>
              <a:chOff x="426231" y="877207"/>
              <a:chExt cx="11403197" cy="4058047"/>
            </a:xfrm>
          </p:grpSpPr>
          <p:pic>
            <p:nvPicPr>
              <p:cNvPr id="22" name="Picture 21">
                <a:extLst>
                  <a:ext uri="{FF2B5EF4-FFF2-40B4-BE49-F238E27FC236}">
                    <a16:creationId xmlns:a16="http://schemas.microsoft.com/office/drawing/2014/main" id="{9B763138-B382-404F-9D20-F096A1DD406E}"/>
                  </a:ext>
                </a:extLst>
              </p:cNvPr>
              <p:cNvPicPr>
                <a:picLocks noChangeAspect="1"/>
              </p:cNvPicPr>
              <p:nvPr/>
            </p:nvPicPr>
            <p:blipFill>
              <a:blip r:embed="rId3"/>
              <a:stretch>
                <a:fillRect/>
              </a:stretch>
            </p:blipFill>
            <p:spPr>
              <a:xfrm>
                <a:off x="426231" y="877207"/>
                <a:ext cx="11403197" cy="405804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6" name="Rectangle 25">
                <a:extLst>
                  <a:ext uri="{FF2B5EF4-FFF2-40B4-BE49-F238E27FC236}">
                    <a16:creationId xmlns:a16="http://schemas.microsoft.com/office/drawing/2014/main" id="{30690DA1-4B36-4D1E-901E-F29B9474BE1A}"/>
                  </a:ext>
                </a:extLst>
              </p:cNvPr>
              <p:cNvSpPr/>
              <p:nvPr/>
            </p:nvSpPr>
            <p:spPr>
              <a:xfrm>
                <a:off x="426231" y="877207"/>
                <a:ext cx="4195873" cy="2626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tx2"/>
                    </a:solidFill>
                    <a:latin typeface="Tahoma" panose="020B0604030504040204" pitchFamily="34" charset="0"/>
                    <a:ea typeface="Tahoma" panose="020B0604030504040204" pitchFamily="34" charset="0"/>
                    <a:cs typeface="Tahoma" panose="020B0604030504040204" pitchFamily="34" charset="0"/>
                  </a:rPr>
                  <a:t>Grade 4 ELA—Brief Writes (IAB)</a:t>
                </a:r>
              </a:p>
            </p:txBody>
          </p:sp>
          <p:sp>
            <p:nvSpPr>
              <p:cNvPr id="29" name="Rectangle 28">
                <a:extLst>
                  <a:ext uri="{FF2B5EF4-FFF2-40B4-BE49-F238E27FC236}">
                    <a16:creationId xmlns:a16="http://schemas.microsoft.com/office/drawing/2014/main" id="{F07EC1FD-7211-4225-BFE2-E2775B11BD9C}"/>
                  </a:ext>
                </a:extLst>
              </p:cNvPr>
              <p:cNvSpPr/>
              <p:nvPr/>
            </p:nvSpPr>
            <p:spPr>
              <a:xfrm>
                <a:off x="5223353" y="1227551"/>
                <a:ext cx="1490598" cy="2004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tx2"/>
                    </a:solidFill>
                  </a:rPr>
                  <a:t>demo student</a:t>
                </a:r>
              </a:p>
            </p:txBody>
          </p:sp>
          <p:sp>
            <p:nvSpPr>
              <p:cNvPr id="35" name="Rectangle 34">
                <a:extLst>
                  <a:ext uri="{FF2B5EF4-FFF2-40B4-BE49-F238E27FC236}">
                    <a16:creationId xmlns:a16="http://schemas.microsoft.com/office/drawing/2014/main" id="{F88EB1D3-9788-4DFB-8362-4F1DC27C95C1}"/>
                  </a:ext>
                </a:extLst>
              </p:cNvPr>
              <p:cNvSpPr/>
              <p:nvPr/>
            </p:nvSpPr>
            <p:spPr>
              <a:xfrm>
                <a:off x="1448656" y="1542794"/>
                <a:ext cx="297951" cy="200416"/>
              </a:xfrm>
              <a:prstGeom prst="rect">
                <a:avLst/>
              </a:prstGeom>
              <a:solidFill>
                <a:srgbClr val="CAC8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36" name="Rectangle 35">
                <a:extLst>
                  <a:ext uri="{FF2B5EF4-FFF2-40B4-BE49-F238E27FC236}">
                    <a16:creationId xmlns:a16="http://schemas.microsoft.com/office/drawing/2014/main" id="{E8C28124-2679-41D8-9DB7-E1C055A29181}"/>
                  </a:ext>
                </a:extLst>
              </p:cNvPr>
              <p:cNvSpPr/>
              <p:nvPr/>
            </p:nvSpPr>
            <p:spPr>
              <a:xfrm>
                <a:off x="2825729" y="1549336"/>
                <a:ext cx="400356" cy="193874"/>
              </a:xfrm>
              <a:prstGeom prst="rect">
                <a:avLst/>
              </a:prstGeom>
              <a:solidFill>
                <a:srgbClr val="CAC8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7" name="Rectangle 36">
                <a:extLst>
                  <a:ext uri="{FF2B5EF4-FFF2-40B4-BE49-F238E27FC236}">
                    <a16:creationId xmlns:a16="http://schemas.microsoft.com/office/drawing/2014/main" id="{439BBD15-8D7D-459C-90AA-64DC7528EB20}"/>
                  </a:ext>
                </a:extLst>
              </p:cNvPr>
              <p:cNvSpPr/>
              <p:nvPr/>
            </p:nvSpPr>
            <p:spPr>
              <a:xfrm>
                <a:off x="2825729" y="2524653"/>
                <a:ext cx="496435" cy="2626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dirty="0">
                    <a:solidFill>
                      <a:schemeClr val="tx2"/>
                    </a:solidFill>
                    <a:latin typeface="Open Sans" panose="020B0606030504020204" pitchFamily="34" charset="0"/>
                    <a:ea typeface="Open Sans" panose="020B0606030504020204" pitchFamily="34" charset="0"/>
                    <a:cs typeface="Open Sans" panose="020B0606030504020204" pitchFamily="34" charset="0"/>
                  </a:rPr>
                  <a:t>2 pt</a:t>
                </a:r>
              </a:p>
            </p:txBody>
          </p:sp>
          <p:sp>
            <p:nvSpPr>
              <p:cNvPr id="38" name="Rectangle 37">
                <a:extLst>
                  <a:ext uri="{FF2B5EF4-FFF2-40B4-BE49-F238E27FC236}">
                    <a16:creationId xmlns:a16="http://schemas.microsoft.com/office/drawing/2014/main" id="{1AB09262-BCB6-482A-A228-CFBACDC33203}"/>
                  </a:ext>
                </a:extLst>
              </p:cNvPr>
              <p:cNvSpPr/>
              <p:nvPr/>
            </p:nvSpPr>
            <p:spPr>
              <a:xfrm>
                <a:off x="3933627" y="2576351"/>
                <a:ext cx="360971" cy="2006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dirty="0">
                    <a:solidFill>
                      <a:schemeClr val="tx2"/>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39" name="Rectangle 38">
                <a:extLst>
                  <a:ext uri="{FF2B5EF4-FFF2-40B4-BE49-F238E27FC236}">
                    <a16:creationId xmlns:a16="http://schemas.microsoft.com/office/drawing/2014/main" id="{FB0F2C3C-DDEE-49D6-8677-5F1BB677F7E8}"/>
                  </a:ext>
                </a:extLst>
              </p:cNvPr>
              <p:cNvSpPr/>
              <p:nvPr/>
            </p:nvSpPr>
            <p:spPr>
              <a:xfrm>
                <a:off x="735355" y="1243930"/>
                <a:ext cx="556182" cy="20041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800" dirty="0">
                    <a:solidFill>
                      <a:schemeClr val="tx2"/>
                    </a:solidFill>
                    <a:latin typeface="Open Sans" panose="020B0606030504020204" pitchFamily="34" charset="0"/>
                    <a:ea typeface="Open Sans" panose="020B0606030504020204" pitchFamily="34" charset="0"/>
                    <a:cs typeface="Open Sans" panose="020B0606030504020204" pitchFamily="34" charset="0"/>
                  </a:rPr>
                  <a:t>Item 3</a:t>
                </a:r>
              </a:p>
            </p:txBody>
          </p:sp>
          <p:sp>
            <p:nvSpPr>
              <p:cNvPr id="40" name="Rectangle 39">
                <a:extLst>
                  <a:ext uri="{FF2B5EF4-FFF2-40B4-BE49-F238E27FC236}">
                    <a16:creationId xmlns:a16="http://schemas.microsoft.com/office/drawing/2014/main" id="{653288C3-98AB-4260-B327-2E357936D40C}"/>
                  </a:ext>
                </a:extLst>
              </p:cNvPr>
              <p:cNvSpPr/>
              <p:nvPr/>
            </p:nvSpPr>
            <p:spPr>
              <a:xfrm>
                <a:off x="10945917" y="1248436"/>
                <a:ext cx="510728" cy="20041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800" dirty="0">
                    <a:solidFill>
                      <a:schemeClr val="tx2"/>
                    </a:solidFill>
                    <a:latin typeface="Open Sans" panose="020B0606030504020204" pitchFamily="34" charset="0"/>
                    <a:ea typeface="Open Sans" panose="020B0606030504020204" pitchFamily="34" charset="0"/>
                    <a:cs typeface="Open Sans" panose="020B0606030504020204" pitchFamily="34" charset="0"/>
                  </a:rPr>
                  <a:t>Item 5</a:t>
                </a:r>
              </a:p>
            </p:txBody>
          </p:sp>
        </p:grpSp>
        <p:pic>
          <p:nvPicPr>
            <p:cNvPr id="42" name="Graphic 41" descr="Cursor with solid fill">
              <a:extLst>
                <a:ext uri="{FF2B5EF4-FFF2-40B4-BE49-F238E27FC236}">
                  <a16:creationId xmlns:a16="http://schemas.microsoft.com/office/drawing/2014/main" id="{50F8720F-0002-4001-9EFA-B84805E9C1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2346" y="2655983"/>
              <a:ext cx="701615" cy="714397"/>
            </a:xfrm>
            <a:prstGeom prst="rect">
              <a:avLst/>
            </a:prstGeom>
          </p:spPr>
        </p:pic>
        <p:pic>
          <p:nvPicPr>
            <p:cNvPr id="43" name="Graphic 42" descr="Cursor with solid fill">
              <a:extLst>
                <a:ext uri="{FF2B5EF4-FFF2-40B4-BE49-F238E27FC236}">
                  <a16:creationId xmlns:a16="http://schemas.microsoft.com/office/drawing/2014/main" id="{04CD4136-E915-4C47-9869-8EC75ACE79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3999" y="4108749"/>
              <a:ext cx="701615" cy="714397"/>
            </a:xfrm>
            <a:prstGeom prst="rect">
              <a:avLst/>
            </a:prstGeom>
          </p:spPr>
        </p:pic>
        <p:sp>
          <p:nvSpPr>
            <p:cNvPr id="21" name="Oval 20">
              <a:extLst>
                <a:ext uri="{FF2B5EF4-FFF2-40B4-BE49-F238E27FC236}">
                  <a16:creationId xmlns:a16="http://schemas.microsoft.com/office/drawing/2014/main" id="{D075212F-D96E-4E23-AC67-63EE160A7FAC}"/>
                </a:ext>
              </a:extLst>
            </p:cNvPr>
            <p:cNvSpPr/>
            <p:nvPr/>
          </p:nvSpPr>
          <p:spPr>
            <a:xfrm>
              <a:off x="10723613" y="1139868"/>
              <a:ext cx="1105815" cy="4029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34" name="Picture 33">
              <a:extLst>
                <a:ext uri="{FF2B5EF4-FFF2-40B4-BE49-F238E27FC236}">
                  <a16:creationId xmlns:a16="http://schemas.microsoft.com/office/drawing/2014/main" id="{3927FD1C-4F3D-4288-A73E-E2C684262640}"/>
                </a:ext>
              </a:extLst>
            </p:cNvPr>
            <p:cNvPicPr>
              <a:picLocks noChangeAspect="1"/>
            </p:cNvPicPr>
            <p:nvPr/>
          </p:nvPicPr>
          <p:blipFill>
            <a:blip r:embed="rId6"/>
            <a:stretch>
              <a:fillRect/>
            </a:stretch>
          </p:blipFill>
          <p:spPr>
            <a:xfrm>
              <a:off x="37240" y="3337552"/>
              <a:ext cx="420660" cy="182896"/>
            </a:xfrm>
            <a:prstGeom prst="rect">
              <a:avLst/>
            </a:prstGeom>
          </p:spPr>
        </p:pic>
        <p:pic>
          <p:nvPicPr>
            <p:cNvPr id="33" name="Picture 32">
              <a:extLst>
                <a:ext uri="{FF2B5EF4-FFF2-40B4-BE49-F238E27FC236}">
                  <a16:creationId xmlns:a16="http://schemas.microsoft.com/office/drawing/2014/main" id="{E90300F3-84E4-467F-9902-A38CBA3788D7}"/>
                </a:ext>
              </a:extLst>
            </p:cNvPr>
            <p:cNvPicPr>
              <a:picLocks noChangeAspect="1"/>
            </p:cNvPicPr>
            <p:nvPr/>
          </p:nvPicPr>
          <p:blipFill>
            <a:blip r:embed="rId6"/>
            <a:stretch>
              <a:fillRect/>
            </a:stretch>
          </p:blipFill>
          <p:spPr>
            <a:xfrm>
              <a:off x="37240" y="2159221"/>
              <a:ext cx="420660" cy="182896"/>
            </a:xfrm>
            <a:prstGeom prst="rect">
              <a:avLst/>
            </a:prstGeom>
          </p:spPr>
        </p:pic>
      </p:grpSp>
      <p:grpSp>
        <p:nvGrpSpPr>
          <p:cNvPr id="25" name="Group 24" descr="A sample student response to the Brief Writes test.">
            <a:extLst>
              <a:ext uri="{FF2B5EF4-FFF2-40B4-BE49-F238E27FC236}">
                <a16:creationId xmlns:a16="http://schemas.microsoft.com/office/drawing/2014/main" id="{D70E8CFD-E8D8-4B22-94D8-B27FD3A71030}"/>
              </a:ext>
            </a:extLst>
          </p:cNvPr>
          <p:cNvGrpSpPr/>
          <p:nvPr/>
        </p:nvGrpSpPr>
        <p:grpSpPr>
          <a:xfrm>
            <a:off x="2825729" y="4555816"/>
            <a:ext cx="6293219" cy="1607455"/>
            <a:chOff x="2312162" y="4120772"/>
            <a:chExt cx="7244338" cy="1920124"/>
          </a:xfrm>
        </p:grpSpPr>
        <p:pic>
          <p:nvPicPr>
            <p:cNvPr id="23" name="Picture 22">
              <a:extLst>
                <a:ext uri="{FF2B5EF4-FFF2-40B4-BE49-F238E27FC236}">
                  <a16:creationId xmlns:a16="http://schemas.microsoft.com/office/drawing/2014/main" id="{8650736E-CFF3-4B3C-8195-8B44ECAB6389}"/>
                </a:ext>
              </a:extLst>
            </p:cNvPr>
            <p:cNvPicPr>
              <a:picLocks noChangeAspect="1"/>
            </p:cNvPicPr>
            <p:nvPr/>
          </p:nvPicPr>
          <p:blipFill rotWithShape="1">
            <a:blip r:embed="rId7"/>
            <a:srcRect t="11283" b="24955"/>
            <a:stretch/>
          </p:blipFill>
          <p:spPr>
            <a:xfrm>
              <a:off x="2312162" y="4120772"/>
              <a:ext cx="7244338" cy="1920124"/>
            </a:xfrm>
            <a:prstGeom prst="rect">
              <a:avLst/>
            </a:prstGeom>
          </p:spPr>
        </p:pic>
        <p:sp>
          <p:nvSpPr>
            <p:cNvPr id="24" name="Rectangle 23">
              <a:extLst>
                <a:ext uri="{FF2B5EF4-FFF2-40B4-BE49-F238E27FC236}">
                  <a16:creationId xmlns:a16="http://schemas.microsoft.com/office/drawing/2014/main" id="{88A692AE-FD19-4812-ABD8-BA1F0DEB283B}"/>
                </a:ext>
              </a:extLst>
            </p:cNvPr>
            <p:cNvSpPr/>
            <p:nvPr/>
          </p:nvSpPr>
          <p:spPr>
            <a:xfrm>
              <a:off x="2480442" y="4192591"/>
              <a:ext cx="6905296" cy="495024"/>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rPr>
                <a:t>Children were playing outside. They spotted a cat in a tree. It was white. They called a grown up for help. Fireman came and got it out of the tree.</a:t>
              </a:r>
            </a:p>
          </p:txBody>
        </p:sp>
      </p:grpSp>
      <p:sp>
        <p:nvSpPr>
          <p:cNvPr id="5" name="Slide Number Placeholder 4">
            <a:extLst>
              <a:ext uri="{FF2B5EF4-FFF2-40B4-BE49-F238E27FC236}">
                <a16:creationId xmlns:a16="http://schemas.microsoft.com/office/drawing/2014/main" id="{2D0D3919-29B4-4248-94B8-B4AF406541B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5742901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F163-1E91-4EE9-81FB-DF5779DB3D5B}"/>
              </a:ext>
            </a:extLst>
          </p:cNvPr>
          <p:cNvSpPr>
            <a:spLocks noGrp="1"/>
          </p:cNvSpPr>
          <p:nvPr>
            <p:ph type="title"/>
          </p:nvPr>
        </p:nvSpPr>
        <p:spPr/>
        <p:txBody>
          <a:bodyPr/>
          <a:lstStyle/>
          <a:p>
            <a:r>
              <a:rPr lang="en-US" dirty="0"/>
              <a:t>Submit the Scores</a:t>
            </a:r>
          </a:p>
        </p:txBody>
      </p:sp>
      <p:grpSp>
        <p:nvGrpSpPr>
          <p:cNvPr id="5" name="Group 4" descr="Test Scoring page showing a demo student who has had 6 items scored and they are now ready to be submitted.">
            <a:extLst>
              <a:ext uri="{FF2B5EF4-FFF2-40B4-BE49-F238E27FC236}">
                <a16:creationId xmlns:a16="http://schemas.microsoft.com/office/drawing/2014/main" id="{781A859F-9CD3-47AA-8DD1-3018389DDEBD}"/>
              </a:ext>
            </a:extLst>
          </p:cNvPr>
          <p:cNvGrpSpPr/>
          <p:nvPr/>
        </p:nvGrpSpPr>
        <p:grpSpPr>
          <a:xfrm>
            <a:off x="636561" y="1033878"/>
            <a:ext cx="7754182" cy="3640555"/>
            <a:chOff x="636561" y="1033878"/>
            <a:chExt cx="7754182" cy="3640555"/>
          </a:xfrm>
        </p:grpSpPr>
        <p:grpSp>
          <p:nvGrpSpPr>
            <p:cNvPr id="20" name="Group 19">
              <a:extLst>
                <a:ext uri="{FF2B5EF4-FFF2-40B4-BE49-F238E27FC236}">
                  <a16:creationId xmlns:a16="http://schemas.microsoft.com/office/drawing/2014/main" id="{D854DCAC-9FB9-4E89-9990-E48A975848F6}"/>
                </a:ext>
              </a:extLst>
            </p:cNvPr>
            <p:cNvGrpSpPr/>
            <p:nvPr/>
          </p:nvGrpSpPr>
          <p:grpSpPr>
            <a:xfrm>
              <a:off x="636561" y="1033878"/>
              <a:ext cx="7754182" cy="3640555"/>
              <a:chOff x="636561" y="1216774"/>
              <a:chExt cx="7754182" cy="3640555"/>
            </a:xfrm>
          </p:grpSpPr>
          <p:pic>
            <p:nvPicPr>
              <p:cNvPr id="16" name="Picture 15" descr="Test Scoring page with an opportunity selected and the Submit Score(s) button activated">
                <a:extLst>
                  <a:ext uri="{FF2B5EF4-FFF2-40B4-BE49-F238E27FC236}">
                    <a16:creationId xmlns:a16="http://schemas.microsoft.com/office/drawing/2014/main" id="{301A817E-B478-4200-A9DC-62233CEE1BB1}"/>
                  </a:ext>
                </a:extLst>
              </p:cNvPr>
              <p:cNvPicPr/>
              <p:nvPr/>
            </p:nvPicPr>
            <p:blipFill>
              <a:blip r:embed="rId3">
                <a:extLst>
                  <a:ext uri="{28A0092B-C50C-407E-A947-70E740481C1C}">
                    <a14:useLocalDpi xmlns:a14="http://schemas.microsoft.com/office/drawing/2010/main" val="0"/>
                  </a:ext>
                </a:extLst>
              </a:blip>
              <a:stretch>
                <a:fillRect/>
              </a:stretch>
            </p:blipFill>
            <p:spPr>
              <a:xfrm>
                <a:off x="636561" y="1216774"/>
                <a:ext cx="7754182" cy="364055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7" name="Rectangle 16">
                <a:extLst>
                  <a:ext uri="{FF2B5EF4-FFF2-40B4-BE49-F238E27FC236}">
                    <a16:creationId xmlns:a16="http://schemas.microsoft.com/office/drawing/2014/main" id="{53663591-C701-4536-B581-731AFF5C76A4}"/>
                  </a:ext>
                </a:extLst>
              </p:cNvPr>
              <p:cNvSpPr/>
              <p:nvPr/>
            </p:nvSpPr>
            <p:spPr>
              <a:xfrm>
                <a:off x="731915" y="1673109"/>
                <a:ext cx="6445499" cy="2659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Grade 4 ELA—Brief Writes (IAB) to score for Demo School 2, 2022—2023</a:t>
                </a:r>
              </a:p>
            </p:txBody>
          </p:sp>
          <p:sp>
            <p:nvSpPr>
              <p:cNvPr id="19" name="Rectangle 18">
                <a:extLst>
                  <a:ext uri="{FF2B5EF4-FFF2-40B4-BE49-F238E27FC236}">
                    <a16:creationId xmlns:a16="http://schemas.microsoft.com/office/drawing/2014/main" id="{C055A4E2-47D3-47A9-A820-0542F8FDA973}"/>
                  </a:ext>
                </a:extLst>
              </p:cNvPr>
              <p:cNvSpPr/>
              <p:nvPr/>
            </p:nvSpPr>
            <p:spPr>
              <a:xfrm>
                <a:off x="3967190" y="3632548"/>
                <a:ext cx="1281215" cy="2659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01/31/2023 8:59 AM</a:t>
                </a:r>
              </a:p>
            </p:txBody>
          </p:sp>
        </p:grpSp>
        <p:pic>
          <p:nvPicPr>
            <p:cNvPr id="24" name="Picture 23">
              <a:extLst>
                <a:ext uri="{FF2B5EF4-FFF2-40B4-BE49-F238E27FC236}">
                  <a16:creationId xmlns:a16="http://schemas.microsoft.com/office/drawing/2014/main" id="{FEFEC65E-18FF-410B-AFE4-40FE5CF67308}"/>
                </a:ext>
              </a:extLst>
            </p:cNvPr>
            <p:cNvPicPr>
              <a:picLocks noChangeAspect="1"/>
            </p:cNvPicPr>
            <p:nvPr/>
          </p:nvPicPr>
          <p:blipFill>
            <a:blip r:embed="rId4"/>
            <a:stretch>
              <a:fillRect/>
            </a:stretch>
          </p:blipFill>
          <p:spPr>
            <a:xfrm>
              <a:off x="6854549" y="3449148"/>
              <a:ext cx="333375" cy="276225"/>
            </a:xfrm>
            <a:prstGeom prst="rect">
              <a:avLst/>
            </a:prstGeom>
          </p:spPr>
        </p:pic>
      </p:grpSp>
      <p:grpSp>
        <p:nvGrpSpPr>
          <p:cNvPr id="6" name="Group 5" descr="Score Submit Alert Page.">
            <a:extLst>
              <a:ext uri="{FF2B5EF4-FFF2-40B4-BE49-F238E27FC236}">
                <a16:creationId xmlns:a16="http://schemas.microsoft.com/office/drawing/2014/main" id="{44C7D8E0-C09B-468D-AC42-522C12A4598F}"/>
              </a:ext>
            </a:extLst>
          </p:cNvPr>
          <p:cNvGrpSpPr/>
          <p:nvPr/>
        </p:nvGrpSpPr>
        <p:grpSpPr>
          <a:xfrm>
            <a:off x="7212939" y="3702717"/>
            <a:ext cx="4365953" cy="2496678"/>
            <a:chOff x="7212939" y="3702717"/>
            <a:chExt cx="4365953" cy="2496678"/>
          </a:xfrm>
        </p:grpSpPr>
        <p:pic>
          <p:nvPicPr>
            <p:cNvPr id="14" name="Picture 13">
              <a:extLst>
                <a:ext uri="{FF2B5EF4-FFF2-40B4-BE49-F238E27FC236}">
                  <a16:creationId xmlns:a16="http://schemas.microsoft.com/office/drawing/2014/main" id="{CDE0A50C-B9D3-4979-9FD6-EA2AB5361F25}"/>
                </a:ext>
              </a:extLst>
            </p:cNvPr>
            <p:cNvPicPr>
              <a:picLocks noChangeAspect="1"/>
            </p:cNvPicPr>
            <p:nvPr/>
          </p:nvPicPr>
          <p:blipFill>
            <a:blip r:embed="rId5"/>
            <a:stretch>
              <a:fillRect/>
            </a:stretch>
          </p:blipFill>
          <p:spPr>
            <a:xfrm>
              <a:off x="7212939" y="3702717"/>
              <a:ext cx="4365953" cy="2496678"/>
            </a:xfrm>
            <a:prstGeom prst="rect">
              <a:avLst/>
            </a:prstGeom>
          </p:spPr>
        </p:pic>
        <p:pic>
          <p:nvPicPr>
            <p:cNvPr id="27" name="Graphic 26" descr="Cursor with solid fill">
              <a:extLst>
                <a:ext uri="{FF2B5EF4-FFF2-40B4-BE49-F238E27FC236}">
                  <a16:creationId xmlns:a16="http://schemas.microsoft.com/office/drawing/2014/main" id="{EE25BD3D-8C88-4CAA-9FCC-2C0BDBB053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61193" y="4593857"/>
              <a:ext cx="701615" cy="714397"/>
            </a:xfrm>
            <a:prstGeom prst="rect">
              <a:avLst/>
            </a:prstGeom>
          </p:spPr>
        </p:pic>
      </p:grpSp>
      <p:grpSp>
        <p:nvGrpSpPr>
          <p:cNvPr id="4" name="Group 3">
            <a:extLst>
              <a:ext uri="{FF2B5EF4-FFF2-40B4-BE49-F238E27FC236}">
                <a16:creationId xmlns:a16="http://schemas.microsoft.com/office/drawing/2014/main" id="{5FDB2560-9398-4F06-A9A3-D33A803A0CD5}"/>
              </a:ext>
              <a:ext uri="{C183D7F6-B498-43B3-948B-1728B52AA6E4}">
                <adec:decorative xmlns:adec="http://schemas.microsoft.com/office/drawing/2017/decorative" val="1"/>
              </a:ext>
            </a:extLst>
          </p:cNvPr>
          <p:cNvGrpSpPr/>
          <p:nvPr/>
        </p:nvGrpSpPr>
        <p:grpSpPr>
          <a:xfrm>
            <a:off x="426231" y="3479292"/>
            <a:ext cx="2158584" cy="1684431"/>
            <a:chOff x="426231" y="3479292"/>
            <a:chExt cx="2158584" cy="1684431"/>
          </a:xfrm>
        </p:grpSpPr>
        <p:pic>
          <p:nvPicPr>
            <p:cNvPr id="26" name="Graphic 25" descr="Cursor with solid fill">
              <a:extLst>
                <a:ext uri="{FF2B5EF4-FFF2-40B4-BE49-F238E27FC236}">
                  <a16:creationId xmlns:a16="http://schemas.microsoft.com/office/drawing/2014/main" id="{39982089-A1C4-48B3-AE2B-2C05968817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83200" y="4449326"/>
              <a:ext cx="701615" cy="714397"/>
            </a:xfrm>
            <a:prstGeom prst="rect">
              <a:avLst/>
            </a:prstGeom>
          </p:spPr>
        </p:pic>
        <p:pic>
          <p:nvPicPr>
            <p:cNvPr id="15" name="Picture 14">
              <a:extLst>
                <a:ext uri="{FF2B5EF4-FFF2-40B4-BE49-F238E27FC236}">
                  <a16:creationId xmlns:a16="http://schemas.microsoft.com/office/drawing/2014/main" id="{CA1FC3B8-9C06-4D7F-B1EE-E3DE71BCF295}"/>
                </a:ext>
              </a:extLst>
            </p:cNvPr>
            <p:cNvPicPr>
              <a:picLocks noChangeAspect="1"/>
            </p:cNvPicPr>
            <p:nvPr/>
          </p:nvPicPr>
          <p:blipFill>
            <a:blip r:embed="rId8"/>
            <a:stretch>
              <a:fillRect/>
            </a:stretch>
          </p:blipFill>
          <p:spPr>
            <a:xfrm>
              <a:off x="426231" y="3479292"/>
              <a:ext cx="420660" cy="182896"/>
            </a:xfrm>
            <a:prstGeom prst="rect">
              <a:avLst/>
            </a:prstGeom>
          </p:spPr>
        </p:pic>
      </p:grpSp>
      <p:sp>
        <p:nvSpPr>
          <p:cNvPr id="3" name="Slide Number Placeholder 2">
            <a:extLst>
              <a:ext uri="{FF2B5EF4-FFF2-40B4-BE49-F238E27FC236}">
                <a16:creationId xmlns:a16="http://schemas.microsoft.com/office/drawing/2014/main" id="{E88238E3-8C9F-4D6B-B98F-12ED02A86A7F}"/>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61</a:t>
            </a:fld>
            <a:endParaRPr lang="en-US" dirty="0">
              <a:solidFill>
                <a:srgbClr val="FFFFFF">
                  <a:lumMod val="75000"/>
                </a:srgbClr>
              </a:solidFill>
            </a:endParaRPr>
          </a:p>
        </p:txBody>
      </p:sp>
    </p:spTree>
    <p:extLst>
      <p:ext uri="{BB962C8B-B14F-4D97-AF65-F5344CB8AC3E}">
        <p14:creationId xmlns:p14="http://schemas.microsoft.com/office/powerpoint/2010/main" val="31207215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BAAA-F970-4CFD-8D9F-0D9CAF343A83}"/>
              </a:ext>
            </a:extLst>
          </p:cNvPr>
          <p:cNvSpPr>
            <a:spLocks noGrp="1"/>
          </p:cNvSpPr>
          <p:nvPr>
            <p:ph type="title" idx="4294967295"/>
          </p:nvPr>
        </p:nvSpPr>
        <p:spPr>
          <a:xfrm>
            <a:off x="208085" y="59726"/>
            <a:ext cx="11016200" cy="518012"/>
          </a:xfrm>
        </p:spPr>
        <p:txBody>
          <a:bodyPr/>
          <a:lstStyle/>
          <a:p>
            <a:r>
              <a:rPr lang="en-US" dirty="0"/>
              <a:t>Modify Scores</a:t>
            </a:r>
          </a:p>
        </p:txBody>
      </p:sp>
      <p:grpSp>
        <p:nvGrpSpPr>
          <p:cNvPr id="12" name="Group 11" descr="Grade 8 Interim Math report with the Communicating Reasoning section open, #34 and 0 point links circled in red.">
            <a:extLst>
              <a:ext uri="{FF2B5EF4-FFF2-40B4-BE49-F238E27FC236}">
                <a16:creationId xmlns:a16="http://schemas.microsoft.com/office/drawing/2014/main" id="{2187E06F-D9DA-42A5-88FD-21D8A266575B}"/>
              </a:ext>
            </a:extLst>
          </p:cNvPr>
          <p:cNvGrpSpPr/>
          <p:nvPr/>
        </p:nvGrpSpPr>
        <p:grpSpPr>
          <a:xfrm>
            <a:off x="630463" y="760297"/>
            <a:ext cx="10931075" cy="5450296"/>
            <a:chOff x="630463" y="760297"/>
            <a:chExt cx="10931075" cy="5450296"/>
          </a:xfrm>
        </p:grpSpPr>
        <p:grpSp>
          <p:nvGrpSpPr>
            <p:cNvPr id="6" name="Group 5">
              <a:extLst>
                <a:ext uri="{FF2B5EF4-FFF2-40B4-BE49-F238E27FC236}">
                  <a16:creationId xmlns:a16="http://schemas.microsoft.com/office/drawing/2014/main" id="{CAD13421-9AD3-4A96-A9CC-BDBD98E284DF}"/>
                </a:ext>
              </a:extLst>
            </p:cNvPr>
            <p:cNvGrpSpPr/>
            <p:nvPr/>
          </p:nvGrpSpPr>
          <p:grpSpPr>
            <a:xfrm>
              <a:off x="630463" y="760297"/>
              <a:ext cx="10931075" cy="5450296"/>
              <a:chOff x="630463" y="760297"/>
              <a:chExt cx="10931075" cy="5450296"/>
            </a:xfrm>
          </p:grpSpPr>
          <p:pic>
            <p:nvPicPr>
              <p:cNvPr id="8" name="Picture 7">
                <a:extLst>
                  <a:ext uri="{FF2B5EF4-FFF2-40B4-BE49-F238E27FC236}">
                    <a16:creationId xmlns:a16="http://schemas.microsoft.com/office/drawing/2014/main" id="{09233472-9816-4D7B-AC3A-F8ABB7D74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63" y="760297"/>
                <a:ext cx="10931075" cy="5450296"/>
              </a:xfrm>
              <a:prstGeom prst="rect">
                <a:avLst/>
              </a:prstGeom>
            </p:spPr>
          </p:pic>
          <p:pic>
            <p:nvPicPr>
              <p:cNvPr id="4" name="Picture 3">
                <a:extLst>
                  <a:ext uri="{FF2B5EF4-FFF2-40B4-BE49-F238E27FC236}">
                    <a16:creationId xmlns:a16="http://schemas.microsoft.com/office/drawing/2014/main" id="{36372F7B-8EC7-46EF-BCB5-5AC010BD86C4}"/>
                  </a:ext>
                </a:extLst>
              </p:cNvPr>
              <p:cNvPicPr>
                <a:picLocks noChangeAspect="1"/>
              </p:cNvPicPr>
              <p:nvPr/>
            </p:nvPicPr>
            <p:blipFill rotWithShape="1">
              <a:blip r:embed="rId4"/>
              <a:srcRect t="-15926" r="11027"/>
              <a:stretch/>
            </p:blipFill>
            <p:spPr>
              <a:xfrm>
                <a:off x="1205803" y="1576553"/>
                <a:ext cx="9020764" cy="523552"/>
              </a:xfrm>
              <a:prstGeom prst="rect">
                <a:avLst/>
              </a:prstGeom>
            </p:spPr>
          </p:pic>
          <p:sp>
            <p:nvSpPr>
              <p:cNvPr id="5" name="Rectangle 4">
                <a:extLst>
                  <a:ext uri="{FF2B5EF4-FFF2-40B4-BE49-F238E27FC236}">
                    <a16:creationId xmlns:a16="http://schemas.microsoft.com/office/drawing/2014/main" id="{A362AC60-69FB-4331-900F-434BC55A556F}"/>
                  </a:ext>
                </a:extLst>
              </p:cNvPr>
              <p:cNvSpPr/>
              <p:nvPr/>
            </p:nvSpPr>
            <p:spPr>
              <a:xfrm>
                <a:off x="8832501" y="1125416"/>
                <a:ext cx="2512088" cy="3416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7" name="Rectangle 6">
              <a:extLst>
                <a:ext uri="{FF2B5EF4-FFF2-40B4-BE49-F238E27FC236}">
                  <a16:creationId xmlns:a16="http://schemas.microsoft.com/office/drawing/2014/main" id="{521BA503-63F5-478D-9D84-07821460A20D}"/>
                </a:ext>
              </a:extLst>
            </p:cNvPr>
            <p:cNvSpPr/>
            <p:nvPr/>
          </p:nvSpPr>
          <p:spPr>
            <a:xfrm>
              <a:off x="10226567" y="1576553"/>
              <a:ext cx="1118022" cy="25224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1" name="Picture 10" descr="Text&#10;&#10;Description automatically generated">
              <a:extLst>
                <a:ext uri="{FF2B5EF4-FFF2-40B4-BE49-F238E27FC236}">
                  <a16:creationId xmlns:a16="http://schemas.microsoft.com/office/drawing/2014/main" id="{149F2867-86F3-4013-8495-912B6D6579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0971" y="1128150"/>
              <a:ext cx="1541526" cy="344443"/>
            </a:xfrm>
            <a:prstGeom prst="rect">
              <a:avLst/>
            </a:prstGeom>
          </p:spPr>
        </p:pic>
      </p:grpSp>
      <p:sp>
        <p:nvSpPr>
          <p:cNvPr id="3" name="Slide Number Placeholder 2">
            <a:extLst>
              <a:ext uri="{FF2B5EF4-FFF2-40B4-BE49-F238E27FC236}">
                <a16:creationId xmlns:a16="http://schemas.microsoft.com/office/drawing/2014/main" id="{7305C365-7453-464F-A123-5AB1688D01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1627645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7BDD53-E409-47C8-A467-6EA6DB55F500}"/>
              </a:ext>
            </a:extLst>
          </p:cNvPr>
          <p:cNvSpPr>
            <a:spLocks noGrp="1"/>
          </p:cNvSpPr>
          <p:nvPr>
            <p:ph type="title" idx="4294967295"/>
          </p:nvPr>
        </p:nvSpPr>
        <p:spPr>
          <a:xfrm>
            <a:off x="128612" y="0"/>
            <a:ext cx="11016200" cy="518012"/>
          </a:xfrm>
        </p:spPr>
        <p:txBody>
          <a:bodyPr/>
          <a:lstStyle/>
          <a:p>
            <a:r>
              <a:rPr lang="en-US" dirty="0"/>
              <a:t>Modify Scores in Item &amp; Score Tab</a:t>
            </a:r>
          </a:p>
        </p:txBody>
      </p:sp>
      <p:grpSp>
        <p:nvGrpSpPr>
          <p:cNvPr id="2" name="Group 1" descr="Clicking the edit button.">
            <a:extLst>
              <a:ext uri="{FF2B5EF4-FFF2-40B4-BE49-F238E27FC236}">
                <a16:creationId xmlns:a16="http://schemas.microsoft.com/office/drawing/2014/main" id="{911BBC72-4991-406F-8F5E-CF9639B45043}"/>
              </a:ext>
            </a:extLst>
          </p:cNvPr>
          <p:cNvGrpSpPr/>
          <p:nvPr/>
        </p:nvGrpSpPr>
        <p:grpSpPr>
          <a:xfrm>
            <a:off x="345053" y="993831"/>
            <a:ext cx="5291659" cy="3163350"/>
            <a:chOff x="345053" y="993831"/>
            <a:chExt cx="5291659" cy="3163350"/>
          </a:xfrm>
        </p:grpSpPr>
        <p:pic>
          <p:nvPicPr>
            <p:cNvPr id="12" name="Picture 11" descr="Item View window: Item &amp; Score tab">
              <a:extLst>
                <a:ext uri="{FF2B5EF4-FFF2-40B4-BE49-F238E27FC236}">
                  <a16:creationId xmlns:a16="http://schemas.microsoft.com/office/drawing/2014/main" id="{B8DDA49B-12ED-4F5F-8074-B13FB972D018}"/>
                </a:ext>
              </a:extLst>
            </p:cNvPr>
            <p:cNvPicPr/>
            <p:nvPr/>
          </p:nvPicPr>
          <p:blipFill>
            <a:blip r:embed="rId3">
              <a:extLst>
                <a:ext uri="{28A0092B-C50C-407E-A947-70E740481C1C}">
                  <a14:useLocalDpi xmlns:a14="http://schemas.microsoft.com/office/drawing/2010/main" val="0"/>
                </a:ext>
              </a:extLst>
            </a:blip>
            <a:stretch>
              <a:fillRect/>
            </a:stretch>
          </p:blipFill>
          <p:spPr>
            <a:xfrm>
              <a:off x="345053" y="993831"/>
              <a:ext cx="5291659" cy="3163350"/>
            </a:xfrm>
            <a:prstGeom prst="rect">
              <a:avLst/>
            </a:prstGeom>
            <a:ln w="9525">
              <a:solidFill>
                <a:srgbClr val="A6A6A6"/>
              </a:solidFill>
            </a:ln>
          </p:spPr>
        </p:pic>
        <p:sp>
          <p:nvSpPr>
            <p:cNvPr id="36" name="Rectangle 35">
              <a:extLst>
                <a:ext uri="{FF2B5EF4-FFF2-40B4-BE49-F238E27FC236}">
                  <a16:creationId xmlns:a16="http://schemas.microsoft.com/office/drawing/2014/main" id="{E5C2C382-766B-41B2-AF17-CECDC1E943A9}"/>
                </a:ext>
              </a:extLst>
            </p:cNvPr>
            <p:cNvSpPr/>
            <p:nvPr/>
          </p:nvSpPr>
          <p:spPr>
            <a:xfrm>
              <a:off x="532813" y="3657664"/>
              <a:ext cx="234537" cy="313239"/>
            </a:xfrm>
            <a:prstGeom prst="rect">
              <a:avLst/>
            </a:prstGeom>
            <a:solidFill>
              <a:srgbClr val="4679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1</a:t>
              </a:r>
            </a:p>
          </p:txBody>
        </p:sp>
        <p:pic>
          <p:nvPicPr>
            <p:cNvPr id="39" name="Graphic 38" descr="Cursor with solid fill">
              <a:extLst>
                <a:ext uri="{FF2B5EF4-FFF2-40B4-BE49-F238E27FC236}">
                  <a16:creationId xmlns:a16="http://schemas.microsoft.com/office/drawing/2014/main" id="{D418A5C8-177F-41FD-8DAE-72AFBB9E56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22815" y="1864553"/>
              <a:ext cx="513158" cy="522507"/>
            </a:xfrm>
            <a:prstGeom prst="rect">
              <a:avLst/>
            </a:prstGeom>
          </p:spPr>
        </p:pic>
      </p:grpSp>
      <p:grpSp>
        <p:nvGrpSpPr>
          <p:cNvPr id="3" name="Group 2" descr="Clicking the Save button under points earned.">
            <a:extLst>
              <a:ext uri="{FF2B5EF4-FFF2-40B4-BE49-F238E27FC236}">
                <a16:creationId xmlns:a16="http://schemas.microsoft.com/office/drawing/2014/main" id="{01D56C71-CDBA-469F-888F-0279958B4CC6}"/>
              </a:ext>
            </a:extLst>
          </p:cNvPr>
          <p:cNvGrpSpPr/>
          <p:nvPr/>
        </p:nvGrpSpPr>
        <p:grpSpPr>
          <a:xfrm>
            <a:off x="5869678" y="981661"/>
            <a:ext cx="5878840" cy="4802690"/>
            <a:chOff x="5869678" y="981661"/>
            <a:chExt cx="5878840" cy="4802690"/>
          </a:xfrm>
        </p:grpSpPr>
        <p:grpSp>
          <p:nvGrpSpPr>
            <p:cNvPr id="32" name="Group 31">
              <a:extLst>
                <a:ext uri="{FF2B5EF4-FFF2-40B4-BE49-F238E27FC236}">
                  <a16:creationId xmlns:a16="http://schemas.microsoft.com/office/drawing/2014/main" id="{B1038BA8-CC6D-4DC1-B00B-63265B7AA480}"/>
                </a:ext>
              </a:extLst>
            </p:cNvPr>
            <p:cNvGrpSpPr/>
            <p:nvPr/>
          </p:nvGrpSpPr>
          <p:grpSpPr>
            <a:xfrm>
              <a:off x="5869678" y="981661"/>
              <a:ext cx="5878840" cy="4802690"/>
              <a:chOff x="5869678" y="1012483"/>
              <a:chExt cx="5878840" cy="4802690"/>
            </a:xfrm>
          </p:grpSpPr>
          <p:grpSp>
            <p:nvGrpSpPr>
              <p:cNvPr id="26" name="Group 25">
                <a:extLst>
                  <a:ext uri="{FF2B5EF4-FFF2-40B4-BE49-F238E27FC236}">
                    <a16:creationId xmlns:a16="http://schemas.microsoft.com/office/drawing/2014/main" id="{5E9D7B78-91A9-4AA8-B65C-A243B082DB3E}"/>
                  </a:ext>
                </a:extLst>
              </p:cNvPr>
              <p:cNvGrpSpPr/>
              <p:nvPr/>
            </p:nvGrpSpPr>
            <p:grpSpPr>
              <a:xfrm>
                <a:off x="5869678" y="1012483"/>
                <a:ext cx="5878840" cy="4802690"/>
                <a:chOff x="5869678" y="1012483"/>
                <a:chExt cx="5878840" cy="4802690"/>
              </a:xfrm>
            </p:grpSpPr>
            <p:pic>
              <p:nvPicPr>
                <p:cNvPr id="17" name="Picture 16" descr="Item View window: Item &amp; Score tab with score being edited">
                  <a:extLst>
                    <a:ext uri="{FF2B5EF4-FFF2-40B4-BE49-F238E27FC236}">
                      <a16:creationId xmlns:a16="http://schemas.microsoft.com/office/drawing/2014/main" id="{E0F3379F-AB56-492B-B595-4ADE7D167A7F}"/>
                    </a:ext>
                  </a:extLst>
                </p:cNvPr>
                <p:cNvPicPr/>
                <p:nvPr/>
              </p:nvPicPr>
              <p:blipFill rotWithShape="1">
                <a:blip r:embed="rId6" cstate="print">
                  <a:extLst>
                    <a:ext uri="{28A0092B-C50C-407E-A947-70E740481C1C}">
                      <a14:useLocalDpi xmlns:a14="http://schemas.microsoft.com/office/drawing/2010/main" val="0"/>
                    </a:ext>
                  </a:extLst>
                </a:blip>
                <a:srcRect l="-1" t="51248" r="139"/>
                <a:stretch/>
              </p:blipFill>
              <p:spPr>
                <a:xfrm>
                  <a:off x="5930748" y="3764333"/>
                  <a:ext cx="5793848" cy="1610067"/>
                </a:xfrm>
                <a:prstGeom prst="rect">
                  <a:avLst/>
                </a:prstGeom>
                <a:ln w="12700">
                  <a:noFill/>
                </a:ln>
                <a:effectLst/>
              </p:spPr>
            </p:pic>
            <p:pic>
              <p:nvPicPr>
                <p:cNvPr id="7" name="Picture 6">
                  <a:extLst>
                    <a:ext uri="{FF2B5EF4-FFF2-40B4-BE49-F238E27FC236}">
                      <a16:creationId xmlns:a16="http://schemas.microsoft.com/office/drawing/2014/main" id="{78FF3186-15F0-4FC7-B9FB-F83BFDF7E89E}"/>
                    </a:ext>
                  </a:extLst>
                </p:cNvPr>
                <p:cNvPicPr>
                  <a:picLocks noChangeAspect="1"/>
                </p:cNvPicPr>
                <p:nvPr/>
              </p:nvPicPr>
              <p:blipFill>
                <a:blip r:embed="rId7"/>
                <a:stretch>
                  <a:fillRect/>
                </a:stretch>
              </p:blipFill>
              <p:spPr>
                <a:xfrm>
                  <a:off x="5869678" y="1012483"/>
                  <a:ext cx="5873089" cy="1718191"/>
                </a:xfrm>
                <a:prstGeom prst="rect">
                  <a:avLst/>
                </a:prstGeom>
              </p:spPr>
            </p:pic>
            <p:pic>
              <p:nvPicPr>
                <p:cNvPr id="10" name="Picture 9">
                  <a:extLst>
                    <a:ext uri="{FF2B5EF4-FFF2-40B4-BE49-F238E27FC236}">
                      <a16:creationId xmlns:a16="http://schemas.microsoft.com/office/drawing/2014/main" id="{55CFC223-33DE-467E-A208-EA7972581C22}"/>
                    </a:ext>
                  </a:extLst>
                </p:cNvPr>
                <p:cNvPicPr>
                  <a:picLocks noChangeAspect="1"/>
                </p:cNvPicPr>
                <p:nvPr/>
              </p:nvPicPr>
              <p:blipFill>
                <a:blip r:embed="rId8"/>
                <a:stretch>
                  <a:fillRect/>
                </a:stretch>
              </p:blipFill>
              <p:spPr>
                <a:xfrm>
                  <a:off x="6101122" y="2462166"/>
                  <a:ext cx="5341310" cy="1322610"/>
                </a:xfrm>
                <a:prstGeom prst="rect">
                  <a:avLst/>
                </a:prstGeom>
              </p:spPr>
            </p:pic>
            <p:pic>
              <p:nvPicPr>
                <p:cNvPr id="15" name="Picture 14">
                  <a:extLst>
                    <a:ext uri="{FF2B5EF4-FFF2-40B4-BE49-F238E27FC236}">
                      <a16:creationId xmlns:a16="http://schemas.microsoft.com/office/drawing/2014/main" id="{9E204869-AD2A-4AAD-B073-62E0A7CB126C}"/>
                    </a:ext>
                  </a:extLst>
                </p:cNvPr>
                <p:cNvPicPr>
                  <a:picLocks noChangeAspect="1"/>
                </p:cNvPicPr>
                <p:nvPr/>
              </p:nvPicPr>
              <p:blipFill rotWithShape="1">
                <a:blip r:embed="rId9"/>
                <a:srcRect r="-7897" b="7330"/>
                <a:stretch/>
              </p:blipFill>
              <p:spPr>
                <a:xfrm>
                  <a:off x="11618557" y="1908296"/>
                  <a:ext cx="129961" cy="3340109"/>
                </a:xfrm>
                <a:prstGeom prst="rect">
                  <a:avLst/>
                </a:prstGeom>
              </p:spPr>
            </p:pic>
            <p:sp>
              <p:nvSpPr>
                <p:cNvPr id="16" name="Rectangle 15">
                  <a:extLst>
                    <a:ext uri="{FF2B5EF4-FFF2-40B4-BE49-F238E27FC236}">
                      <a16:creationId xmlns:a16="http://schemas.microsoft.com/office/drawing/2014/main" id="{4EBDEA32-739C-40FE-8005-CF033B294533}"/>
                    </a:ext>
                  </a:extLst>
                </p:cNvPr>
                <p:cNvSpPr/>
                <p:nvPr/>
              </p:nvSpPr>
              <p:spPr>
                <a:xfrm>
                  <a:off x="11307381" y="3656209"/>
                  <a:ext cx="234537" cy="17181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cxnSp>
              <p:nvCxnSpPr>
                <p:cNvPr id="21" name="Straight Connector 20">
                  <a:extLst>
                    <a:ext uri="{FF2B5EF4-FFF2-40B4-BE49-F238E27FC236}">
                      <a16:creationId xmlns:a16="http://schemas.microsoft.com/office/drawing/2014/main" id="{172EF313-AC9D-4512-AFF0-2B8C3548C59A}"/>
                    </a:ext>
                  </a:extLst>
                </p:cNvPr>
                <p:cNvCxnSpPr/>
                <p:nvPr/>
              </p:nvCxnSpPr>
              <p:spPr>
                <a:xfrm>
                  <a:off x="5869678" y="2730674"/>
                  <a:ext cx="0" cy="308449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5C582FF-CC87-438A-B880-64D21FF6DE47}"/>
                    </a:ext>
                  </a:extLst>
                </p:cNvPr>
                <p:cNvCxnSpPr/>
                <p:nvPr/>
              </p:nvCxnSpPr>
              <p:spPr>
                <a:xfrm>
                  <a:off x="11735697" y="2730674"/>
                  <a:ext cx="0" cy="308449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9F70C6-ED81-4BA7-86D6-0F0D84AFF11F}"/>
                    </a:ext>
                  </a:extLst>
                </p:cNvPr>
                <p:cNvCxnSpPr>
                  <a:cxnSpLocks/>
                </p:cNvCxnSpPr>
                <p:nvPr/>
              </p:nvCxnSpPr>
              <p:spPr>
                <a:xfrm>
                  <a:off x="5869678" y="5815173"/>
                  <a:ext cx="5873089"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grpSp>
          <p:pic>
            <p:nvPicPr>
              <p:cNvPr id="28" name="Picture 27">
                <a:extLst>
                  <a:ext uri="{FF2B5EF4-FFF2-40B4-BE49-F238E27FC236}">
                    <a16:creationId xmlns:a16="http://schemas.microsoft.com/office/drawing/2014/main" id="{216D7FE4-2EA4-4410-9856-73879F9C6C17}"/>
                  </a:ext>
                </a:extLst>
              </p:cNvPr>
              <p:cNvPicPr>
                <a:picLocks noChangeAspect="1"/>
              </p:cNvPicPr>
              <p:nvPr/>
            </p:nvPicPr>
            <p:blipFill>
              <a:blip r:embed="rId10"/>
              <a:stretch>
                <a:fillRect/>
              </a:stretch>
            </p:blipFill>
            <p:spPr>
              <a:xfrm>
                <a:off x="5878226" y="1611828"/>
                <a:ext cx="2971800" cy="171450"/>
              </a:xfrm>
              <a:prstGeom prst="rect">
                <a:avLst/>
              </a:prstGeom>
            </p:spPr>
          </p:pic>
          <p:pic>
            <p:nvPicPr>
              <p:cNvPr id="31" name="Picture 30">
                <a:extLst>
                  <a:ext uri="{FF2B5EF4-FFF2-40B4-BE49-F238E27FC236}">
                    <a16:creationId xmlns:a16="http://schemas.microsoft.com/office/drawing/2014/main" id="{3965ACE9-3E9F-42A4-9756-A528DBF2BC5E}"/>
                  </a:ext>
                </a:extLst>
              </p:cNvPr>
              <p:cNvPicPr>
                <a:picLocks noChangeAspect="1"/>
              </p:cNvPicPr>
              <p:nvPr/>
            </p:nvPicPr>
            <p:blipFill rotWithShape="1">
              <a:blip r:embed="rId11"/>
              <a:srcRect b="22261"/>
              <a:stretch/>
            </p:blipFill>
            <p:spPr>
              <a:xfrm>
                <a:off x="5883037" y="1371356"/>
                <a:ext cx="5859730" cy="186836"/>
              </a:xfrm>
              <a:prstGeom prst="rect">
                <a:avLst/>
              </a:prstGeom>
            </p:spPr>
          </p:pic>
        </p:grpSp>
        <p:sp>
          <p:nvSpPr>
            <p:cNvPr id="35" name="Rectangle 34">
              <a:extLst>
                <a:ext uri="{FF2B5EF4-FFF2-40B4-BE49-F238E27FC236}">
                  <a16:creationId xmlns:a16="http://schemas.microsoft.com/office/drawing/2014/main" id="{FD47FC2D-B075-49EA-AE59-B29F6AE2EFDA}"/>
                </a:ext>
              </a:extLst>
            </p:cNvPr>
            <p:cNvSpPr/>
            <p:nvPr/>
          </p:nvSpPr>
          <p:spPr>
            <a:xfrm>
              <a:off x="6169572" y="3793264"/>
              <a:ext cx="234537" cy="313239"/>
            </a:xfrm>
            <a:prstGeom prst="rect">
              <a:avLst/>
            </a:prstGeom>
            <a:solidFill>
              <a:srgbClr val="4679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1</a:t>
              </a:r>
            </a:p>
          </p:txBody>
        </p:sp>
        <p:pic>
          <p:nvPicPr>
            <p:cNvPr id="40" name="Graphic 39" descr="Cursor with solid fill">
              <a:extLst>
                <a:ext uri="{FF2B5EF4-FFF2-40B4-BE49-F238E27FC236}">
                  <a16:creationId xmlns:a16="http://schemas.microsoft.com/office/drawing/2014/main" id="{AA19BF6D-D4B2-4BB1-8484-EC80FA60D9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0026" y="2294425"/>
              <a:ext cx="523668" cy="533208"/>
            </a:xfrm>
            <a:prstGeom prst="rect">
              <a:avLst/>
            </a:prstGeom>
          </p:spPr>
        </p:pic>
      </p:grpSp>
      <p:sp>
        <p:nvSpPr>
          <p:cNvPr id="4" name="Slide Number Placeholder 3">
            <a:extLst>
              <a:ext uri="{FF2B5EF4-FFF2-40B4-BE49-F238E27FC236}">
                <a16:creationId xmlns:a16="http://schemas.microsoft.com/office/drawing/2014/main" id="{008B2397-F09C-4A95-B422-3E9FF91801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1501178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106D1C-36C6-4D87-853F-E9C74E372547}"/>
              </a:ext>
            </a:extLst>
          </p:cNvPr>
          <p:cNvSpPr>
            <a:spLocks noGrp="1"/>
          </p:cNvSpPr>
          <p:nvPr>
            <p:ph type="title"/>
          </p:nvPr>
        </p:nvSpPr>
        <p:spPr/>
        <p:txBody>
          <a:bodyPr/>
          <a:lstStyle/>
          <a:p>
            <a:r>
              <a:rPr lang="en-US" dirty="0"/>
              <a:t>Condition Codes </a:t>
            </a:r>
          </a:p>
        </p:txBody>
      </p:sp>
      <p:graphicFrame>
        <p:nvGraphicFramePr>
          <p:cNvPr id="6" name="Content Placeholder 5">
            <a:extLst>
              <a:ext uri="{FF2B5EF4-FFF2-40B4-BE49-F238E27FC236}">
                <a16:creationId xmlns:a16="http://schemas.microsoft.com/office/drawing/2014/main" id="{D8FFFC88-98E7-4B0E-AD41-0E38D037512A}"/>
              </a:ext>
            </a:extLst>
          </p:cNvPr>
          <p:cNvGraphicFramePr>
            <a:graphicFrameLocks noGrp="1"/>
          </p:cNvGraphicFramePr>
          <p:nvPr>
            <p:ph sz="quarter" idx="15"/>
          </p:nvPr>
        </p:nvGraphicFramePr>
        <p:xfrm>
          <a:off x="707038" y="1067356"/>
          <a:ext cx="10807911" cy="4361293"/>
        </p:xfrm>
        <a:graphic>
          <a:graphicData uri="http://schemas.openxmlformats.org/drawingml/2006/table">
            <a:tbl>
              <a:tblPr firstRow="1" firstCol="1" bandRow="1">
                <a:tableStyleId>{5C22544A-7EE6-4342-B048-85BDC9FD1C3A}</a:tableStyleId>
              </a:tblPr>
              <a:tblGrid>
                <a:gridCol w="2668842">
                  <a:extLst>
                    <a:ext uri="{9D8B030D-6E8A-4147-A177-3AD203B41FA5}">
                      <a16:colId xmlns:a16="http://schemas.microsoft.com/office/drawing/2014/main" val="959527415"/>
                    </a:ext>
                  </a:extLst>
                </a:gridCol>
                <a:gridCol w="1289611">
                  <a:extLst>
                    <a:ext uri="{9D8B030D-6E8A-4147-A177-3AD203B41FA5}">
                      <a16:colId xmlns:a16="http://schemas.microsoft.com/office/drawing/2014/main" val="2738598144"/>
                    </a:ext>
                  </a:extLst>
                </a:gridCol>
                <a:gridCol w="6849458">
                  <a:extLst>
                    <a:ext uri="{9D8B030D-6E8A-4147-A177-3AD203B41FA5}">
                      <a16:colId xmlns:a16="http://schemas.microsoft.com/office/drawing/2014/main" val="4096213560"/>
                    </a:ext>
                  </a:extLst>
                </a:gridCol>
              </a:tblGrid>
              <a:tr h="395390">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Condition Code</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Source of Code</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Description</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1220445366"/>
                  </a:ext>
                </a:extLst>
              </a:tr>
              <a:tr h="432457">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Insufficient Text (Duplicated Text)</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response contains a significant amount of repeated text.</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4283118205"/>
                  </a:ext>
                </a:extLst>
              </a:tr>
              <a:tr h="432457">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Blank</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student did not enter a response.</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80096560"/>
                  </a:ext>
                </a:extLst>
              </a:tr>
              <a:tr h="599327">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Non-Specific*</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This condition code is assigned to machine-scored responses when the Test Delivery System (TDS) identifies that the response requires a condition code but cannot determine which specific condition code it requires. Resolution is required.</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3502709414"/>
                  </a:ext>
                </a:extLst>
              </a:tr>
              <a:tr h="432457">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Insufficient Text (Too Few Words)</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response contains too few words to be considered a valid attempt.</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4092076903"/>
                  </a:ext>
                </a:extLst>
              </a:tr>
              <a:tr h="604964">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Non-Scorable Language (Uninterpretable Language)*</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response is in a language other than English or Spanish. Resolution is required.</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3390423748"/>
                  </a:ext>
                </a:extLst>
              </a:tr>
              <a:tr h="432457">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Insufficient Text (Copied Text from the Prompt)</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response is largely composed of text copied from the prompt.</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3500712797"/>
                  </a:ext>
                </a:extLst>
              </a:tr>
              <a:tr h="599327">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Off Topic</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Human</a:t>
                      </a:r>
                    </a:p>
                  </a:txBody>
                  <a:tcPr marL="64214" marR="64214" marT="0" marB="0" anchor="ctr"/>
                </a:tc>
                <a:tc>
                  <a:txBody>
                    <a:bodyPr/>
                    <a:lstStyle/>
                    <a:p>
                      <a:pPr lvl="1"/>
                      <a:r>
                        <a:rPr lang="en-US" sz="1300" kern="1200" dirty="0">
                          <a:solidFill>
                            <a:schemeClr val="dk1"/>
                          </a:solidFill>
                          <a:effectLst/>
                          <a:latin typeface="Calibri" panose="020F0502020204030204" pitchFamily="34" charset="0"/>
                          <a:ea typeface="+mn-ea"/>
                          <a:cs typeface="Calibri" panose="020F0502020204030204" pitchFamily="34" charset="0"/>
                        </a:rPr>
                        <a:t>A writing sample will be judged off topic when the response is unrelated to the task or the sources or shows no evidence that the student has read the task or the sources (especially for informational/explanatory and opinion/argumentative).</a:t>
                      </a:r>
                    </a:p>
                  </a:txBody>
                  <a:tcPr marL="64214" marR="64214" marT="0" marB="0" anchor="ctr"/>
                </a:tc>
                <a:extLst>
                  <a:ext uri="{0D108BD9-81ED-4DB2-BD59-A6C34878D82A}">
                    <a16:rowId xmlns:a16="http://schemas.microsoft.com/office/drawing/2014/main" val="488885063"/>
                  </a:ext>
                </a:extLst>
              </a:tr>
              <a:tr h="432457">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Blank</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Human</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student did not enter a response.</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3747407585"/>
                  </a:ext>
                </a:extLst>
              </a:tr>
            </a:tbl>
          </a:graphicData>
        </a:graphic>
      </p:graphicFrame>
      <p:sp>
        <p:nvSpPr>
          <p:cNvPr id="2" name="Slide Number Placeholder 1">
            <a:extLst>
              <a:ext uri="{FF2B5EF4-FFF2-40B4-BE49-F238E27FC236}">
                <a16:creationId xmlns:a16="http://schemas.microsoft.com/office/drawing/2014/main" id="{FA09B412-7D99-4C52-B73D-DFF29DA9E6F1}"/>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030062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34141-C7F9-4237-AD70-DE0E1170EEF0}"/>
              </a:ext>
            </a:extLst>
          </p:cNvPr>
          <p:cNvSpPr>
            <a:spLocks noGrp="1"/>
          </p:cNvSpPr>
          <p:nvPr>
            <p:ph type="title"/>
          </p:nvPr>
        </p:nvSpPr>
        <p:spPr/>
        <p:txBody>
          <a:bodyPr/>
          <a:lstStyle/>
          <a:p>
            <a:r>
              <a:rPr lang="en-US" dirty="0"/>
              <a:t>Change Reporting Time Period</a:t>
            </a:r>
          </a:p>
        </p:txBody>
      </p:sp>
      <p:grpSp>
        <p:nvGrpSpPr>
          <p:cNvPr id="12" name="Group 11" descr="Change Reporting Time Period window showing two fields for school year and calendar date. Green Save button.">
            <a:extLst>
              <a:ext uri="{FF2B5EF4-FFF2-40B4-BE49-F238E27FC236}">
                <a16:creationId xmlns:a16="http://schemas.microsoft.com/office/drawing/2014/main" id="{19F4DBCF-08FD-4097-B6B8-8FE7CA664C6A}"/>
              </a:ext>
            </a:extLst>
          </p:cNvPr>
          <p:cNvGrpSpPr/>
          <p:nvPr/>
        </p:nvGrpSpPr>
        <p:grpSpPr>
          <a:xfrm>
            <a:off x="4755305" y="1276514"/>
            <a:ext cx="7038975" cy="4452949"/>
            <a:chOff x="4755305" y="1276514"/>
            <a:chExt cx="7038975" cy="4452949"/>
          </a:xfrm>
        </p:grpSpPr>
        <p:grpSp>
          <p:nvGrpSpPr>
            <p:cNvPr id="5" name="Group 4">
              <a:extLst>
                <a:ext uri="{FF2B5EF4-FFF2-40B4-BE49-F238E27FC236}">
                  <a16:creationId xmlns:a16="http://schemas.microsoft.com/office/drawing/2014/main" id="{4FE0D77B-4E6D-4199-B5B9-D7214EEEF479}"/>
                </a:ext>
              </a:extLst>
            </p:cNvPr>
            <p:cNvGrpSpPr/>
            <p:nvPr/>
          </p:nvGrpSpPr>
          <p:grpSpPr>
            <a:xfrm>
              <a:off x="4755305" y="1276514"/>
              <a:ext cx="7038975" cy="4095750"/>
              <a:chOff x="4755305" y="1276514"/>
              <a:chExt cx="7038975" cy="4095750"/>
            </a:xfrm>
          </p:grpSpPr>
          <p:pic>
            <p:nvPicPr>
              <p:cNvPr id="6" name="Picture 5">
                <a:extLst>
                  <a:ext uri="{FF2B5EF4-FFF2-40B4-BE49-F238E27FC236}">
                    <a16:creationId xmlns:a16="http://schemas.microsoft.com/office/drawing/2014/main" id="{6CD40D34-60D9-423B-B140-FD63F861F037}"/>
                  </a:ext>
                </a:extLst>
              </p:cNvPr>
              <p:cNvPicPr>
                <a:picLocks noChangeAspect="1"/>
              </p:cNvPicPr>
              <p:nvPr/>
            </p:nvPicPr>
            <p:blipFill>
              <a:blip r:embed="rId3"/>
              <a:stretch>
                <a:fillRect/>
              </a:stretch>
            </p:blipFill>
            <p:spPr>
              <a:xfrm>
                <a:off x="4755305" y="1276514"/>
                <a:ext cx="7038975" cy="40957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D2849BB-6234-46D6-9FB6-341A9C1B6E1A}"/>
                  </a:ext>
                </a:extLst>
              </p:cNvPr>
              <p:cNvPicPr>
                <a:picLocks noChangeAspect="1"/>
              </p:cNvPicPr>
              <p:nvPr/>
            </p:nvPicPr>
            <p:blipFill>
              <a:blip r:embed="rId4"/>
              <a:stretch>
                <a:fillRect/>
              </a:stretch>
            </p:blipFill>
            <p:spPr>
              <a:xfrm rot="10800000">
                <a:off x="11040051" y="3480993"/>
                <a:ext cx="420660" cy="182896"/>
              </a:xfrm>
              <a:prstGeom prst="rect">
                <a:avLst/>
              </a:prstGeom>
            </p:spPr>
          </p:pic>
          <p:pic>
            <p:nvPicPr>
              <p:cNvPr id="10" name="Picture 9">
                <a:extLst>
                  <a:ext uri="{FF2B5EF4-FFF2-40B4-BE49-F238E27FC236}">
                    <a16:creationId xmlns:a16="http://schemas.microsoft.com/office/drawing/2014/main" id="{A4D7F4B7-7115-454D-912C-A5EE6B31704E}"/>
                  </a:ext>
                </a:extLst>
              </p:cNvPr>
              <p:cNvPicPr>
                <a:picLocks noChangeAspect="1"/>
              </p:cNvPicPr>
              <p:nvPr/>
            </p:nvPicPr>
            <p:blipFill>
              <a:blip r:embed="rId4"/>
              <a:stretch>
                <a:fillRect/>
              </a:stretch>
            </p:blipFill>
            <p:spPr>
              <a:xfrm rot="10800000">
                <a:off x="10620091" y="2442596"/>
                <a:ext cx="420660" cy="182896"/>
              </a:xfrm>
              <a:prstGeom prst="rect">
                <a:avLst/>
              </a:prstGeom>
            </p:spPr>
          </p:pic>
        </p:grpSp>
        <p:pic>
          <p:nvPicPr>
            <p:cNvPr id="11" name="Graphic 10" descr="Cursor with solid fill">
              <a:extLst>
                <a:ext uri="{FF2B5EF4-FFF2-40B4-BE49-F238E27FC236}">
                  <a16:creationId xmlns:a16="http://schemas.microsoft.com/office/drawing/2014/main" id="{07D6E9CD-E451-4C7F-87FA-DB889960CC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23986" y="5015066"/>
              <a:ext cx="701615" cy="714397"/>
            </a:xfrm>
            <a:prstGeom prst="rect">
              <a:avLst/>
            </a:prstGeom>
          </p:spPr>
        </p:pic>
      </p:grpSp>
      <p:sp>
        <p:nvSpPr>
          <p:cNvPr id="3" name="Slide Number Placeholder 2">
            <a:extLst>
              <a:ext uri="{FF2B5EF4-FFF2-40B4-BE49-F238E27FC236}">
                <a16:creationId xmlns:a16="http://schemas.microsoft.com/office/drawing/2014/main" id="{83870C1E-3037-4BE3-A270-D11B15FDB44A}"/>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65</a:t>
            </a:fld>
            <a:endParaRPr lang="en-US" dirty="0">
              <a:solidFill>
                <a:srgbClr val="FFFFFF">
                  <a:lumMod val="75000"/>
                </a:srgbClr>
              </a:solidFill>
            </a:endParaRPr>
          </a:p>
        </p:txBody>
      </p:sp>
      <p:grpSp>
        <p:nvGrpSpPr>
          <p:cNvPr id="16" name="Group 15">
            <a:extLst>
              <a:ext uri="{FF2B5EF4-FFF2-40B4-BE49-F238E27FC236}">
                <a16:creationId xmlns:a16="http://schemas.microsoft.com/office/drawing/2014/main" id="{2A313827-8082-4432-A36C-C02F12A85F1B}"/>
              </a:ext>
            </a:extLst>
          </p:cNvPr>
          <p:cNvGrpSpPr/>
          <p:nvPr/>
        </p:nvGrpSpPr>
        <p:grpSpPr>
          <a:xfrm>
            <a:off x="557048" y="1282262"/>
            <a:ext cx="4012834" cy="4090003"/>
            <a:chOff x="557048" y="1282262"/>
            <a:chExt cx="4012834" cy="4090003"/>
          </a:xfrm>
        </p:grpSpPr>
        <p:grpSp>
          <p:nvGrpSpPr>
            <p:cNvPr id="4" name="Group 3" descr="Change Reporting Time Period button.">
              <a:extLst>
                <a:ext uri="{FF2B5EF4-FFF2-40B4-BE49-F238E27FC236}">
                  <a16:creationId xmlns:a16="http://schemas.microsoft.com/office/drawing/2014/main" id="{D3C2C580-A0AD-4220-9BB8-C3C7888B9AAF}"/>
                </a:ext>
              </a:extLst>
            </p:cNvPr>
            <p:cNvGrpSpPr/>
            <p:nvPr/>
          </p:nvGrpSpPr>
          <p:grpSpPr>
            <a:xfrm>
              <a:off x="557048" y="1282262"/>
              <a:ext cx="4012834" cy="4090003"/>
              <a:chOff x="557048" y="1282262"/>
              <a:chExt cx="4012834" cy="4090003"/>
            </a:xfrm>
          </p:grpSpPr>
          <p:pic>
            <p:nvPicPr>
              <p:cNvPr id="7" name="Picture 6">
                <a:extLst>
                  <a:ext uri="{FF2B5EF4-FFF2-40B4-BE49-F238E27FC236}">
                    <a16:creationId xmlns:a16="http://schemas.microsoft.com/office/drawing/2014/main" id="{057F3C62-C66E-4C26-AF78-DAD6D24B5FFB}"/>
                  </a:ext>
                </a:extLst>
              </p:cNvPr>
              <p:cNvPicPr>
                <a:picLocks noChangeAspect="1"/>
              </p:cNvPicPr>
              <p:nvPr/>
            </p:nvPicPr>
            <p:blipFill rotWithShape="1">
              <a:blip r:embed="rId7"/>
              <a:srcRect l="1064" t="2863" r="1367" b="1799"/>
              <a:stretch/>
            </p:blipFill>
            <p:spPr>
              <a:xfrm>
                <a:off x="557048" y="1282262"/>
                <a:ext cx="4012834" cy="40900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Oval 7">
                <a:extLst>
                  <a:ext uri="{FF2B5EF4-FFF2-40B4-BE49-F238E27FC236}">
                    <a16:creationId xmlns:a16="http://schemas.microsoft.com/office/drawing/2014/main" id="{D51B3FF2-6E1B-40F9-BFDF-C506BF49EA32}"/>
                  </a:ext>
                </a:extLst>
              </p:cNvPr>
              <p:cNvSpPr/>
              <p:nvPr/>
            </p:nvSpPr>
            <p:spPr>
              <a:xfrm>
                <a:off x="557048" y="1901333"/>
                <a:ext cx="1881352" cy="6631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15" name="Picture 14">
              <a:extLst>
                <a:ext uri="{FF2B5EF4-FFF2-40B4-BE49-F238E27FC236}">
                  <a16:creationId xmlns:a16="http://schemas.microsoft.com/office/drawing/2014/main" id="{FF1A02CC-1CE1-4F85-9242-CBDF7910AF4A}"/>
                </a:ext>
              </a:extLst>
            </p:cNvPr>
            <p:cNvPicPr>
              <a:picLocks noChangeAspect="1"/>
            </p:cNvPicPr>
            <p:nvPr/>
          </p:nvPicPr>
          <p:blipFill>
            <a:blip r:embed="rId8"/>
            <a:stretch>
              <a:fillRect/>
            </a:stretch>
          </p:blipFill>
          <p:spPr>
            <a:xfrm>
              <a:off x="2563465" y="1977800"/>
              <a:ext cx="447256" cy="464795"/>
            </a:xfrm>
            <a:prstGeom prst="rect">
              <a:avLst/>
            </a:prstGeom>
          </p:spPr>
        </p:pic>
      </p:grpSp>
    </p:spTree>
    <p:extLst>
      <p:ext uri="{BB962C8B-B14F-4D97-AF65-F5344CB8AC3E}">
        <p14:creationId xmlns:p14="http://schemas.microsoft.com/office/powerpoint/2010/main" val="3522503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Assign Test Reasons</a:t>
            </a:r>
          </a:p>
        </p:txBody>
      </p:sp>
      <p:grpSp>
        <p:nvGrpSpPr>
          <p:cNvPr id="2" name="Group 1" descr="The Test Reason Manager page with the Search Test Sessions for Test Reason panel open.">
            <a:extLst>
              <a:ext uri="{FF2B5EF4-FFF2-40B4-BE49-F238E27FC236}">
                <a16:creationId xmlns:a16="http://schemas.microsoft.com/office/drawing/2014/main" id="{E2F1E764-C2BA-490F-8AE1-0847D47A90BC}"/>
              </a:ext>
            </a:extLst>
          </p:cNvPr>
          <p:cNvGrpSpPr/>
          <p:nvPr/>
        </p:nvGrpSpPr>
        <p:grpSpPr>
          <a:xfrm>
            <a:off x="3561434" y="1805822"/>
            <a:ext cx="8084675" cy="3394289"/>
            <a:chOff x="3561434" y="1805822"/>
            <a:chExt cx="8084675" cy="3394289"/>
          </a:xfrm>
        </p:grpSpPr>
        <p:pic>
          <p:nvPicPr>
            <p:cNvPr id="10" name="Picture 9">
              <a:extLst>
                <a:ext uri="{FF2B5EF4-FFF2-40B4-BE49-F238E27FC236}">
                  <a16:creationId xmlns:a16="http://schemas.microsoft.com/office/drawing/2014/main" id="{C8E8BB6A-203F-4E58-AC55-415DABEF8A9E}"/>
                </a:ext>
              </a:extLst>
            </p:cNvPr>
            <p:cNvPicPr>
              <a:picLocks noChangeAspect="1"/>
            </p:cNvPicPr>
            <p:nvPr/>
          </p:nvPicPr>
          <p:blipFill>
            <a:blip r:embed="rId3"/>
            <a:stretch>
              <a:fillRect/>
            </a:stretch>
          </p:blipFill>
          <p:spPr>
            <a:xfrm>
              <a:off x="3561434" y="1805822"/>
              <a:ext cx="8084675" cy="324635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2" name="Graphic 11" descr="Cursor with solid fill">
              <a:extLst>
                <a:ext uri="{FF2B5EF4-FFF2-40B4-BE49-F238E27FC236}">
                  <a16:creationId xmlns:a16="http://schemas.microsoft.com/office/drawing/2014/main" id="{15553C64-7FE3-47ED-A18A-F732AA8715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3076" y="4485714"/>
              <a:ext cx="701615" cy="714397"/>
            </a:xfrm>
            <a:prstGeom prst="rect">
              <a:avLst/>
            </a:prstGeom>
          </p:spPr>
        </p:pic>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pSp>
        <p:nvGrpSpPr>
          <p:cNvPr id="11" name="Group 10">
            <a:extLst>
              <a:ext uri="{FF2B5EF4-FFF2-40B4-BE49-F238E27FC236}">
                <a16:creationId xmlns:a16="http://schemas.microsoft.com/office/drawing/2014/main" id="{7D1A28B5-B021-4873-8D49-F73DEF5C5345}"/>
              </a:ext>
            </a:extLst>
          </p:cNvPr>
          <p:cNvGrpSpPr/>
          <p:nvPr/>
        </p:nvGrpSpPr>
        <p:grpSpPr>
          <a:xfrm>
            <a:off x="426230" y="872359"/>
            <a:ext cx="2916060" cy="3005960"/>
            <a:chOff x="426230" y="872359"/>
            <a:chExt cx="2916060" cy="3005960"/>
          </a:xfrm>
        </p:grpSpPr>
        <p:grpSp>
          <p:nvGrpSpPr>
            <p:cNvPr id="8" name="Group 7" descr="Manage Test Reasons button.">
              <a:extLst>
                <a:ext uri="{FF2B5EF4-FFF2-40B4-BE49-F238E27FC236}">
                  <a16:creationId xmlns:a16="http://schemas.microsoft.com/office/drawing/2014/main" id="{23F50C38-B284-4CBA-99A4-83CB9816D0E7}"/>
                </a:ext>
              </a:extLst>
            </p:cNvPr>
            <p:cNvGrpSpPr/>
            <p:nvPr/>
          </p:nvGrpSpPr>
          <p:grpSpPr>
            <a:xfrm>
              <a:off x="426230" y="872359"/>
              <a:ext cx="2916060" cy="3005960"/>
              <a:chOff x="557047" y="1282262"/>
              <a:chExt cx="4012835" cy="4090003"/>
            </a:xfrm>
          </p:grpSpPr>
          <p:pic>
            <p:nvPicPr>
              <p:cNvPr id="4" name="Picture 3">
                <a:extLst>
                  <a:ext uri="{FF2B5EF4-FFF2-40B4-BE49-F238E27FC236}">
                    <a16:creationId xmlns:a16="http://schemas.microsoft.com/office/drawing/2014/main" id="{8E46FF83-46F3-4432-B3C8-184E7AB8678A}"/>
                  </a:ext>
                </a:extLst>
              </p:cNvPr>
              <p:cNvPicPr>
                <a:picLocks noChangeAspect="1"/>
              </p:cNvPicPr>
              <p:nvPr/>
            </p:nvPicPr>
            <p:blipFill rotWithShape="1">
              <a:blip r:embed="rId6"/>
              <a:srcRect l="1064" t="2863" r="1367" b="1799"/>
              <a:stretch/>
            </p:blipFill>
            <p:spPr>
              <a:xfrm>
                <a:off x="557048" y="1282262"/>
                <a:ext cx="4012834" cy="40900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D6151D08-61A0-402A-9591-89513F14FAEF}"/>
                  </a:ext>
                </a:extLst>
              </p:cNvPr>
              <p:cNvSpPr/>
              <p:nvPr/>
            </p:nvSpPr>
            <p:spPr>
              <a:xfrm>
                <a:off x="557047" y="3509416"/>
                <a:ext cx="2028497" cy="6631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9" name="Picture 8">
              <a:extLst>
                <a:ext uri="{FF2B5EF4-FFF2-40B4-BE49-F238E27FC236}">
                  <a16:creationId xmlns:a16="http://schemas.microsoft.com/office/drawing/2014/main" id="{4BAAD87B-138F-48C3-8B67-1D55683B653A}"/>
                </a:ext>
              </a:extLst>
            </p:cNvPr>
            <p:cNvPicPr>
              <a:picLocks noChangeAspect="1"/>
            </p:cNvPicPr>
            <p:nvPr/>
          </p:nvPicPr>
          <p:blipFill>
            <a:blip r:embed="rId7"/>
            <a:stretch>
              <a:fillRect/>
            </a:stretch>
          </p:blipFill>
          <p:spPr>
            <a:xfrm>
              <a:off x="1865406" y="1375845"/>
              <a:ext cx="354008" cy="367891"/>
            </a:xfrm>
            <a:prstGeom prst="rect">
              <a:avLst/>
            </a:prstGeom>
          </p:spPr>
        </p:pic>
      </p:grpSp>
    </p:spTree>
    <p:extLst>
      <p:ext uri="{BB962C8B-B14F-4D97-AF65-F5344CB8AC3E}">
        <p14:creationId xmlns:p14="http://schemas.microsoft.com/office/powerpoint/2010/main" val="25991252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F9192FD8-3A96-476F-9575-40D5600A1F57}"/>
              </a:ext>
            </a:extLst>
          </p:cNvPr>
          <p:cNvSpPr>
            <a:spLocks noGrp="1"/>
          </p:cNvSpPr>
          <p:nvPr>
            <p:ph type="title"/>
          </p:nvPr>
        </p:nvSpPr>
        <p:spPr>
          <a:xfrm>
            <a:off x="234950" y="96303"/>
            <a:ext cx="11369675" cy="519112"/>
          </a:xfrm>
        </p:spPr>
        <p:txBody>
          <a:bodyPr/>
          <a:lstStyle/>
          <a:p>
            <a:r>
              <a:rPr lang="en-US" dirty="0"/>
              <a:t>Assign Test Reasons </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pSp>
        <p:nvGrpSpPr>
          <p:cNvPr id="9" name="Group 8" descr="Search results table and Assign Test Reasons button.">
            <a:extLst>
              <a:ext uri="{FF2B5EF4-FFF2-40B4-BE49-F238E27FC236}">
                <a16:creationId xmlns:a16="http://schemas.microsoft.com/office/drawing/2014/main" id="{4864C373-0460-46BE-B2CD-9B917E35A716}"/>
              </a:ext>
            </a:extLst>
          </p:cNvPr>
          <p:cNvGrpSpPr/>
          <p:nvPr/>
        </p:nvGrpSpPr>
        <p:grpSpPr>
          <a:xfrm>
            <a:off x="103791" y="814205"/>
            <a:ext cx="5992209" cy="2296986"/>
            <a:chOff x="620180" y="1495793"/>
            <a:chExt cx="10822252" cy="3527998"/>
          </a:xfrm>
        </p:grpSpPr>
        <p:pic>
          <p:nvPicPr>
            <p:cNvPr id="11" name="Picture 10">
              <a:extLst>
                <a:ext uri="{FF2B5EF4-FFF2-40B4-BE49-F238E27FC236}">
                  <a16:creationId xmlns:a16="http://schemas.microsoft.com/office/drawing/2014/main" id="{F545D92F-9686-43C8-B740-5E3C5F9F6F12}"/>
                </a:ext>
              </a:extLst>
            </p:cNvPr>
            <p:cNvPicPr>
              <a:picLocks noChangeAspect="1"/>
            </p:cNvPicPr>
            <p:nvPr/>
          </p:nvPicPr>
          <p:blipFill>
            <a:blip r:embed="rId3"/>
            <a:stretch>
              <a:fillRect/>
            </a:stretch>
          </p:blipFill>
          <p:spPr>
            <a:xfrm>
              <a:off x="620180" y="1495793"/>
              <a:ext cx="10822252" cy="31708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2" name="Graphic 11" descr="Cursor with solid fill">
              <a:extLst>
                <a:ext uri="{FF2B5EF4-FFF2-40B4-BE49-F238E27FC236}">
                  <a16:creationId xmlns:a16="http://schemas.microsoft.com/office/drawing/2014/main" id="{FF1572BD-A2A6-4173-9C8A-3741BE2B38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55200" y="4309394"/>
              <a:ext cx="701615" cy="714397"/>
            </a:xfrm>
            <a:prstGeom prst="rect">
              <a:avLst/>
            </a:prstGeom>
          </p:spPr>
        </p:pic>
      </p:grpSp>
      <p:grpSp>
        <p:nvGrpSpPr>
          <p:cNvPr id="13" name="Group 12" descr="Test Reason drop-down list open to show options and the Confim window.">
            <a:extLst>
              <a:ext uri="{FF2B5EF4-FFF2-40B4-BE49-F238E27FC236}">
                <a16:creationId xmlns:a16="http://schemas.microsoft.com/office/drawing/2014/main" id="{BE8B3080-A542-400A-87EC-666206DC0A24}"/>
              </a:ext>
            </a:extLst>
          </p:cNvPr>
          <p:cNvGrpSpPr/>
          <p:nvPr/>
        </p:nvGrpSpPr>
        <p:grpSpPr>
          <a:xfrm>
            <a:off x="5363738" y="2515748"/>
            <a:ext cx="6594660" cy="3650878"/>
            <a:chOff x="972207" y="814203"/>
            <a:chExt cx="10247586" cy="5229594"/>
          </a:xfrm>
        </p:grpSpPr>
        <p:pic>
          <p:nvPicPr>
            <p:cNvPr id="14" name="Picture 13">
              <a:extLst>
                <a:ext uri="{FF2B5EF4-FFF2-40B4-BE49-F238E27FC236}">
                  <a16:creationId xmlns:a16="http://schemas.microsoft.com/office/drawing/2014/main" id="{F1907AC6-DF32-4673-99B1-7C55D42B3163}"/>
                </a:ext>
              </a:extLst>
            </p:cNvPr>
            <p:cNvPicPr>
              <a:picLocks noChangeAspect="1"/>
            </p:cNvPicPr>
            <p:nvPr/>
          </p:nvPicPr>
          <p:blipFill>
            <a:blip r:embed="rId6"/>
            <a:stretch>
              <a:fillRect/>
            </a:stretch>
          </p:blipFill>
          <p:spPr>
            <a:xfrm>
              <a:off x="972207" y="814203"/>
              <a:ext cx="10247586" cy="522959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5" name="Graphic 14" descr="Cursor with solid fill">
              <a:extLst>
                <a:ext uri="{FF2B5EF4-FFF2-40B4-BE49-F238E27FC236}">
                  <a16:creationId xmlns:a16="http://schemas.microsoft.com/office/drawing/2014/main" id="{1AE52B89-0F51-452D-8B33-E53412D55A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5090" y="5252969"/>
              <a:ext cx="701615" cy="714397"/>
            </a:xfrm>
            <a:prstGeom prst="rect">
              <a:avLst/>
            </a:prstGeom>
          </p:spPr>
        </p:pic>
      </p:grpSp>
    </p:spTree>
    <p:extLst>
      <p:ext uri="{BB962C8B-B14F-4D97-AF65-F5344CB8AC3E}">
        <p14:creationId xmlns:p14="http://schemas.microsoft.com/office/powerpoint/2010/main" val="29287262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FF814-D0B6-4000-8BE6-337066ABBB32}"/>
              </a:ext>
            </a:extLst>
          </p:cNvPr>
          <p:cNvSpPr>
            <a:spLocks noGrp="1"/>
          </p:cNvSpPr>
          <p:nvPr>
            <p:ph type="title"/>
          </p:nvPr>
        </p:nvSpPr>
        <p:spPr/>
        <p:txBody>
          <a:bodyPr/>
          <a:lstStyle/>
          <a:p>
            <a:r>
              <a:rPr lang="en-US" dirty="0"/>
              <a:t>Roster Settings: Identical to TIDE</a:t>
            </a:r>
          </a:p>
        </p:txBody>
      </p:sp>
      <p:grpSp>
        <p:nvGrpSpPr>
          <p:cNvPr id="7" name="Group 6" descr="Roster Setting options in the Features &amp; Tools menu.">
            <a:extLst>
              <a:ext uri="{FF2B5EF4-FFF2-40B4-BE49-F238E27FC236}">
                <a16:creationId xmlns:a16="http://schemas.microsoft.com/office/drawing/2014/main" id="{36FDEC24-2316-4F00-BF70-5EBBC1E9A31D}"/>
              </a:ext>
            </a:extLst>
          </p:cNvPr>
          <p:cNvGrpSpPr/>
          <p:nvPr/>
        </p:nvGrpSpPr>
        <p:grpSpPr>
          <a:xfrm>
            <a:off x="426231" y="1102936"/>
            <a:ext cx="3341900" cy="4538550"/>
            <a:chOff x="426231" y="1376314"/>
            <a:chExt cx="3341900" cy="4538550"/>
          </a:xfrm>
        </p:grpSpPr>
        <p:pic>
          <p:nvPicPr>
            <p:cNvPr id="4" name="Picture 3" descr="Graphical user interface, text, application&#10;&#10;Description automatically generated">
              <a:extLst>
                <a:ext uri="{FF2B5EF4-FFF2-40B4-BE49-F238E27FC236}">
                  <a16:creationId xmlns:a16="http://schemas.microsoft.com/office/drawing/2014/main" id="{6DA306AB-BBA1-4DC4-82E6-49AC365A591B}"/>
                </a:ext>
              </a:extLst>
            </p:cNvPr>
            <p:cNvPicPr>
              <a:picLocks noChangeAspect="1"/>
            </p:cNvPicPr>
            <p:nvPr/>
          </p:nvPicPr>
          <p:blipFill rotWithShape="1">
            <a:blip r:embed="rId3">
              <a:extLst>
                <a:ext uri="{28A0092B-C50C-407E-A947-70E740481C1C}">
                  <a14:useLocalDpi xmlns:a14="http://schemas.microsoft.com/office/drawing/2010/main" val="0"/>
                </a:ext>
              </a:extLst>
            </a:blip>
            <a:srcRect t="8712"/>
            <a:stretch/>
          </p:blipFill>
          <p:spPr>
            <a:xfrm>
              <a:off x="426231" y="1376314"/>
              <a:ext cx="3341900" cy="45385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B9825CE1-A6AC-4445-9A17-BB31A47CA5E5}"/>
                </a:ext>
              </a:extLst>
            </p:cNvPr>
            <p:cNvPicPr>
              <a:picLocks noChangeAspect="1"/>
            </p:cNvPicPr>
            <p:nvPr/>
          </p:nvPicPr>
          <p:blipFill>
            <a:blip r:embed="rId4"/>
            <a:stretch>
              <a:fillRect/>
            </a:stretch>
          </p:blipFill>
          <p:spPr>
            <a:xfrm>
              <a:off x="700428" y="3550942"/>
              <a:ext cx="2838691" cy="1637706"/>
            </a:xfrm>
            <a:prstGeom prst="rect">
              <a:avLst/>
            </a:prstGeom>
          </p:spPr>
        </p:pic>
        <p:sp>
          <p:nvSpPr>
            <p:cNvPr id="6" name="Rectangle 5">
              <a:extLst>
                <a:ext uri="{FF2B5EF4-FFF2-40B4-BE49-F238E27FC236}">
                  <a16:creationId xmlns:a16="http://schemas.microsoft.com/office/drawing/2014/main" id="{705C3658-D89F-4930-AE9E-697B077DC12F}"/>
                </a:ext>
              </a:extLst>
            </p:cNvPr>
            <p:cNvSpPr/>
            <p:nvPr/>
          </p:nvSpPr>
          <p:spPr>
            <a:xfrm>
              <a:off x="671209" y="5194570"/>
              <a:ext cx="2840476" cy="5155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9BB9BB4C-5DF9-4166-A2F5-0D255931A6FC}"/>
                </a:ext>
              </a:extLst>
            </p:cNvPr>
            <p:cNvSpPr/>
            <p:nvPr/>
          </p:nvSpPr>
          <p:spPr>
            <a:xfrm>
              <a:off x="685067" y="3482335"/>
              <a:ext cx="2863780" cy="10604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nvGrpSpPr>
          <p:cNvPr id="8" name="Group 7" descr="Two panels on the Add Roster page: Search for Students to Add to the Roster and Add Students to the Roster.">
            <a:extLst>
              <a:ext uri="{FF2B5EF4-FFF2-40B4-BE49-F238E27FC236}">
                <a16:creationId xmlns:a16="http://schemas.microsoft.com/office/drawing/2014/main" id="{81656875-8151-4F70-BE20-D1F58F719537}"/>
              </a:ext>
            </a:extLst>
          </p:cNvPr>
          <p:cNvGrpSpPr/>
          <p:nvPr/>
        </p:nvGrpSpPr>
        <p:grpSpPr>
          <a:xfrm>
            <a:off x="3878663" y="1605630"/>
            <a:ext cx="8005544" cy="3646739"/>
            <a:chOff x="3878663" y="1605630"/>
            <a:chExt cx="8005544" cy="3646739"/>
          </a:xfrm>
        </p:grpSpPr>
        <p:pic>
          <p:nvPicPr>
            <p:cNvPr id="9" name="Picture 8">
              <a:extLst>
                <a:ext uri="{FF2B5EF4-FFF2-40B4-BE49-F238E27FC236}">
                  <a16:creationId xmlns:a16="http://schemas.microsoft.com/office/drawing/2014/main" id="{DC041C94-ADF9-473D-8FD5-FABC88AA8CB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336686" y="1605630"/>
              <a:ext cx="7547521" cy="364673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Arrow: Right 9">
              <a:extLst>
                <a:ext uri="{FF2B5EF4-FFF2-40B4-BE49-F238E27FC236}">
                  <a16:creationId xmlns:a16="http://schemas.microsoft.com/office/drawing/2014/main" id="{27D64BA2-F327-48C9-9509-23318D20109B}"/>
                </a:ext>
              </a:extLst>
            </p:cNvPr>
            <p:cNvSpPr/>
            <p:nvPr/>
          </p:nvSpPr>
          <p:spPr>
            <a:xfrm>
              <a:off x="3878663" y="1831253"/>
              <a:ext cx="458023" cy="26125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1" name="Arrow: Right 10">
              <a:extLst>
                <a:ext uri="{FF2B5EF4-FFF2-40B4-BE49-F238E27FC236}">
                  <a16:creationId xmlns:a16="http://schemas.microsoft.com/office/drawing/2014/main" id="{1995C87A-5B0C-4F94-894D-A24A14F50AC9}"/>
                </a:ext>
              </a:extLst>
            </p:cNvPr>
            <p:cNvSpPr/>
            <p:nvPr/>
          </p:nvSpPr>
          <p:spPr>
            <a:xfrm>
              <a:off x="3888390" y="4096417"/>
              <a:ext cx="458023" cy="26125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3" name="Rectangle 12">
              <a:extLst>
                <a:ext uri="{FF2B5EF4-FFF2-40B4-BE49-F238E27FC236}">
                  <a16:creationId xmlns:a16="http://schemas.microsoft.com/office/drawing/2014/main" id="{76A6BF81-B0C6-4B94-9FC7-AAC06AAACA05}"/>
                </a:ext>
              </a:extLst>
            </p:cNvPr>
            <p:cNvSpPr/>
            <p:nvPr/>
          </p:nvSpPr>
          <p:spPr>
            <a:xfrm>
              <a:off x="9091449" y="2298818"/>
              <a:ext cx="430924" cy="176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SSID:</a:t>
              </a:r>
            </a:p>
          </p:txBody>
        </p:sp>
      </p:grpSp>
      <p:sp>
        <p:nvSpPr>
          <p:cNvPr id="3" name="Slide Number Placeholder 2">
            <a:extLst>
              <a:ext uri="{FF2B5EF4-FFF2-40B4-BE49-F238E27FC236}">
                <a16:creationId xmlns:a16="http://schemas.microsoft.com/office/drawing/2014/main" id="{CEC6D6DF-7E47-4F32-835F-8A7D7E0F66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3153032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C7A5-2F58-4C4C-8754-EC6FC5FD5DB3}"/>
              </a:ext>
            </a:extLst>
          </p:cNvPr>
          <p:cNvSpPr>
            <a:spLocks noGrp="1"/>
          </p:cNvSpPr>
          <p:nvPr>
            <p:ph type="title"/>
          </p:nvPr>
        </p:nvSpPr>
        <p:spPr/>
        <p:txBody>
          <a:bodyPr/>
          <a:lstStyle/>
          <a:p>
            <a:r>
              <a:rPr lang="en-US" dirty="0"/>
              <a:t>Search for Students to Add to the Roster</a:t>
            </a:r>
          </a:p>
        </p:txBody>
      </p:sp>
      <p:grpSp>
        <p:nvGrpSpPr>
          <p:cNvPr id="8" name="Group 7" descr="The search fields available under the Search for Students to Add to the Roster panel with Advanced Fields drop-down list.">
            <a:extLst>
              <a:ext uri="{FF2B5EF4-FFF2-40B4-BE49-F238E27FC236}">
                <a16:creationId xmlns:a16="http://schemas.microsoft.com/office/drawing/2014/main" id="{645F050C-F5CA-4A26-9D92-28C92D1F3BF2}"/>
              </a:ext>
            </a:extLst>
          </p:cNvPr>
          <p:cNvGrpSpPr/>
          <p:nvPr/>
        </p:nvGrpSpPr>
        <p:grpSpPr>
          <a:xfrm>
            <a:off x="1121358" y="903891"/>
            <a:ext cx="10321073" cy="5068572"/>
            <a:chOff x="1526940" y="1184838"/>
            <a:chExt cx="9305183" cy="4488323"/>
          </a:xfrm>
        </p:grpSpPr>
        <p:pic>
          <p:nvPicPr>
            <p:cNvPr id="5" name="Picture 4">
              <a:extLst>
                <a:ext uri="{FF2B5EF4-FFF2-40B4-BE49-F238E27FC236}">
                  <a16:creationId xmlns:a16="http://schemas.microsoft.com/office/drawing/2014/main" id="{180B21A2-8D4B-4699-AEFB-E1B6112C22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6940" y="1184838"/>
              <a:ext cx="9305183" cy="44883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Graphic 8" descr="Cursor with solid fill">
              <a:extLst>
                <a:ext uri="{FF2B5EF4-FFF2-40B4-BE49-F238E27FC236}">
                  <a16:creationId xmlns:a16="http://schemas.microsoft.com/office/drawing/2014/main" id="{C997DD06-3222-4C8E-91BD-21049F64A5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3317" y="3854580"/>
              <a:ext cx="701615" cy="714397"/>
            </a:xfrm>
            <a:prstGeom prst="rect">
              <a:avLst/>
            </a:prstGeom>
          </p:spPr>
        </p:pic>
        <p:sp>
          <p:nvSpPr>
            <p:cNvPr id="4" name="Rectangle 3">
              <a:extLst>
                <a:ext uri="{FF2B5EF4-FFF2-40B4-BE49-F238E27FC236}">
                  <a16:creationId xmlns:a16="http://schemas.microsoft.com/office/drawing/2014/main" id="{02F0AEB2-C698-4AA7-B4D3-1D90326BBDB4}"/>
                </a:ext>
              </a:extLst>
            </p:cNvPr>
            <p:cNvSpPr/>
            <p:nvPr/>
          </p:nvSpPr>
          <p:spPr>
            <a:xfrm>
              <a:off x="7514897" y="2188694"/>
              <a:ext cx="430924" cy="176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SSID:</a:t>
              </a:r>
            </a:p>
          </p:txBody>
        </p:sp>
      </p:grpSp>
      <p:sp>
        <p:nvSpPr>
          <p:cNvPr id="3" name="Slide Number Placeholder 2">
            <a:extLst>
              <a:ext uri="{FF2B5EF4-FFF2-40B4-BE49-F238E27FC236}">
                <a16:creationId xmlns:a16="http://schemas.microsoft.com/office/drawing/2014/main" id="{77406804-FB09-427A-AD2F-77ED3D4F963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243099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BA6920-29E0-4907-9EFC-42BBBE824BF7}"/>
              </a:ext>
            </a:extLst>
          </p:cNvPr>
          <p:cNvSpPr>
            <a:spLocks noGrp="1"/>
          </p:cNvSpPr>
          <p:nvPr>
            <p:ph type="title"/>
          </p:nvPr>
        </p:nvSpPr>
        <p:spPr/>
        <p:txBody>
          <a:bodyPr/>
          <a:lstStyle/>
          <a:p>
            <a:r>
              <a:rPr lang="en-US" dirty="0"/>
              <a:t>Dashboard—Filters Panel</a:t>
            </a:r>
          </a:p>
        </p:txBody>
      </p:sp>
      <p:sp>
        <p:nvSpPr>
          <p:cNvPr id="3" name="Slide Number Placeholder 2">
            <a:extLst>
              <a:ext uri="{FF2B5EF4-FFF2-40B4-BE49-F238E27FC236}">
                <a16:creationId xmlns:a16="http://schemas.microsoft.com/office/drawing/2014/main" id="{6E89B841-034A-4008-82EF-4DF8CD719B5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7" name="Picture 6">
            <a:extLst>
              <a:ext uri="{FF2B5EF4-FFF2-40B4-BE49-F238E27FC236}">
                <a16:creationId xmlns:a16="http://schemas.microsoft.com/office/drawing/2014/main" id="{3D722F45-6A21-4B56-B45B-619D74A83747}"/>
              </a:ext>
            </a:extLst>
          </p:cNvPr>
          <p:cNvPicPr>
            <a:picLocks noChangeAspect="1"/>
          </p:cNvPicPr>
          <p:nvPr/>
        </p:nvPicPr>
        <p:blipFill>
          <a:blip r:embed="rId3"/>
          <a:stretch>
            <a:fillRect/>
          </a:stretch>
        </p:blipFill>
        <p:spPr>
          <a:xfrm>
            <a:off x="665237" y="870253"/>
            <a:ext cx="10891514" cy="5005753"/>
          </a:xfrm>
          <a:prstGeom prst="rect">
            <a:avLst/>
          </a:prstGeom>
          <a:ln>
            <a:noFill/>
          </a:ln>
          <a:effectLst>
            <a:outerShdw blurRad="292100" dist="139700" dir="2700000" algn="tl" rotWithShape="0">
              <a:srgbClr val="333333">
                <a:alpha val="65000"/>
              </a:srgbClr>
            </a:outerShdw>
          </a:effectLst>
        </p:spPr>
      </p:pic>
      <p:pic>
        <p:nvPicPr>
          <p:cNvPr id="14" name="Graphic 13" descr="Cursor with solid fill">
            <a:extLst>
              <a:ext uri="{FF2B5EF4-FFF2-40B4-BE49-F238E27FC236}">
                <a16:creationId xmlns:a16="http://schemas.microsoft.com/office/drawing/2014/main" id="{18AF9579-F2D7-427C-B76E-AF8E7CA03B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0024" y="2422134"/>
            <a:ext cx="728039" cy="728039"/>
          </a:xfrm>
          <a:prstGeom prst="rect">
            <a:avLst/>
          </a:prstGeom>
        </p:spPr>
      </p:pic>
      <p:pic>
        <p:nvPicPr>
          <p:cNvPr id="15" name="Graphic 14" descr="Cursor with solid fill">
            <a:extLst>
              <a:ext uri="{FF2B5EF4-FFF2-40B4-BE49-F238E27FC236}">
                <a16:creationId xmlns:a16="http://schemas.microsoft.com/office/drawing/2014/main" id="{53638143-B39B-4CC9-A859-9F26E68A02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0870" y="5683915"/>
            <a:ext cx="728039" cy="728039"/>
          </a:xfrm>
          <a:prstGeom prst="rect">
            <a:avLst/>
          </a:prstGeom>
        </p:spPr>
      </p:pic>
      <p:sp>
        <p:nvSpPr>
          <p:cNvPr id="17" name="Arrow: Right 16">
            <a:extLst>
              <a:ext uri="{FF2B5EF4-FFF2-40B4-BE49-F238E27FC236}">
                <a16:creationId xmlns:a16="http://schemas.microsoft.com/office/drawing/2014/main" id="{D38DFF19-A612-4356-940B-AA3C67F9C8DA}"/>
              </a:ext>
            </a:extLst>
          </p:cNvPr>
          <p:cNvSpPr/>
          <p:nvPr/>
        </p:nvSpPr>
        <p:spPr>
          <a:xfrm>
            <a:off x="38602" y="1933761"/>
            <a:ext cx="606056"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9" name="Arrow: Right 18">
            <a:extLst>
              <a:ext uri="{FF2B5EF4-FFF2-40B4-BE49-F238E27FC236}">
                <a16:creationId xmlns:a16="http://schemas.microsoft.com/office/drawing/2014/main" id="{FEA6A606-4E69-4DF4-9761-A89BB9212AC4}"/>
              </a:ext>
            </a:extLst>
          </p:cNvPr>
          <p:cNvSpPr/>
          <p:nvPr/>
        </p:nvSpPr>
        <p:spPr>
          <a:xfrm>
            <a:off x="48892" y="3086195"/>
            <a:ext cx="606056"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6422354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5A8-858E-446C-859A-9ECEE1282DFA}"/>
              </a:ext>
            </a:extLst>
          </p:cNvPr>
          <p:cNvSpPr>
            <a:spLocks noGrp="1"/>
          </p:cNvSpPr>
          <p:nvPr>
            <p:ph type="title"/>
          </p:nvPr>
        </p:nvSpPr>
        <p:spPr/>
        <p:txBody>
          <a:bodyPr/>
          <a:lstStyle/>
          <a:p>
            <a:r>
              <a:rPr lang="en-US" dirty="0"/>
              <a:t>Add Students to the Roster</a:t>
            </a:r>
          </a:p>
        </p:txBody>
      </p:sp>
      <p:grpSp>
        <p:nvGrpSpPr>
          <p:cNvPr id="5" name="Group 4" descr="Sample students being added to the Selected Students column of the Add Students to the Roster panel.">
            <a:extLst>
              <a:ext uri="{FF2B5EF4-FFF2-40B4-BE49-F238E27FC236}">
                <a16:creationId xmlns:a16="http://schemas.microsoft.com/office/drawing/2014/main" id="{DD0FA4A7-B9F4-48A9-B48B-D56E96032FDE}"/>
              </a:ext>
            </a:extLst>
          </p:cNvPr>
          <p:cNvGrpSpPr/>
          <p:nvPr/>
        </p:nvGrpSpPr>
        <p:grpSpPr>
          <a:xfrm>
            <a:off x="1028127" y="734039"/>
            <a:ext cx="10414304" cy="5850148"/>
            <a:chOff x="1028127" y="734039"/>
            <a:chExt cx="10414304" cy="5850148"/>
          </a:xfrm>
        </p:grpSpPr>
        <p:grpSp>
          <p:nvGrpSpPr>
            <p:cNvPr id="4" name="Group 3">
              <a:extLst>
                <a:ext uri="{FF2B5EF4-FFF2-40B4-BE49-F238E27FC236}">
                  <a16:creationId xmlns:a16="http://schemas.microsoft.com/office/drawing/2014/main" id="{16D92835-CDE0-49C1-AF33-FCC089DB9718}"/>
                </a:ext>
              </a:extLst>
            </p:cNvPr>
            <p:cNvGrpSpPr/>
            <p:nvPr/>
          </p:nvGrpSpPr>
          <p:grpSpPr>
            <a:xfrm>
              <a:off x="1028127" y="734039"/>
              <a:ext cx="10414304" cy="5389922"/>
              <a:chOff x="1028127" y="734039"/>
              <a:chExt cx="10414304" cy="5389922"/>
            </a:xfrm>
          </p:grpSpPr>
          <p:pic>
            <p:nvPicPr>
              <p:cNvPr id="9" name="Picture 8">
                <a:extLst>
                  <a:ext uri="{FF2B5EF4-FFF2-40B4-BE49-F238E27FC236}">
                    <a16:creationId xmlns:a16="http://schemas.microsoft.com/office/drawing/2014/main" id="{9D78BB20-570D-4A5B-8506-EEDD71931F50}"/>
                  </a:ext>
                </a:extLst>
              </p:cNvPr>
              <p:cNvPicPr>
                <a:picLocks noChangeAspect="1"/>
              </p:cNvPicPr>
              <p:nvPr/>
            </p:nvPicPr>
            <p:blipFill>
              <a:blip r:embed="rId3"/>
              <a:stretch>
                <a:fillRect/>
              </a:stretch>
            </p:blipFill>
            <p:spPr>
              <a:xfrm>
                <a:off x="1028127" y="734039"/>
                <a:ext cx="10414304" cy="538992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Curved Down 7">
                <a:extLst>
                  <a:ext uri="{FF2B5EF4-FFF2-40B4-BE49-F238E27FC236}">
                    <a16:creationId xmlns:a16="http://schemas.microsoft.com/office/drawing/2014/main" id="{1F12E5B9-275E-42B1-90A7-18610F7C8EFE}"/>
                  </a:ext>
                </a:extLst>
              </p:cNvPr>
              <p:cNvSpPr/>
              <p:nvPr/>
            </p:nvSpPr>
            <p:spPr>
              <a:xfrm>
                <a:off x="1148707" y="1135463"/>
                <a:ext cx="5844946" cy="1245996"/>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pic>
          <p:nvPicPr>
            <p:cNvPr id="7" name="Graphic 6" descr="Cursor with solid fill">
              <a:extLst>
                <a:ext uri="{FF2B5EF4-FFF2-40B4-BE49-F238E27FC236}">
                  <a16:creationId xmlns:a16="http://schemas.microsoft.com/office/drawing/2014/main" id="{A2AF0BE5-63B4-43E0-B88E-8E9677AFC1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84471" y="5869790"/>
              <a:ext cx="701615" cy="714397"/>
            </a:xfrm>
            <a:prstGeom prst="rect">
              <a:avLst/>
            </a:prstGeom>
          </p:spPr>
        </p:pic>
      </p:grpSp>
      <p:sp>
        <p:nvSpPr>
          <p:cNvPr id="3" name="Slide Number Placeholder 2">
            <a:extLst>
              <a:ext uri="{FF2B5EF4-FFF2-40B4-BE49-F238E27FC236}">
                <a16:creationId xmlns:a16="http://schemas.microsoft.com/office/drawing/2014/main" id="{93981195-0AAD-486A-A78E-C21D1FDADF9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9832812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6E104-30A7-4A8B-8FF0-8AFDB64A7C4C}"/>
              </a:ext>
            </a:extLst>
          </p:cNvPr>
          <p:cNvSpPr>
            <a:spLocks noGrp="1"/>
          </p:cNvSpPr>
          <p:nvPr>
            <p:ph type="title"/>
          </p:nvPr>
        </p:nvSpPr>
        <p:spPr/>
        <p:txBody>
          <a:bodyPr/>
          <a:lstStyle/>
          <a:p>
            <a:r>
              <a:rPr lang="en-US" dirty="0"/>
              <a:t>Upload Rosters Process</a:t>
            </a:r>
          </a:p>
        </p:txBody>
      </p:sp>
      <p:grpSp>
        <p:nvGrpSpPr>
          <p:cNvPr id="4" name="Group 3" descr="The Upload Rosters page, displaying the Download Templates button.">
            <a:extLst>
              <a:ext uri="{FF2B5EF4-FFF2-40B4-BE49-F238E27FC236}">
                <a16:creationId xmlns:a16="http://schemas.microsoft.com/office/drawing/2014/main" id="{444DBF93-B92A-48E8-A9CF-83C4FBB00129}"/>
              </a:ext>
            </a:extLst>
          </p:cNvPr>
          <p:cNvGrpSpPr/>
          <p:nvPr/>
        </p:nvGrpSpPr>
        <p:grpSpPr>
          <a:xfrm>
            <a:off x="426231" y="798988"/>
            <a:ext cx="10872316" cy="4088228"/>
            <a:chOff x="426231" y="798988"/>
            <a:chExt cx="10872316" cy="4088228"/>
          </a:xfrm>
        </p:grpSpPr>
        <p:pic>
          <p:nvPicPr>
            <p:cNvPr id="12" name="Picture 11">
              <a:extLst>
                <a:ext uri="{FF2B5EF4-FFF2-40B4-BE49-F238E27FC236}">
                  <a16:creationId xmlns:a16="http://schemas.microsoft.com/office/drawing/2014/main" id="{05B277FA-5364-44AB-9B36-7D712D93D410}"/>
                </a:ext>
              </a:extLst>
            </p:cNvPr>
            <p:cNvPicPr>
              <a:picLocks noChangeAspect="1"/>
            </p:cNvPicPr>
            <p:nvPr/>
          </p:nvPicPr>
          <p:blipFill>
            <a:blip r:embed="rId3"/>
            <a:stretch>
              <a:fillRect/>
            </a:stretch>
          </p:blipFill>
          <p:spPr>
            <a:xfrm>
              <a:off x="426231" y="798988"/>
              <a:ext cx="10872316" cy="408822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39D6580C-0BAA-44B6-AF89-C24EFD4F48D0}"/>
                </a:ext>
              </a:extLst>
            </p:cNvPr>
            <p:cNvSpPr/>
            <p:nvPr/>
          </p:nvSpPr>
          <p:spPr>
            <a:xfrm>
              <a:off x="723481" y="1416818"/>
              <a:ext cx="3587262" cy="8440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cxnSp>
          <p:nvCxnSpPr>
            <p:cNvPr id="10" name="Straight Arrow Connector 9">
              <a:extLst>
                <a:ext uri="{FF2B5EF4-FFF2-40B4-BE49-F238E27FC236}">
                  <a16:creationId xmlns:a16="http://schemas.microsoft.com/office/drawing/2014/main" id="{5A73504B-F966-4F8E-8AB3-BC8803638652}"/>
                </a:ext>
              </a:extLst>
            </p:cNvPr>
            <p:cNvCxnSpPr>
              <a:cxnSpLocks/>
            </p:cNvCxnSpPr>
            <p:nvPr/>
          </p:nvCxnSpPr>
          <p:spPr>
            <a:xfrm flipH="1">
              <a:off x="7637673" y="2012513"/>
              <a:ext cx="1969475" cy="2512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descr="A sample template.">
            <a:extLst>
              <a:ext uri="{FF2B5EF4-FFF2-40B4-BE49-F238E27FC236}">
                <a16:creationId xmlns:a16="http://schemas.microsoft.com/office/drawing/2014/main" id="{1F52DD69-C363-441D-8F82-78B3816195FE}"/>
              </a:ext>
            </a:extLst>
          </p:cNvPr>
          <p:cNvPicPr>
            <a:picLocks noChangeAspect="1"/>
          </p:cNvPicPr>
          <p:nvPr/>
        </p:nvPicPr>
        <p:blipFill>
          <a:blip r:embed="rId4"/>
          <a:stretch>
            <a:fillRect/>
          </a:stretch>
        </p:blipFill>
        <p:spPr>
          <a:xfrm>
            <a:off x="3302520" y="4657975"/>
            <a:ext cx="8463249" cy="1460610"/>
          </a:xfrm>
          <a:prstGeom prst="rect">
            <a:avLst/>
          </a:prstGeom>
          <a:ln w="12700">
            <a:solidFill>
              <a:schemeClr val="bg1">
                <a:lumMod val="75000"/>
              </a:schemeClr>
            </a:solidFill>
          </a:ln>
        </p:spPr>
      </p:pic>
      <p:sp>
        <p:nvSpPr>
          <p:cNvPr id="3" name="Slide Number Placeholder 2">
            <a:extLst>
              <a:ext uri="{FF2B5EF4-FFF2-40B4-BE49-F238E27FC236}">
                <a16:creationId xmlns:a16="http://schemas.microsoft.com/office/drawing/2014/main" id="{9C5DAECA-C1AF-4C71-9E5F-D2627556B3E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5296404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C3E5-0BAD-4FA5-8083-37A5096FDEB6}"/>
              </a:ext>
            </a:extLst>
          </p:cNvPr>
          <p:cNvSpPr>
            <a:spLocks noGrp="1"/>
          </p:cNvSpPr>
          <p:nvPr>
            <p:ph type="title"/>
          </p:nvPr>
        </p:nvSpPr>
        <p:spPr/>
        <p:txBody>
          <a:bodyPr>
            <a:normAutofit fontScale="90000"/>
          </a:bodyPr>
          <a:lstStyle/>
          <a:p>
            <a:r>
              <a:rPr lang="en-US" sz="4400" dirty="0"/>
              <a:t>How Can I Get More Information?</a:t>
            </a:r>
          </a:p>
        </p:txBody>
      </p:sp>
      <p:sp>
        <p:nvSpPr>
          <p:cNvPr id="4" name="Content Placeholder 3">
            <a:extLst>
              <a:ext uri="{FF2B5EF4-FFF2-40B4-BE49-F238E27FC236}">
                <a16:creationId xmlns:a16="http://schemas.microsoft.com/office/drawing/2014/main" id="{01DB3350-1289-4907-8C8C-A46A01B89B11}"/>
              </a:ext>
            </a:extLst>
          </p:cNvPr>
          <p:cNvSpPr>
            <a:spLocks noGrp="1"/>
          </p:cNvSpPr>
          <p:nvPr>
            <p:ph idx="1"/>
          </p:nvPr>
        </p:nvSpPr>
        <p:spPr>
          <a:xfrm>
            <a:off x="612867" y="776173"/>
            <a:ext cx="10966265" cy="5342405"/>
          </a:xfrm>
        </p:spPr>
        <p:txBody>
          <a:bodyPr>
            <a:noAutofit/>
          </a:bodyPr>
          <a:lstStyle/>
          <a:p>
            <a:pPr marL="0" indent="0" eaLnBrk="1" fontAlgn="auto" hangingPunct="1">
              <a:buNone/>
              <a:defRPr/>
            </a:pPr>
            <a:r>
              <a:rPr lang="en-US" sz="1800" dirty="0">
                <a:solidFill>
                  <a:schemeClr val="tx1">
                    <a:lumMod val="50000"/>
                  </a:schemeClr>
                </a:solidFill>
              </a:rPr>
              <a:t>You can contact the </a:t>
            </a:r>
            <a:r>
              <a:rPr lang="en-US" sz="1800" dirty="0" err="1">
                <a:solidFill>
                  <a:schemeClr val="tx1">
                    <a:lumMod val="50000"/>
                  </a:schemeClr>
                </a:solidFill>
              </a:rPr>
              <a:t>DeSSA</a:t>
            </a:r>
            <a:r>
              <a:rPr lang="en-US" sz="1800" dirty="0">
                <a:solidFill>
                  <a:schemeClr val="tx1">
                    <a:lumMod val="50000"/>
                  </a:schemeClr>
                </a:solidFill>
              </a:rPr>
              <a:t> Help Desk for assistance with any technical issues you encounter.</a:t>
            </a:r>
          </a:p>
          <a:p>
            <a:pPr marL="0" indent="0" eaLnBrk="1" fontAlgn="auto" hangingPunct="1">
              <a:buNone/>
              <a:defRPr/>
            </a:pPr>
            <a:r>
              <a:rPr lang="en-US" sz="1800" dirty="0">
                <a:solidFill>
                  <a:schemeClr val="tx1">
                    <a:lumMod val="50000"/>
                  </a:schemeClr>
                </a:solidFill>
              </a:rPr>
              <a:t>When contacting the </a:t>
            </a:r>
            <a:r>
              <a:rPr lang="en-US" sz="1800" dirty="0" err="1">
                <a:solidFill>
                  <a:schemeClr val="tx1">
                    <a:lumMod val="50000"/>
                  </a:schemeClr>
                </a:solidFill>
              </a:rPr>
              <a:t>DeSSA</a:t>
            </a:r>
            <a:r>
              <a:rPr lang="en-US" sz="1800" dirty="0">
                <a:solidFill>
                  <a:schemeClr val="tx1">
                    <a:lumMod val="50000"/>
                  </a:schemeClr>
                </a:solidFill>
              </a:rPr>
              <a:t> Help Desk, please be ready to provide the following:</a:t>
            </a:r>
          </a:p>
          <a:p>
            <a:pPr eaLnBrk="1" fontAlgn="auto" hangingPunct="1">
              <a:defRPr/>
            </a:pPr>
            <a:r>
              <a:rPr lang="en-US" sz="1800" dirty="0">
                <a:solidFill>
                  <a:schemeClr val="tx1">
                    <a:lumMod val="50000"/>
                  </a:schemeClr>
                </a:solidFill>
              </a:rPr>
              <a:t>Any error messages that are appearing (including codes)</a:t>
            </a:r>
          </a:p>
          <a:p>
            <a:pPr eaLnBrk="1" fontAlgn="auto" hangingPunct="1">
              <a:defRPr/>
            </a:pPr>
            <a:r>
              <a:rPr lang="en-US" sz="1800" dirty="0">
                <a:solidFill>
                  <a:schemeClr val="tx1">
                    <a:lumMod val="50000"/>
                  </a:schemeClr>
                </a:solidFill>
              </a:rPr>
              <a:t>Your operating system and browser information</a:t>
            </a:r>
          </a:p>
          <a:p>
            <a:pPr eaLnBrk="1" fontAlgn="auto" hangingPunct="1">
              <a:defRPr/>
            </a:pPr>
            <a:r>
              <a:rPr lang="en-US" sz="1800" dirty="0">
                <a:solidFill>
                  <a:schemeClr val="tx1">
                    <a:lumMod val="50000"/>
                  </a:schemeClr>
                </a:solidFill>
              </a:rPr>
              <a:t>Your network configuration information</a:t>
            </a:r>
          </a:p>
          <a:p>
            <a:pPr eaLnBrk="1" fontAlgn="auto" hangingPunct="1">
              <a:defRPr/>
            </a:pPr>
            <a:r>
              <a:rPr lang="en-US" sz="1800" dirty="0">
                <a:solidFill>
                  <a:schemeClr val="tx1">
                    <a:lumMod val="50000"/>
                  </a:schemeClr>
                </a:solidFill>
              </a:rPr>
              <a:t>Your contact information for follow-up by phone or email</a:t>
            </a:r>
          </a:p>
          <a:p>
            <a:pPr eaLnBrk="1" fontAlgn="auto" hangingPunct="1">
              <a:defRPr/>
            </a:pPr>
            <a:r>
              <a:rPr lang="en-US" sz="1800" dirty="0">
                <a:solidFill>
                  <a:schemeClr val="tx1">
                    <a:lumMod val="50000"/>
                  </a:schemeClr>
                </a:solidFill>
              </a:rPr>
              <a:t>Any other relevant information, such as test names or content areas, student IDs, session IDs, and search criteria</a:t>
            </a:r>
          </a:p>
          <a:p>
            <a:pPr marL="0" indent="0" eaLnBrk="1" fontAlgn="auto" hangingPunct="1">
              <a:buNone/>
              <a:defRPr/>
            </a:pPr>
            <a:r>
              <a:rPr lang="en-US" sz="1800" dirty="0">
                <a:solidFill>
                  <a:schemeClr val="tx1">
                    <a:lumMod val="50000"/>
                  </a:schemeClr>
                </a:solidFill>
              </a:rPr>
              <a:t>For test administration or policy issues, please contact your District Test Coordinator.</a:t>
            </a:r>
          </a:p>
          <a:p>
            <a:pPr marL="0" indent="0">
              <a:buNone/>
            </a:pPr>
            <a:r>
              <a:rPr lang="en-US" sz="1800" dirty="0">
                <a:solidFill>
                  <a:schemeClr val="tx1">
                    <a:lumMod val="50000"/>
                  </a:schemeClr>
                </a:solidFill>
              </a:rPr>
              <a:t>You can find more announcements on your assessment portal.</a:t>
            </a:r>
          </a:p>
        </p:txBody>
      </p:sp>
      <p:sp>
        <p:nvSpPr>
          <p:cNvPr id="5" name="Slide Number Placeholder 4">
            <a:extLst>
              <a:ext uri="{FF2B5EF4-FFF2-40B4-BE49-F238E27FC236}">
                <a16:creationId xmlns:a16="http://schemas.microsoft.com/office/drawing/2014/main" id="{145F8872-D033-4FB1-AC38-36EECCEA49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2497550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972" y="-127986"/>
            <a:ext cx="11444055" cy="730840"/>
          </a:xfrm>
        </p:spPr>
        <p:txBody>
          <a:bodyPr>
            <a:noAutofit/>
          </a:bodyPr>
          <a:lstStyle/>
          <a:p>
            <a:r>
              <a:rPr lang="en-US" dirty="0"/>
              <a:t>Additional Information</a:t>
            </a:r>
          </a:p>
        </p:txBody>
      </p:sp>
      <p:sp>
        <p:nvSpPr>
          <p:cNvPr id="8" name="Slide Number Placeholder 7">
            <a:extLst>
              <a:ext uri="{FF2B5EF4-FFF2-40B4-BE49-F238E27FC236}">
                <a16:creationId xmlns:a16="http://schemas.microsoft.com/office/drawing/2014/main" id="{96C4AC9A-DE5E-4B12-8023-2111A2A3ABDB}"/>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73</a:t>
            </a:fld>
            <a:endParaRPr lang="en-US" dirty="0">
              <a:solidFill>
                <a:srgbClr val="FFFFFF">
                  <a:lumMod val="75000"/>
                </a:srgbClr>
              </a:solidFill>
            </a:endParaRPr>
          </a:p>
        </p:txBody>
      </p:sp>
      <p:sp>
        <p:nvSpPr>
          <p:cNvPr id="10" name="Rectangle 9">
            <a:extLst>
              <a:ext uri="{FF2B5EF4-FFF2-40B4-BE49-F238E27FC236}">
                <a16:creationId xmlns:a16="http://schemas.microsoft.com/office/drawing/2014/main" id="{616FE673-BABD-451C-B06F-BB15554072ED}"/>
              </a:ext>
            </a:extLst>
          </p:cNvPr>
          <p:cNvSpPr/>
          <p:nvPr/>
        </p:nvSpPr>
        <p:spPr>
          <a:xfrm>
            <a:off x="373972" y="785585"/>
            <a:ext cx="11068460" cy="1176325"/>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1" i="0" u="none" strike="noStrike" kern="1200" cap="none" spc="0" normalizeH="0" baseline="0" noProof="0" dirty="0">
                <a:ln>
                  <a:noFill/>
                </a:ln>
                <a:solidFill>
                  <a:srgbClr val="000000">
                    <a:lumMod val="75000"/>
                  </a:srgbClr>
                </a:solidFill>
                <a:effectLst/>
                <a:uLnTx/>
                <a:uFillTx/>
                <a:latin typeface="Franklin Gothic Book" panose="020B0503020102020204"/>
              </a:rPr>
              <a:t>DeSSA Portal: </a:t>
            </a:r>
            <a:endParaRPr kumimoji="0" lang="en-US" sz="2000" b="1" i="0" u="none" strike="noStrike" kern="1200" cap="none" spc="0" normalizeH="0" baseline="0" noProof="0" dirty="0">
              <a:ln>
                <a:noFill/>
              </a:ln>
              <a:solidFill>
                <a:srgbClr val="53565A"/>
              </a:solidFill>
              <a:effectLst/>
              <a:uLnTx/>
              <a:uFillTx/>
              <a:latin typeface="Franklin Gothic Book" panose="020B0503020102020204"/>
            </a:endParaRP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000000">
                    <a:lumMod val="75000"/>
                  </a:srgbClr>
                </a:solidFill>
                <a:effectLst/>
                <a:uLnTx/>
                <a:uFillTx/>
                <a:latin typeface="Franklin Gothic Book" panose="020B0503020102020204"/>
                <a:hlinkClick r:id="rId3"/>
              </a:rPr>
              <a:t>https://de.portal.cambiumast.com/</a:t>
            </a:r>
            <a:endParaRPr kumimoji="0" lang="en-US" sz="2000" b="1" i="0" u="none" strike="noStrike" kern="1200" cap="none" spc="0" normalizeH="0" baseline="0" noProof="0" dirty="0">
              <a:ln>
                <a:noFill/>
              </a:ln>
              <a:solidFill>
                <a:srgbClr val="53565A"/>
              </a:solidFill>
              <a:effectLst/>
              <a:uLnTx/>
              <a:uFillTx/>
              <a:latin typeface="Franklin Gothic Book" panose="020B0503020102020204"/>
            </a:endParaRPr>
          </a:p>
        </p:txBody>
      </p:sp>
      <p:sp>
        <p:nvSpPr>
          <p:cNvPr id="11" name="Rectangle 10">
            <a:extLst>
              <a:ext uri="{FF2B5EF4-FFF2-40B4-BE49-F238E27FC236}">
                <a16:creationId xmlns:a16="http://schemas.microsoft.com/office/drawing/2014/main" id="{5BA5FDBA-6BC0-411B-AFBC-3D8D94EEEAAF}"/>
              </a:ext>
            </a:extLst>
          </p:cNvPr>
          <p:cNvSpPr/>
          <p:nvPr/>
        </p:nvSpPr>
        <p:spPr>
          <a:xfrm>
            <a:off x="373972" y="2198705"/>
            <a:ext cx="11068460" cy="2076054"/>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1" i="0" u="none" strike="noStrike" kern="1200" cap="none" spc="0" normalizeH="0" baseline="0" noProof="0" dirty="0">
                <a:ln>
                  <a:noFill/>
                </a:ln>
                <a:solidFill>
                  <a:srgbClr val="000000">
                    <a:lumMod val="75000"/>
                  </a:srgbClr>
                </a:solidFill>
                <a:effectLst/>
                <a:uLnTx/>
                <a:uFillTx/>
                <a:latin typeface="Franklin Gothic Book" panose="020B0503020102020204"/>
              </a:rPr>
              <a:t>DeSSA Help Desk:</a:t>
            </a:r>
            <a:endParaRPr kumimoji="0" lang="en-US" sz="2000" b="0" i="0" u="none" strike="noStrike" kern="1200" cap="none" spc="0" normalizeH="0" baseline="0" noProof="0" dirty="0">
              <a:ln>
                <a:noFill/>
              </a:ln>
              <a:solidFill>
                <a:srgbClr val="000000">
                  <a:lumMod val="75000"/>
                </a:srgbClr>
              </a:solidFill>
              <a:effectLst/>
              <a:uLnTx/>
              <a:uFillTx/>
              <a:latin typeface="Franklin Gothic Book" panose="020B0503020102020204"/>
            </a:endParaRP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1" i="0" u="none" strike="noStrike" kern="1200" cap="none" spc="0" normalizeH="0" baseline="0" noProof="0" dirty="0">
                <a:ln>
                  <a:noFill/>
                </a:ln>
                <a:solidFill>
                  <a:srgbClr val="000000">
                    <a:lumMod val="75000"/>
                  </a:srgbClr>
                </a:solidFill>
                <a:effectLst/>
                <a:uLnTx/>
                <a:uFillTx/>
                <a:latin typeface="Franklin Gothic Book" panose="020B0503020102020204"/>
              </a:rPr>
              <a:t>E-mail Support:</a:t>
            </a: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rPr>
              <a:t> </a:t>
            </a: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hlinkClick r:id="rId4"/>
              </a:rPr>
              <a:t>DeSSAHelpDesk@cambiumassessment.com</a:t>
            </a:r>
            <a:endPar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endParaRP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1" i="0" u="none" strike="noStrike" kern="1200" cap="none" spc="0" normalizeH="0" baseline="0" noProof="0" dirty="0">
                <a:ln>
                  <a:noFill/>
                </a:ln>
                <a:solidFill>
                  <a:srgbClr val="000000">
                    <a:lumMod val="75000"/>
                  </a:srgbClr>
                </a:solidFill>
                <a:effectLst/>
                <a:uLnTx/>
                <a:uFillTx/>
                <a:latin typeface="Franklin Gothic Book" panose="020B0503020102020204"/>
              </a:rPr>
              <a:t>Support Toll-Free Number:</a:t>
            </a: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rPr>
              <a:t> 877.560.8331</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rPr>
              <a:t>Hours: 6:30 a.m. to 6:30 p.m. ET- Mondays–Fridays (except holidays)</a:t>
            </a:r>
          </a:p>
        </p:txBody>
      </p:sp>
      <p:sp>
        <p:nvSpPr>
          <p:cNvPr id="12" name="Rectangle 11">
            <a:extLst>
              <a:ext uri="{FF2B5EF4-FFF2-40B4-BE49-F238E27FC236}">
                <a16:creationId xmlns:a16="http://schemas.microsoft.com/office/drawing/2014/main" id="{B048835F-736C-4828-8530-CB6BDBF43E47}"/>
              </a:ext>
            </a:extLst>
          </p:cNvPr>
          <p:cNvSpPr/>
          <p:nvPr/>
        </p:nvSpPr>
        <p:spPr>
          <a:xfrm>
            <a:off x="373972" y="4486326"/>
            <a:ext cx="11068460" cy="1586089"/>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1" i="0" u="none" strike="noStrike" kern="1200" cap="none" spc="0" normalizeH="0" baseline="0" noProof="0">
                <a:ln>
                  <a:noFill/>
                </a:ln>
                <a:solidFill>
                  <a:srgbClr val="000000">
                    <a:lumMod val="75000"/>
                  </a:srgbClr>
                </a:solidFill>
                <a:effectLst/>
                <a:uLnTx/>
                <a:uFillTx/>
                <a:latin typeface="Franklin Gothic Book" panose="020B0503020102020204"/>
              </a:rPr>
              <a:t>DDOE Contact: </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1" i="0" u="none" strike="noStrike" kern="1200" cap="none" spc="0" normalizeH="0" baseline="0" noProof="0">
                <a:ln>
                  <a:noFill/>
                </a:ln>
                <a:solidFill>
                  <a:srgbClr val="000000">
                    <a:lumMod val="75000"/>
                  </a:srgbClr>
                </a:solidFill>
                <a:effectLst/>
                <a:uLnTx/>
                <a:uFillTx/>
                <a:latin typeface="Franklin Gothic Book" panose="020B0503020102020204"/>
              </a:rPr>
              <a:t>Phone</a:t>
            </a:r>
            <a:r>
              <a:rPr kumimoji="0" lang="en-US" sz="1800" b="0" i="0" u="none" strike="noStrike" kern="1200" cap="none" spc="0" normalizeH="0" baseline="0" noProof="0">
                <a:ln>
                  <a:noFill/>
                </a:ln>
                <a:solidFill>
                  <a:srgbClr val="000000">
                    <a:lumMod val="75000"/>
                  </a:srgbClr>
                </a:solidFill>
                <a:effectLst/>
                <a:uLnTx/>
                <a:uFillTx/>
                <a:latin typeface="Franklin Gothic Book" panose="020B0503020102020204"/>
              </a:rPr>
              <a:t> </a:t>
            </a:r>
            <a:r>
              <a:rPr kumimoji="0" lang="en-US" sz="1800" b="1" i="0" u="none" strike="noStrike" kern="1200" cap="none" spc="0" normalizeH="0" baseline="0" noProof="0">
                <a:ln>
                  <a:noFill/>
                </a:ln>
                <a:solidFill>
                  <a:srgbClr val="000000">
                    <a:lumMod val="75000"/>
                  </a:srgbClr>
                </a:solidFill>
                <a:effectLst/>
                <a:uLnTx/>
                <a:uFillTx/>
                <a:latin typeface="Franklin Gothic Book" panose="020B0503020102020204"/>
              </a:rPr>
              <a:t>number</a:t>
            </a:r>
            <a:r>
              <a:rPr kumimoji="0" lang="en-US" sz="1800" b="0" i="0" u="none" strike="noStrike" kern="1200" cap="none" spc="0" normalizeH="0" baseline="0" noProof="0">
                <a:ln>
                  <a:noFill/>
                </a:ln>
                <a:solidFill>
                  <a:srgbClr val="000000">
                    <a:lumMod val="75000"/>
                  </a:srgbClr>
                </a:solidFill>
                <a:effectLst/>
                <a:uLnTx/>
                <a:uFillTx/>
                <a:latin typeface="Franklin Gothic Book" panose="020B0503020102020204"/>
              </a:rPr>
              <a:t>: (302) 857-3391</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a:ln>
                  <a:noFill/>
                </a:ln>
                <a:solidFill>
                  <a:srgbClr val="000000">
                    <a:lumMod val="75000"/>
                  </a:srgbClr>
                </a:solidFill>
                <a:effectLst/>
                <a:uLnTx/>
                <a:uFillTx/>
                <a:latin typeface="Franklin Gothic Book" panose="020B0503020102020204"/>
                <a:hlinkClick r:id="rId5"/>
              </a:rPr>
              <a:t>https://helpdesk.doe.k12.de.us/</a:t>
            </a:r>
            <a:endParaRPr kumimoji="0" lang="en-US" sz="1800" b="0" i="0" u="none" strike="noStrike" kern="1200" cap="none" spc="0" normalizeH="0" baseline="0" noProof="0" dirty="0">
              <a:ln>
                <a:noFill/>
              </a:ln>
              <a:solidFill>
                <a:srgbClr val="FF0000"/>
              </a:solidFill>
              <a:effectLst/>
              <a:uLnTx/>
              <a:uFillTx/>
              <a:latin typeface="Franklin Gothic Book" panose="020B0503020102020204"/>
            </a:endParaRPr>
          </a:p>
        </p:txBody>
      </p:sp>
    </p:spTree>
    <p:extLst>
      <p:ext uri="{BB962C8B-B14F-4D97-AF65-F5344CB8AC3E}">
        <p14:creationId xmlns:p14="http://schemas.microsoft.com/office/powerpoint/2010/main" val="642597872"/>
      </p:ext>
    </p:extLst>
  </p:cSld>
  <p:clrMapOvr>
    <a:masterClrMapping/>
  </p:clrMapOvr>
  <mc:AlternateContent xmlns:mc="http://schemas.openxmlformats.org/markup-compatibility/2006" xmlns:p14="http://schemas.microsoft.com/office/powerpoint/2010/main">
    <mc:Choice Requires="p14">
      <p:transition spd="slow" p14:dur="2000" advTm="36470"/>
    </mc:Choice>
    <mc:Fallback xmlns="">
      <p:transition spd="slow" advTm="3647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dirty="0"/>
              <a:t>Performance on Tests Report for a Teacher—Two Tables</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6" name="Picture 5">
            <a:extLst>
              <a:ext uri="{FF2B5EF4-FFF2-40B4-BE49-F238E27FC236}">
                <a16:creationId xmlns:a16="http://schemas.microsoft.com/office/drawing/2014/main" id="{E5C1A98B-FDF0-45C6-AE20-CFFDEFF462C9}"/>
              </a:ext>
            </a:extLst>
          </p:cNvPr>
          <p:cNvPicPr>
            <a:picLocks noChangeAspect="1"/>
          </p:cNvPicPr>
          <p:nvPr/>
        </p:nvPicPr>
        <p:blipFill>
          <a:blip r:embed="rId3"/>
          <a:stretch>
            <a:fillRect/>
          </a:stretch>
        </p:blipFill>
        <p:spPr>
          <a:xfrm>
            <a:off x="561110" y="820757"/>
            <a:ext cx="10655587" cy="5191753"/>
          </a:xfrm>
          <a:prstGeom prst="rect">
            <a:avLst/>
          </a:prstGeom>
          <a:ln>
            <a:noFill/>
          </a:ln>
          <a:effectLst>
            <a:outerShdw blurRad="292100" dist="139700" dir="2700000" algn="tl" rotWithShape="0">
              <a:srgbClr val="333333">
                <a:alpha val="65000"/>
              </a:srgbClr>
            </a:outerShdw>
          </a:effectLst>
        </p:spPr>
      </p:pic>
      <p:sp>
        <p:nvSpPr>
          <p:cNvPr id="14" name="Arrow: Right 13">
            <a:extLst>
              <a:ext uri="{FF2B5EF4-FFF2-40B4-BE49-F238E27FC236}">
                <a16:creationId xmlns:a16="http://schemas.microsoft.com/office/drawing/2014/main" id="{6B257CCD-87C8-425D-8A3E-B3D6D4C8EDFD}"/>
              </a:ext>
            </a:extLst>
          </p:cNvPr>
          <p:cNvSpPr/>
          <p:nvPr/>
        </p:nvSpPr>
        <p:spPr>
          <a:xfrm>
            <a:off x="1587319" y="3743978"/>
            <a:ext cx="606056"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nvGrpSpPr>
          <p:cNvPr id="15" name="Group 14" descr="Teacher's Performance on Tests report.&#10;">
            <a:extLst>
              <a:ext uri="{FF2B5EF4-FFF2-40B4-BE49-F238E27FC236}">
                <a16:creationId xmlns:a16="http://schemas.microsoft.com/office/drawing/2014/main" id="{56857D9D-E4D5-4B0F-B17D-5FD109634953}"/>
              </a:ext>
            </a:extLst>
          </p:cNvPr>
          <p:cNvGrpSpPr/>
          <p:nvPr/>
        </p:nvGrpSpPr>
        <p:grpSpPr>
          <a:xfrm>
            <a:off x="1587319" y="1004091"/>
            <a:ext cx="9462599" cy="5033152"/>
            <a:chOff x="1587319" y="1004091"/>
            <a:chExt cx="9462599" cy="5033152"/>
          </a:xfrm>
        </p:grpSpPr>
        <p:sp>
          <p:nvSpPr>
            <p:cNvPr id="16" name="Rectangle 15">
              <a:extLst>
                <a:ext uri="{FF2B5EF4-FFF2-40B4-BE49-F238E27FC236}">
                  <a16:creationId xmlns:a16="http://schemas.microsoft.com/office/drawing/2014/main" id="{146158C9-514B-411D-B630-C29D6CB875B3}"/>
                </a:ext>
              </a:extLst>
            </p:cNvPr>
            <p:cNvSpPr/>
            <p:nvPr/>
          </p:nvSpPr>
          <p:spPr>
            <a:xfrm>
              <a:off x="8229600" y="5794872"/>
              <a:ext cx="2820318" cy="2423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7" name="Arrow: Right 16">
              <a:extLst>
                <a:ext uri="{FF2B5EF4-FFF2-40B4-BE49-F238E27FC236}">
                  <a16:creationId xmlns:a16="http://schemas.microsoft.com/office/drawing/2014/main" id="{83CDACD1-7EE5-45BE-985D-8F886354E2B2}"/>
                </a:ext>
              </a:extLst>
            </p:cNvPr>
            <p:cNvSpPr/>
            <p:nvPr/>
          </p:nvSpPr>
          <p:spPr>
            <a:xfrm>
              <a:off x="1587319" y="1004091"/>
              <a:ext cx="606056"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Tree>
    <p:extLst>
      <p:ext uri="{BB962C8B-B14F-4D97-AF65-F5344CB8AC3E}">
        <p14:creationId xmlns:p14="http://schemas.microsoft.com/office/powerpoint/2010/main" val="806962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C5259D-BF24-45EF-9B22-928F34895785}"/>
              </a:ext>
            </a:extLst>
          </p:cNvPr>
          <p:cNvSpPr>
            <a:spLocks noGrp="1"/>
          </p:cNvSpPr>
          <p:nvPr>
            <p:ph type="title"/>
          </p:nvPr>
        </p:nvSpPr>
        <p:spPr>
          <a:xfrm>
            <a:off x="426230" y="65597"/>
            <a:ext cx="11615206" cy="518012"/>
          </a:xfrm>
        </p:spPr>
        <p:txBody>
          <a:bodyPr>
            <a:normAutofit fontScale="90000"/>
          </a:bodyPr>
          <a:lstStyle/>
          <a:p>
            <a:r>
              <a:rPr lang="en-US" dirty="0"/>
              <a:t>Performance on Tests Report for a Teacher—Aggregate Comparison Rows</a:t>
            </a:r>
          </a:p>
        </p:txBody>
      </p:sp>
      <p:sp>
        <p:nvSpPr>
          <p:cNvPr id="3" name="Slide Number Placeholder 2">
            <a:extLst>
              <a:ext uri="{FF2B5EF4-FFF2-40B4-BE49-F238E27FC236}">
                <a16:creationId xmlns:a16="http://schemas.microsoft.com/office/drawing/2014/main" id="{12722137-49AC-44A2-85F6-4847D7D32B77}"/>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a:extLst>
              <a:ext uri="{FF2B5EF4-FFF2-40B4-BE49-F238E27FC236}">
                <a16:creationId xmlns:a16="http://schemas.microsoft.com/office/drawing/2014/main" id="{7BA3C19A-1691-4BFA-99EB-118FBA1FD7F2}"/>
              </a:ext>
            </a:extLst>
          </p:cNvPr>
          <p:cNvPicPr>
            <a:picLocks noChangeAspect="1"/>
          </p:cNvPicPr>
          <p:nvPr/>
        </p:nvPicPr>
        <p:blipFill>
          <a:blip r:embed="rId3"/>
          <a:stretch>
            <a:fillRect/>
          </a:stretch>
        </p:blipFill>
        <p:spPr>
          <a:xfrm>
            <a:off x="255053" y="1139764"/>
            <a:ext cx="11613609" cy="4377809"/>
          </a:xfrm>
          <a:prstGeom prst="rect">
            <a:avLst/>
          </a:prstGeom>
          <a:ln>
            <a:noFill/>
          </a:ln>
          <a:effectLst>
            <a:outerShdw blurRad="292100" dist="139700" dir="2700000" algn="tl" rotWithShape="0">
              <a:srgbClr val="333333">
                <a:alpha val="65000"/>
              </a:srgbClr>
            </a:outerShdw>
          </a:effectLst>
        </p:spPr>
      </p:pic>
      <p:sp>
        <p:nvSpPr>
          <p:cNvPr id="13" name="Arrow: Right 12">
            <a:extLst>
              <a:ext uri="{FF2B5EF4-FFF2-40B4-BE49-F238E27FC236}">
                <a16:creationId xmlns:a16="http://schemas.microsoft.com/office/drawing/2014/main" id="{7BE3A5C5-A41E-4CA8-8CB2-DD61EF339583}"/>
              </a:ext>
            </a:extLst>
          </p:cNvPr>
          <p:cNvSpPr/>
          <p:nvPr/>
        </p:nvSpPr>
        <p:spPr>
          <a:xfrm rot="10800000">
            <a:off x="4015830" y="1015272"/>
            <a:ext cx="584060" cy="3667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4" name="Flowchart: Connector 13">
            <a:extLst>
              <a:ext uri="{FF2B5EF4-FFF2-40B4-BE49-F238E27FC236}">
                <a16:creationId xmlns:a16="http://schemas.microsoft.com/office/drawing/2014/main" id="{C36EC2CF-2B7C-4C8F-BA5B-BA2E44367A92}"/>
              </a:ext>
            </a:extLst>
          </p:cNvPr>
          <p:cNvSpPr/>
          <p:nvPr/>
        </p:nvSpPr>
        <p:spPr>
          <a:xfrm>
            <a:off x="3363785" y="2336980"/>
            <a:ext cx="450852" cy="406900"/>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pic>
        <p:nvPicPr>
          <p:cNvPr id="15" name="Graphic 14" descr="Cursor with solid fill">
            <a:extLst>
              <a:ext uri="{FF2B5EF4-FFF2-40B4-BE49-F238E27FC236}">
                <a16:creationId xmlns:a16="http://schemas.microsoft.com/office/drawing/2014/main" id="{B7C32444-0F8B-4280-993A-F006764197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9211" y="3941096"/>
            <a:ext cx="701615" cy="714397"/>
          </a:xfrm>
          <a:prstGeom prst="rect">
            <a:avLst/>
          </a:prstGeom>
        </p:spPr>
      </p:pic>
      <p:sp>
        <p:nvSpPr>
          <p:cNvPr id="16" name="Flowchart: Connector 15">
            <a:extLst>
              <a:ext uri="{FF2B5EF4-FFF2-40B4-BE49-F238E27FC236}">
                <a16:creationId xmlns:a16="http://schemas.microsoft.com/office/drawing/2014/main" id="{5FA95CE4-53A1-481E-B9EB-2D35B5D8C54F}"/>
              </a:ext>
            </a:extLst>
          </p:cNvPr>
          <p:cNvSpPr/>
          <p:nvPr/>
        </p:nvSpPr>
        <p:spPr>
          <a:xfrm>
            <a:off x="713506" y="2333728"/>
            <a:ext cx="450852" cy="406900"/>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spTree>
    <p:extLst>
      <p:ext uri="{BB962C8B-B14F-4D97-AF65-F5344CB8AC3E}">
        <p14:creationId xmlns:p14="http://schemas.microsoft.com/office/powerpoint/2010/main" val="1664788674"/>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2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60b788f9-dbc8-42fd-99f2-081ed83a52df"/>
    <ds:schemaRef ds:uri="3c8d6406-deae-4a0d-a95e-fe53ed4a1ace"/>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2018 AIR PPT</Template>
  <TotalTime>22982</TotalTime>
  <Words>12161</Words>
  <Application>Microsoft Office PowerPoint</Application>
  <PresentationFormat>Widescreen</PresentationFormat>
  <Paragraphs>855</Paragraphs>
  <Slides>73</Slides>
  <Notes>73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73</vt:i4>
      </vt:variant>
    </vt:vector>
  </HeadingPairs>
  <TitlesOfParts>
    <vt:vector size="87" baseType="lpstr">
      <vt:lpstr>Arial</vt:lpstr>
      <vt:lpstr>Arial Narrow</vt:lpstr>
      <vt:lpstr>Calibri</vt:lpstr>
      <vt:lpstr>Franklin Gothic Book</vt:lpstr>
      <vt:lpstr>Franklin Gothic Medium</vt:lpstr>
      <vt:lpstr>Gill Sans MT</vt:lpstr>
      <vt:lpstr>ITC Franklin Gothic Std Bk Cd</vt:lpstr>
      <vt:lpstr>Open Sans</vt:lpstr>
      <vt:lpstr>Tahoma</vt:lpstr>
      <vt:lpstr>Times New Roman</vt:lpstr>
      <vt:lpstr>Wingdings</vt:lpstr>
      <vt:lpstr>Cambium Assessment PPT</vt:lpstr>
      <vt:lpstr>1_Cambium Assessment PPT</vt:lpstr>
      <vt:lpstr>2_Cambium Assessment PPT</vt:lpstr>
      <vt:lpstr>The Centralized reporting system</vt:lpstr>
      <vt:lpstr>Topics in Order of Presentation</vt:lpstr>
      <vt:lpstr>Log In to Reporting</vt:lpstr>
      <vt:lpstr>Understand Different User Roles</vt:lpstr>
      <vt:lpstr>Dashboard Generator</vt:lpstr>
      <vt:lpstr>Dashboard—Test Group Cards</vt:lpstr>
      <vt:lpstr>Dashboard—Filters Panel</vt:lpstr>
      <vt:lpstr>Performance on Tests Report for a Teacher—Two Tables</vt:lpstr>
      <vt:lpstr>Performance on Tests Report for a Teacher—Aggregate Comparison Rows</vt:lpstr>
      <vt:lpstr>Performance on Tests Report for a School-Level User</vt:lpstr>
      <vt:lpstr>Performance on Tests Report for a District User</vt:lpstr>
      <vt:lpstr>To Review</vt:lpstr>
      <vt:lpstr>District Performance on Tests Report</vt:lpstr>
      <vt:lpstr>School Performance on Test Report—Roster Tab</vt:lpstr>
      <vt:lpstr>School Performance on Test Report—Student Tab</vt:lpstr>
      <vt:lpstr>Student Performance on Test</vt:lpstr>
      <vt:lpstr>The My Students’ Performance on Test Report—by Roster</vt:lpstr>
      <vt:lpstr>PowerPoint Presentation</vt:lpstr>
      <vt:lpstr>Student Performance on Test</vt:lpstr>
      <vt:lpstr>Access the Student Portfolio Report</vt:lpstr>
      <vt:lpstr>Ways to Use the Student Portfolio Report</vt:lpstr>
      <vt:lpstr>Download &amp; Print Features</vt:lpstr>
      <vt:lpstr>Print Anything You See on Your Screen</vt:lpstr>
      <vt:lpstr>Print Report Options for Item Level Data</vt:lpstr>
      <vt:lpstr>Print Options for Item Level Data</vt:lpstr>
      <vt:lpstr>Print Options for Item Level Data</vt:lpstr>
      <vt:lpstr>Export Options</vt:lpstr>
      <vt:lpstr>Build ISRs and Student Data Files/Test Reasons</vt:lpstr>
      <vt:lpstr>Select the Assessments</vt:lpstr>
      <vt:lpstr>Select the Students</vt:lpstr>
      <vt:lpstr>Another Customizing Option</vt:lpstr>
      <vt:lpstr>ISR from the Student Portfolio Report</vt:lpstr>
      <vt:lpstr>Secure Inbox</vt:lpstr>
      <vt:lpstr>Sample ISR</vt:lpstr>
      <vt:lpstr>Generate a Student Data File</vt:lpstr>
      <vt:lpstr>Generating ISRs and Student Data Files</vt:lpstr>
      <vt:lpstr>Longitudinal Report</vt:lpstr>
      <vt:lpstr>PowerPoint Presentation</vt:lpstr>
      <vt:lpstr>PowerPoint Presentation</vt:lpstr>
      <vt:lpstr>PowerPoint Presentation</vt:lpstr>
      <vt:lpstr>Longitudinal Reports—Ways to Customize</vt:lpstr>
      <vt:lpstr>How to Build a Demographic Breakdown Report</vt:lpstr>
      <vt:lpstr>Demographic Breakdown Report </vt:lpstr>
      <vt:lpstr>View Details Window/Breakdown Report</vt:lpstr>
      <vt:lpstr>Use More Advanced Features</vt:lpstr>
      <vt:lpstr>Tests with Reporting Categories</vt:lpstr>
      <vt:lpstr>The Standard Measures Report for Adaptive Summatives</vt:lpstr>
      <vt:lpstr>Standard Measurement Columns—Weak or Strong? &amp; Proficient?</vt:lpstr>
      <vt:lpstr>PowerPoint Presentation</vt:lpstr>
      <vt:lpstr>Writing Dimensions</vt:lpstr>
      <vt:lpstr>Writing Dimensions—High and Low Point Values</vt:lpstr>
      <vt:lpstr>Types of Non-Summative Tests that Report Item-Level Data</vt:lpstr>
      <vt:lpstr>Reports with Item-Level Data</vt:lpstr>
      <vt:lpstr>How to View Standards for Each Item</vt:lpstr>
      <vt:lpstr>Reports with Multiple Reporting Categories</vt:lpstr>
      <vt:lpstr>Viewing an Item and Student Response</vt:lpstr>
      <vt:lpstr>Item &amp; Score Tab</vt:lpstr>
      <vt:lpstr>Tests to Score—Dashboard</vt:lpstr>
      <vt:lpstr>Test Scoring Page and Scoring Window</vt:lpstr>
      <vt:lpstr>Scoring Window (cont.)</vt:lpstr>
      <vt:lpstr>Submit the Scores</vt:lpstr>
      <vt:lpstr>Modify Scores</vt:lpstr>
      <vt:lpstr>Modify Scores in Item &amp; Score Tab</vt:lpstr>
      <vt:lpstr>Condition Codes </vt:lpstr>
      <vt:lpstr>Change Reporting Time Period</vt:lpstr>
      <vt:lpstr>Assign Test Reasons</vt:lpstr>
      <vt:lpstr>Assign Test Reasons </vt:lpstr>
      <vt:lpstr>Roster Settings: Identical to TIDE</vt:lpstr>
      <vt:lpstr>Search for Students to Add to the Roster</vt:lpstr>
      <vt:lpstr>Add Students to the Roster</vt:lpstr>
      <vt:lpstr>Upload Rosters Process</vt:lpstr>
      <vt:lpstr>How Can I Get More Information?</vt:lpstr>
      <vt:lpstr>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Effie Pearson</cp:lastModifiedBy>
  <cp:revision>275</cp:revision>
  <cp:lastPrinted>2017-10-19T00:36:21Z</cp:lastPrinted>
  <dcterms:created xsi:type="dcterms:W3CDTF">2020-02-03T21:37:34Z</dcterms:created>
  <dcterms:modified xsi:type="dcterms:W3CDTF">2022-11-15T19:49:50Z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