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tags/tag3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tags/tag37.xml" ContentType="application/vnd.openxmlformats-officedocument.presentationml.tags+xml"/>
  <Override PartName="/ppt/notesSlides/notesSlide49.xml" ContentType="application/vnd.openxmlformats-officedocument.presentationml.notesSlide+xml"/>
  <Override PartName="/ppt/tags/tag38.xml" ContentType="application/vnd.openxmlformats-officedocument.presentationml.tags+xml"/>
  <Override PartName="/ppt/notesSlides/notesSlide50.xml" ContentType="application/vnd.openxmlformats-officedocument.presentationml.notesSlide+xml"/>
  <Override PartName="/ppt/tags/tag39.xml" ContentType="application/vnd.openxmlformats-officedocument.presentationml.tags+xml"/>
  <Override PartName="/ppt/notesSlides/notesSlide51.xml" ContentType="application/vnd.openxmlformats-officedocument.presentationml.notesSlide+xml"/>
  <Override PartName="/ppt/tags/tag40.xml" ContentType="application/vnd.openxmlformats-officedocument.presentationml.tags+xml"/>
  <Override PartName="/ppt/notesSlides/notesSlide52.xml" ContentType="application/vnd.openxmlformats-officedocument.presentationml.notesSlide+xml"/>
  <Override PartName="/ppt/tags/tag41.xml" ContentType="application/vnd.openxmlformats-officedocument.presentationml.tags+xml"/>
  <Override PartName="/ppt/notesSlides/notesSlide53.xml" ContentType="application/vnd.openxmlformats-officedocument.presentationml.notesSlide+xml"/>
  <Override PartName="/ppt/tags/tag42.xml" ContentType="application/vnd.openxmlformats-officedocument.presentationml.tags+xml"/>
  <Override PartName="/ppt/notesSlides/notesSlide54.xml" ContentType="application/vnd.openxmlformats-officedocument.presentationml.notesSlide+xml"/>
  <Override PartName="/ppt/tags/tag43.xml" ContentType="application/vnd.openxmlformats-officedocument.presentationml.tags+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4.xml" ContentType="application/vnd.openxmlformats-officedocument.presentationml.tags+xml"/>
  <Override PartName="/ppt/notesSlides/notesSlide56.xml" ContentType="application/vnd.openxmlformats-officedocument.presentationml.notesSlide+xml"/>
  <Override PartName="/ppt/tags/tag45.xml" ContentType="application/vnd.openxmlformats-officedocument.presentationml.tags+xml"/>
  <Override PartName="/ppt/notesSlides/notesSlide57.xml" ContentType="application/vnd.openxmlformats-officedocument.presentationml.notesSlide+xml"/>
  <Override PartName="/ppt/tags/tag46.xml" ContentType="application/vnd.openxmlformats-officedocument.presentationml.tags+xml"/>
  <Override PartName="/ppt/notesSlides/notesSlide58.xml" ContentType="application/vnd.openxmlformats-officedocument.presentationml.notesSlide+xml"/>
  <Override PartName="/ppt/tags/tag47.xml" ContentType="application/vnd.openxmlformats-officedocument.presentationml.tags+xml"/>
  <Override PartName="/ppt/notesSlides/notesSlide59.xml" ContentType="application/vnd.openxmlformats-officedocument.presentationml.notesSlide+xml"/>
  <Override PartName="/ppt/tags/tag48.xml" ContentType="application/vnd.openxmlformats-officedocument.presentationml.tags+xml"/>
  <Override PartName="/ppt/notesSlides/notesSlide60.xml" ContentType="application/vnd.openxmlformats-officedocument.presentationml.notesSlide+xml"/>
  <Override PartName="/ppt/tags/tag49.xml" ContentType="application/vnd.openxmlformats-officedocument.presentationml.tags+xml"/>
  <Override PartName="/ppt/notesSlides/notesSlide61.xml" ContentType="application/vnd.openxmlformats-officedocument.presentationml.notesSlide+xml"/>
  <Override PartName="/ppt/tags/tag50.xml" ContentType="application/vnd.openxmlformats-officedocument.presentationml.tags+xml"/>
  <Override PartName="/ppt/notesSlides/notesSlide62.xml" ContentType="application/vnd.openxmlformats-officedocument.presentationml.notesSlide+xml"/>
  <Override PartName="/ppt/tags/tag51.xml" ContentType="application/vnd.openxmlformats-officedocument.presentationml.tags+xml"/>
  <Override PartName="/ppt/notesSlides/notesSlide63.xml" ContentType="application/vnd.openxmlformats-officedocument.presentationml.notesSlide+xml"/>
  <Override PartName="/ppt/tags/tag52.xml" ContentType="application/vnd.openxmlformats-officedocument.presentationml.tags+xml"/>
  <Override PartName="/ppt/notesSlides/notesSlide64.xml" ContentType="application/vnd.openxmlformats-officedocument.presentationml.notesSlide+xml"/>
  <Override PartName="/ppt/tags/tag53.xml" ContentType="application/vnd.openxmlformats-officedocument.presentationml.tags+xml"/>
  <Override PartName="/ppt/notesSlides/notesSlide65.xml" ContentType="application/vnd.openxmlformats-officedocument.presentationml.notesSlide+xml"/>
  <Override PartName="/ppt/tags/tag54.xml" ContentType="application/vnd.openxmlformats-officedocument.presentationml.tags+xml"/>
  <Override PartName="/ppt/notesSlides/notesSlide66.xml" ContentType="application/vnd.openxmlformats-officedocument.presentationml.notesSlide+xml"/>
  <Override PartName="/ppt/tags/tag55.xml" ContentType="application/vnd.openxmlformats-officedocument.presentationml.tags+xml"/>
  <Override PartName="/ppt/notesSlides/notesSlide67.xml" ContentType="application/vnd.openxmlformats-officedocument.presentationml.notesSlide+xml"/>
  <Override PartName="/ppt/tags/tag56.xml" ContentType="application/vnd.openxmlformats-officedocument.presentationml.tags+xml"/>
  <Override PartName="/ppt/notesSlides/notesSlide68.xml" ContentType="application/vnd.openxmlformats-officedocument.presentationml.notesSlide+xml"/>
  <Override PartName="/ppt/tags/tag57.xml" ContentType="application/vnd.openxmlformats-officedocument.presentationml.tags+xml"/>
  <Override PartName="/ppt/notesSlides/notesSlide69.xml" ContentType="application/vnd.openxmlformats-officedocument.presentationml.notesSlide+xml"/>
  <Override PartName="/ppt/tags/tag58.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59.xml" ContentType="application/vnd.openxmlformats-officedocument.presentationml.tags+xml"/>
  <Override PartName="/ppt/notesSlides/notesSlide72.xml" ContentType="application/vnd.openxmlformats-officedocument.presentationml.notesSlide+xml"/>
  <Override PartName="/ppt/tags/tag60.xml" ContentType="application/vnd.openxmlformats-officedocument.presentationml.tags+xml"/>
  <Override PartName="/ppt/notesSlides/notesSlide73.xml" ContentType="application/vnd.openxmlformats-officedocument.presentationml.notesSlide+xml"/>
  <Override PartName="/ppt/tags/tag61.xml" ContentType="application/vnd.openxmlformats-officedocument.presentationml.tags+xml"/>
  <Override PartName="/ppt/notesSlides/notesSlide74.xml" ContentType="application/vnd.openxmlformats-officedocument.presentationml.notesSlide+xml"/>
  <Override PartName="/ppt/tags/tag62.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63.xml" ContentType="application/vnd.openxmlformats-officedocument.presentationml.tags+xml"/>
  <Override PartName="/ppt/notesSlides/notesSlide77.xml" ContentType="application/vnd.openxmlformats-officedocument.presentationml.notesSlide+xml"/>
  <Override PartName="/ppt/tags/tag64.xml" ContentType="application/vnd.openxmlformats-officedocument.presentationml.tags+xml"/>
  <Override PartName="/ppt/notesSlides/notesSlide78.xml" ContentType="application/vnd.openxmlformats-officedocument.presentationml.notesSlide+xml"/>
  <Override PartName="/ppt/tags/tag65.xml" ContentType="application/vnd.openxmlformats-officedocument.presentationml.tags+xml"/>
  <Override PartName="/ppt/notesSlides/notesSlide79.xml" ContentType="application/vnd.openxmlformats-officedocument.presentationml.notesSlide+xml"/>
  <Override PartName="/ppt/tags/tag66.xml" ContentType="application/vnd.openxmlformats-officedocument.presentationml.tags+xml"/>
  <Override PartName="/ppt/notesSlides/notesSlide80.xml" ContentType="application/vnd.openxmlformats-officedocument.presentationml.notesSlide+xml"/>
  <Override PartName="/ppt/tags/tag67.xml" ContentType="application/vnd.openxmlformats-officedocument.presentationml.tags+xml"/>
  <Override PartName="/ppt/notesSlides/notesSlide81.xml" ContentType="application/vnd.openxmlformats-officedocument.presentationml.notesSlide+xml"/>
  <Override PartName="/ppt/tags/tag68.xml" ContentType="application/vnd.openxmlformats-officedocument.presentationml.tags+xml"/>
  <Override PartName="/ppt/notesSlides/notesSlide82.xml" ContentType="application/vnd.openxmlformats-officedocument.presentationml.notesSlide+xml"/>
  <Override PartName="/ppt/tags/tag69.xml" ContentType="application/vnd.openxmlformats-officedocument.presentationml.tags+xml"/>
  <Override PartName="/ppt/notesSlides/notesSlide83.xml" ContentType="application/vnd.openxmlformats-officedocument.presentationml.notesSlide+xml"/>
  <Override PartName="/ppt/tags/tag70.xml" ContentType="application/vnd.openxmlformats-officedocument.presentationml.tags+xml"/>
  <Override PartName="/ppt/notesSlides/notesSlide84.xml" ContentType="application/vnd.openxmlformats-officedocument.presentationml.notesSlide+xml"/>
  <Override PartName="/ppt/tags/tag71.xml" ContentType="application/vnd.openxmlformats-officedocument.presentationml.tags+xml"/>
  <Override PartName="/ppt/notesSlides/notesSlide85.xml" ContentType="application/vnd.openxmlformats-officedocument.presentationml.notesSlide+xml"/>
  <Override PartName="/ppt/tags/tag72.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 id="2147483810" r:id="rId5"/>
    <p:sldMasterId id="2147483834" r:id="rId6"/>
  </p:sldMasterIdLst>
  <p:notesMasterIdLst>
    <p:notesMasterId r:id="rId95"/>
  </p:notesMasterIdLst>
  <p:handoutMasterIdLst>
    <p:handoutMasterId r:id="rId96"/>
  </p:handoutMasterIdLst>
  <p:sldIdLst>
    <p:sldId id="765" r:id="rId7"/>
    <p:sldId id="818" r:id="rId8"/>
    <p:sldId id="802" r:id="rId9"/>
    <p:sldId id="407" r:id="rId10"/>
    <p:sldId id="819" r:id="rId11"/>
    <p:sldId id="787" r:id="rId12"/>
    <p:sldId id="408" r:id="rId13"/>
    <p:sldId id="820" r:id="rId14"/>
    <p:sldId id="730" r:id="rId15"/>
    <p:sldId id="821" r:id="rId16"/>
    <p:sldId id="732" r:id="rId17"/>
    <p:sldId id="796" r:id="rId18"/>
    <p:sldId id="734" r:id="rId19"/>
    <p:sldId id="797" r:id="rId20"/>
    <p:sldId id="823" r:id="rId21"/>
    <p:sldId id="824" r:id="rId22"/>
    <p:sldId id="825" r:id="rId23"/>
    <p:sldId id="826" r:id="rId24"/>
    <p:sldId id="735" r:id="rId25"/>
    <p:sldId id="417" r:id="rId26"/>
    <p:sldId id="419" r:id="rId27"/>
    <p:sldId id="420" r:id="rId28"/>
    <p:sldId id="421" r:id="rId29"/>
    <p:sldId id="422" r:id="rId30"/>
    <p:sldId id="766" r:id="rId31"/>
    <p:sldId id="768" r:id="rId32"/>
    <p:sldId id="424" r:id="rId33"/>
    <p:sldId id="770" r:id="rId34"/>
    <p:sldId id="827" r:id="rId35"/>
    <p:sldId id="747" r:id="rId36"/>
    <p:sldId id="835" r:id="rId37"/>
    <p:sldId id="688" r:id="rId38"/>
    <p:sldId id="772" r:id="rId39"/>
    <p:sldId id="690" r:id="rId40"/>
    <p:sldId id="774" r:id="rId41"/>
    <p:sldId id="776" r:id="rId42"/>
    <p:sldId id="691" r:id="rId43"/>
    <p:sldId id="836" r:id="rId44"/>
    <p:sldId id="828" r:id="rId45"/>
    <p:sldId id="829" r:id="rId46"/>
    <p:sldId id="830" r:id="rId47"/>
    <p:sldId id="778" r:id="rId48"/>
    <p:sldId id="780" r:id="rId49"/>
    <p:sldId id="700" r:id="rId50"/>
    <p:sldId id="831" r:id="rId51"/>
    <p:sldId id="430" r:id="rId52"/>
    <p:sldId id="834" r:id="rId53"/>
    <p:sldId id="832" r:id="rId54"/>
    <p:sldId id="833" r:id="rId55"/>
    <p:sldId id="817" r:id="rId56"/>
    <p:sldId id="789" r:id="rId57"/>
    <p:sldId id="781" r:id="rId58"/>
    <p:sldId id="782" r:id="rId59"/>
    <p:sldId id="798" r:id="rId60"/>
    <p:sldId id="801" r:id="rId61"/>
    <p:sldId id="454" r:id="rId62"/>
    <p:sldId id="266" r:id="rId63"/>
    <p:sldId id="803" r:id="rId64"/>
    <p:sldId id="804" r:id="rId65"/>
    <p:sldId id="805" r:id="rId66"/>
    <p:sldId id="267" r:id="rId67"/>
    <p:sldId id="799" r:id="rId68"/>
    <p:sldId id="764" r:id="rId69"/>
    <p:sldId id="763" r:id="rId70"/>
    <p:sldId id="800" r:id="rId71"/>
    <p:sldId id="771" r:id="rId72"/>
    <p:sldId id="806" r:id="rId73"/>
    <p:sldId id="807" r:id="rId74"/>
    <p:sldId id="808" r:id="rId75"/>
    <p:sldId id="809" r:id="rId76"/>
    <p:sldId id="582" r:id="rId77"/>
    <p:sldId id="810" r:id="rId78"/>
    <p:sldId id="811" r:id="rId79"/>
    <p:sldId id="812" r:id="rId80"/>
    <p:sldId id="656" r:id="rId81"/>
    <p:sldId id="717" r:id="rId82"/>
    <p:sldId id="813" r:id="rId83"/>
    <p:sldId id="434" r:id="rId84"/>
    <p:sldId id="814" r:id="rId85"/>
    <p:sldId id="767" r:id="rId86"/>
    <p:sldId id="693" r:id="rId87"/>
    <p:sldId id="815" r:id="rId88"/>
    <p:sldId id="694" r:id="rId89"/>
    <p:sldId id="816" r:id="rId90"/>
    <p:sldId id="697" r:id="rId91"/>
    <p:sldId id="837" r:id="rId92"/>
    <p:sldId id="481" r:id="rId93"/>
    <p:sldId id="751" r:id="rId94"/>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E656EF5-2AA3-4E8C-BFC8-E5EFC40F812F}">
          <p14:sldIdLst>
            <p14:sldId id="765"/>
          </p14:sldIdLst>
        </p14:section>
        <p14:section name="Objectives" id="{11BF57CF-07BA-49E0-A07E-B64B4331C318}">
          <p14:sldIdLst>
            <p14:sldId id="818"/>
            <p14:sldId id="802"/>
          </p14:sldIdLst>
        </p14:section>
        <p14:section name="Log In and Understand User Roles" id="{7E3AF137-57AB-47AB-968A-49DE33EFA739}">
          <p14:sldIdLst>
            <p14:sldId id="407"/>
            <p14:sldId id="819"/>
          </p14:sldIdLst>
        </p14:section>
        <p14:section name="Dashboard Generator, Features &amp; Tools, Dashboard" id="{5178CB33-BEDE-431E-8A1E-B88365156B35}">
          <p14:sldIdLst>
            <p14:sldId id="787"/>
            <p14:sldId id="408"/>
            <p14:sldId id="820"/>
          </p14:sldIdLst>
        </p14:section>
        <p14:section name="Performance on Test Report" id="{5137270C-F5C6-4A44-99A3-8ADD7C6DD7E5}">
          <p14:sldIdLst>
            <p14:sldId id="730"/>
            <p14:sldId id="821"/>
            <p14:sldId id="732"/>
            <p14:sldId id="796"/>
            <p14:sldId id="734"/>
          </p14:sldIdLst>
        </p14:section>
        <p14:section name="District, School, Teacher &amp; Student Reports" id="{29F80A6B-4322-4B30-B656-215B18D2E8FC}">
          <p14:sldIdLst>
            <p14:sldId id="797"/>
            <p14:sldId id="823"/>
            <p14:sldId id="824"/>
            <p14:sldId id="825"/>
            <p14:sldId id="826"/>
            <p14:sldId id="735"/>
            <p14:sldId id="417"/>
            <p14:sldId id="419"/>
            <p14:sldId id="420"/>
          </p14:sldIdLst>
        </p14:section>
        <p14:section name="Teacher Reports" id="{F4C3BAA8-B853-4943-A284-4F4262E7FE94}">
          <p14:sldIdLst>
            <p14:sldId id="421"/>
            <p14:sldId id="422"/>
            <p14:sldId id="766"/>
            <p14:sldId id="768"/>
            <p14:sldId id="424"/>
            <p14:sldId id="770"/>
          </p14:sldIdLst>
        </p14:section>
        <p14:section name="Print &amp; Export Data" id="{2AF12F53-3F77-4525-98CE-F08460E509C3}">
          <p14:sldIdLst>
            <p14:sldId id="827"/>
            <p14:sldId id="747"/>
            <p14:sldId id="835"/>
          </p14:sldIdLst>
        </p14:section>
        <p14:section name="Generate ISRs &amp; Student Data Files" id="{A85D6D2D-8FC1-46B7-956E-3A680C07ED68}">
          <p14:sldIdLst>
            <p14:sldId id="688"/>
            <p14:sldId id="772"/>
            <p14:sldId id="690"/>
            <p14:sldId id="774"/>
            <p14:sldId id="776"/>
            <p14:sldId id="691"/>
            <p14:sldId id="836"/>
            <p14:sldId id="828"/>
            <p14:sldId id="829"/>
            <p14:sldId id="830"/>
            <p14:sldId id="778"/>
            <p14:sldId id="780"/>
          </p14:sldIdLst>
        </p14:section>
        <p14:section name="Longitudinal Report" id="{1EFADFE4-3182-4215-90A5-A9EFCFBE87AF}">
          <p14:sldIdLst>
            <p14:sldId id="700"/>
            <p14:sldId id="831"/>
            <p14:sldId id="430"/>
            <p14:sldId id="834"/>
            <p14:sldId id="832"/>
            <p14:sldId id="833"/>
            <p14:sldId id="817"/>
          </p14:sldIdLst>
        </p14:section>
        <p14:section name="Demographic Breakdown Report" id="{0D141021-51DD-40E7-A78E-657D09BD9709}">
          <p14:sldIdLst>
            <p14:sldId id="789"/>
            <p14:sldId id="781"/>
            <p14:sldId id="782"/>
          </p14:sldIdLst>
        </p14:section>
        <p14:section name="Use More Advanced Features" id="{A8F8C129-13F6-45A9-B0EA-7AC799C02067}">
          <p14:sldIdLst>
            <p14:sldId id="798"/>
            <p14:sldId id="801"/>
          </p14:sldIdLst>
        </p14:section>
        <p14:section name="Standard Measures Report for Adaptive Summatives" id="{18C1C84C-100F-443B-A7FC-002392DF5D77}">
          <p14:sldIdLst>
            <p14:sldId id="454"/>
            <p14:sldId id="266"/>
          </p14:sldIdLst>
        </p14:section>
        <p14:section name="Work with Interim Reports" id="{2E642681-03CA-418C-8E10-F39F6EA117B8}">
          <p14:sldIdLst>
            <p14:sldId id="803"/>
            <p14:sldId id="804"/>
            <p14:sldId id="805"/>
          </p14:sldIdLst>
        </p14:section>
        <p14:section name="Writing Dimensions Section" id="{893167E0-0C4C-4ADB-9823-DB1AFA318F51}">
          <p14:sldIdLst>
            <p14:sldId id="267"/>
            <p14:sldId id="799"/>
          </p14:sldIdLst>
        </p14:section>
        <p14:section name="Cross Sectional Reports" id="{44092918-C807-493A-8F93-97DE3A9E4741}">
          <p14:sldIdLst>
            <p14:sldId id="764"/>
            <p14:sldId id="763"/>
            <p14:sldId id="800"/>
            <p14:sldId id="771"/>
          </p14:sldIdLst>
        </p14:section>
        <p14:section name="Enter Scores for Unscored Items" id="{7B1576EC-ED7E-4F91-B76B-2AB6101F7460}">
          <p14:sldIdLst>
            <p14:sldId id="806"/>
            <p14:sldId id="807"/>
            <p14:sldId id="808"/>
            <p14:sldId id="809"/>
            <p14:sldId id="582"/>
          </p14:sldIdLst>
        </p14:section>
        <p14:section name="Modify Scores" id="{B9B349DB-779F-4866-A1D2-FEC190308A42}">
          <p14:sldIdLst>
            <p14:sldId id="810"/>
            <p14:sldId id="811"/>
            <p14:sldId id="812"/>
            <p14:sldId id="656"/>
          </p14:sldIdLst>
        </p14:section>
        <p14:section name="Change Reporting Time Period" id="{8BA08FEA-295A-4544-B22A-53EF5835AFEA}">
          <p14:sldIdLst>
            <p14:sldId id="717"/>
          </p14:sldIdLst>
        </p14:section>
        <p14:section name="Manage Test Reasons" id="{5471E744-3BBA-4301-944D-61B044EDF0E8}">
          <p14:sldIdLst>
            <p14:sldId id="813"/>
            <p14:sldId id="434"/>
          </p14:sldIdLst>
        </p14:section>
        <p14:section name="Create a Roster" id="{9A068B1F-2784-4F1B-B72E-87F65E99B3E3}">
          <p14:sldIdLst>
            <p14:sldId id="814"/>
            <p14:sldId id="767"/>
            <p14:sldId id="693"/>
            <p14:sldId id="815"/>
            <p14:sldId id="694"/>
            <p14:sldId id="816"/>
            <p14:sldId id="697"/>
            <p14:sldId id="837"/>
          </p14:sldIdLst>
        </p14:section>
        <p14:section name="More Information" id="{6957DF16-C31F-4DCE-9883-6A2E426C7DFA}">
          <p14:sldIdLst>
            <p14:sldId id="481"/>
            <p14:sldId id="751"/>
          </p14:sldIdLst>
        </p14:section>
      </p14:sectionLst>
    </p:ex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43C73E-0F2A-03E7-939A-5B2C4F75E154}" name="Foret Katia" initials="FK" userId="Foret Katia" providerId="None"/>
  <p188:author id="{EEFD755E-3C7E-07E1-ED85-BF596FCB43F2}" name="Foret Katia" initials="FK" userId="S::katia.foret@doe.k12.de.us::92d5ab63-85ad-4f9d-917d-8634455e4bda" providerId="AD"/>
  <p188:author id="{33AAC69A-B74B-B64D-958D-769621046364}" name="Tracie Morris" initials="TM" userId="S::tracie.morris@cambiumassessment.com::18968c65-de5c-47db-8d1d-d050367b8ecb" providerId="AD"/>
  <p188:author id="{658BFBA5-2FB7-38DB-4298-B10C0E865D74}" name="Khan Abid (Contractor)" initials="KA(" userId="S::Abid.Khan@doe.k12.de.us::8ed16210-fddd-4efb-a22f-059f2e1bb92a" providerId="AD"/>
  <p188:author id="{638524C6-BFA2-09CB-EC17-F123844A2C86}" name="Effie Pearson" initials="EP" userId="S::effie.pearson@cambiumassessment.com::cdfd84c6-2ed3-4db2-acd1-5192d45ac6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3"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Hannah Hattamer" initials="HH" lastIdx="1" clrIdx="8">
    <p:extLst>
      <p:ext uri="{19B8F6BF-5375-455C-9EA6-DF929625EA0E}">
        <p15:presenceInfo xmlns:p15="http://schemas.microsoft.com/office/powerpoint/2012/main" userId="S::hannah.hattamer@cambiumassessment.com::081f2ea5-9ee1-4d65-901b-dad6708754cd" providerId="AD"/>
      </p:ext>
    </p:extLst>
  </p:cmAuthor>
  <p:cmAuthor id="10" name="Monica Mills" initials="MM" lastIdx="14" clrIdx="9">
    <p:extLst>
      <p:ext uri="{19B8F6BF-5375-455C-9EA6-DF929625EA0E}">
        <p15:presenceInfo xmlns:p15="http://schemas.microsoft.com/office/powerpoint/2012/main" userId="S::monica.mills@cambiumassessment.com::23239697-e21f-4bcd-a872-d364e6b1047e" providerId="AD"/>
      </p:ext>
    </p:extLst>
  </p:cmAuthor>
  <p:cmAuthor id="11" name="Black, Jenny" initials="BJ" lastIdx="2" clrIdx="10">
    <p:extLst>
      <p:ext uri="{19B8F6BF-5375-455C-9EA6-DF929625EA0E}">
        <p15:presenceInfo xmlns:p15="http://schemas.microsoft.com/office/powerpoint/2012/main" userId="S-1-5-21-2011038089-1331910415-1862565094-16709" providerId="AD"/>
      </p:ext>
    </p:extLst>
  </p:cmAuthor>
  <p:cmAuthor id="12" name="Mills, Monica" initials="MM" lastIdx="6" clrIdx="11">
    <p:extLst>
      <p:ext uri="{19B8F6BF-5375-455C-9EA6-DF929625EA0E}">
        <p15:presenceInfo xmlns:p15="http://schemas.microsoft.com/office/powerpoint/2012/main" userId="S::mmills@air.org::c45eef33-598a-4d4e-81ae-afc889ac12d7" providerId="AD"/>
      </p:ext>
    </p:extLst>
  </p:cmAuthor>
  <p:cmAuthor id="13" name="Rima Assaker" initials="RA" lastIdx="38" clrIdx="12">
    <p:extLst>
      <p:ext uri="{19B8F6BF-5375-455C-9EA6-DF929625EA0E}">
        <p15:presenceInfo xmlns:p15="http://schemas.microsoft.com/office/powerpoint/2012/main" userId="S::rima.assaker@cambiumassessment.com::01f103e2-03f8-4a38-af4a-d787248b40ee" providerId="AD"/>
      </p:ext>
    </p:extLst>
  </p:cmAuthor>
  <p:cmAuthor id="14" name="Effie Pearson" initials="EP" lastIdx="1" clrIdx="13">
    <p:extLst>
      <p:ext uri="{19B8F6BF-5375-455C-9EA6-DF929625EA0E}">
        <p15:presenceInfo xmlns:p15="http://schemas.microsoft.com/office/powerpoint/2012/main" userId="S::efterpi.pearson@cambiumassessment.com::cdfd84c6-2ed3-4db2-acd1-5192d45ac6d8" providerId="AD"/>
      </p:ext>
    </p:extLst>
  </p:cmAuthor>
  <p:cmAuthor id="15" name="Tracie Morris" initials="TM" lastIdx="9" clrIdx="14">
    <p:extLst>
      <p:ext uri="{19B8F6BF-5375-455C-9EA6-DF929625EA0E}">
        <p15:presenceInfo xmlns:p15="http://schemas.microsoft.com/office/powerpoint/2012/main" userId="S::tracie.morris@cambiumassessment.com::18968c65-de5c-47db-8d1d-d050367b8ecb" providerId="AD"/>
      </p:ext>
    </p:extLst>
  </p:cmAuthor>
  <p:cmAuthor id="16" name="Effie Pearson" initials="EP [2]" lastIdx="1" clrIdx="15">
    <p:extLst>
      <p:ext uri="{19B8F6BF-5375-455C-9EA6-DF929625EA0E}">
        <p15:presenceInfo xmlns:p15="http://schemas.microsoft.com/office/powerpoint/2012/main" userId="S::effie.pearson@cambiumassessment.com::cdfd84c6-2ed3-4db2-acd1-5192d45ac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FBFB"/>
    <a:srgbClr val="35A0CE"/>
    <a:srgbClr val="BFBFBF"/>
    <a:srgbClr val="46798B"/>
    <a:srgbClr val="477A8C"/>
    <a:srgbClr val="F2F2F2"/>
    <a:srgbClr val="CAC8C3"/>
    <a:srgbClr val="A9A9A9"/>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75843" autoAdjust="0"/>
  </p:normalViewPr>
  <p:slideViewPr>
    <p:cSldViewPr snapToGrid="0">
      <p:cViewPr varScale="1">
        <p:scale>
          <a:sx n="86" d="100"/>
          <a:sy n="86" d="100"/>
        </p:scale>
        <p:origin x="1506" y="90"/>
      </p:cViewPr>
      <p:guideLst>
        <p:guide orient="horz" pos="3840"/>
        <p:guide pos="3840"/>
      </p:guideLst>
    </p:cSldViewPr>
  </p:slideViewPr>
  <p:outlineViewPr>
    <p:cViewPr>
      <p:scale>
        <a:sx n="33" d="100"/>
        <a:sy n="33" d="100"/>
      </p:scale>
      <p:origin x="0" y="-4560"/>
    </p:cViewPr>
  </p:outlineViewPr>
  <p:notesTextViewPr>
    <p:cViewPr>
      <p:scale>
        <a:sx n="100" d="100"/>
        <a:sy n="100" d="100"/>
      </p:scale>
      <p:origin x="0" y="0"/>
    </p:cViewPr>
  </p:notesTextViewPr>
  <p:sorterViewPr>
    <p:cViewPr varScale="1">
      <p:scale>
        <a:sx n="1" d="1"/>
        <a:sy n="1" d="1"/>
      </p:scale>
      <p:origin x="0" y="-5429"/>
    </p:cViewPr>
  </p:sorterViewPr>
  <p:notesViewPr>
    <p:cSldViewPr snapToGrid="0">
      <p:cViewPr varScale="1">
        <p:scale>
          <a:sx n="62" d="100"/>
          <a:sy n="62" d="100"/>
        </p:scale>
        <p:origin x="1675" y="25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9AE58-3978-43C3-A49C-FDA98DFA578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F59B495-BA2C-4C2F-B51B-2357AB941907}">
      <dgm:prSet phldrT="[Text]" custT="1">
        <dgm:style>
          <a:lnRef idx="1">
            <a:schemeClr val="accent1"/>
          </a:lnRef>
          <a:fillRef idx="2">
            <a:schemeClr val="accent1"/>
          </a:fillRef>
          <a:effectRef idx="1">
            <a:schemeClr val="accent1"/>
          </a:effectRef>
          <a:fontRef idx="minor">
            <a:schemeClr val="dk1"/>
          </a:fontRef>
        </dgm:style>
      </dgm:prSet>
      <dgm:spPr>
        <a:solidFill>
          <a:srgbClr val="DAE9F6"/>
        </a:solidFill>
        <a:ln w="38100">
          <a:solidFill>
            <a:srgbClr val="C00000"/>
          </a:solidFill>
        </a:ln>
      </dgm:spPr>
      <dgm:t>
        <a:bodyPr/>
        <a:lstStyle/>
        <a:p>
          <a:r>
            <a:rPr lang="en-US" sz="3600" dirty="0">
              <a:solidFill>
                <a:schemeClr val="tx1">
                  <a:lumMod val="50000"/>
                </a:schemeClr>
              </a:solidFill>
            </a:rPr>
            <a:t>All Tests</a:t>
          </a:r>
        </a:p>
      </dgm:t>
    </dgm:pt>
    <dgm:pt modelId="{FD166C19-F94A-4F5D-A71E-1A26CCBAE116}" type="parTrans" cxnId="{F2F9E656-B232-4E33-846F-39BF3CED25D2}">
      <dgm:prSet/>
      <dgm:spPr/>
      <dgm:t>
        <a:bodyPr/>
        <a:lstStyle/>
        <a:p>
          <a:endParaRPr lang="en-US"/>
        </a:p>
      </dgm:t>
    </dgm:pt>
    <dgm:pt modelId="{2ACA93D8-2F18-47CA-93E3-4521E0C21619}" type="sibTrans" cxnId="{F2F9E656-B232-4E33-846F-39BF3CED25D2}">
      <dgm:prSet/>
      <dgm:spPr/>
      <dgm:t>
        <a:bodyPr/>
        <a:lstStyle/>
        <a:p>
          <a:endParaRPr lang="en-US"/>
        </a:p>
      </dgm:t>
    </dgm:pt>
    <dgm:pt modelId="{7E1F8563-24A2-4F7A-9ED8-C4A8AD217297}">
      <dgm:prSet phldrT="[Text]" custT="1"/>
      <dgm:spPr>
        <a:solidFill>
          <a:srgbClr val="BFBFBF"/>
        </a:solidFill>
        <a:ln w="28575">
          <a:solidFill>
            <a:srgbClr val="C00000"/>
          </a:solidFill>
        </a:ln>
      </dgm:spPr>
      <dgm:t>
        <a:bodyPr/>
        <a:lstStyle/>
        <a:p>
          <a:r>
            <a:rPr lang="en-US" sz="1600" b="1" dirty="0">
              <a:solidFill>
                <a:schemeClr val="tx1">
                  <a:lumMod val="50000"/>
                </a:schemeClr>
              </a:solidFill>
            </a:rPr>
            <a:t>Non-Summative Tests</a:t>
          </a:r>
        </a:p>
      </dgm:t>
    </dgm:pt>
    <dgm:pt modelId="{D94534AD-6F98-417E-B758-12FA466798CC}" type="parTrans" cxnId="{D25C0DE0-4425-48DA-B89B-47AA2757A875}">
      <dgm:prSet/>
      <dgm:spPr>
        <a:ln>
          <a:solidFill>
            <a:srgbClr val="2C9ED9"/>
          </a:solidFill>
        </a:ln>
      </dgm:spPr>
      <dgm:t>
        <a:bodyPr/>
        <a:lstStyle/>
        <a:p>
          <a:endParaRPr lang="en-US" dirty="0"/>
        </a:p>
      </dgm:t>
    </dgm:pt>
    <dgm:pt modelId="{1DEBC8B5-DBF2-49A1-ADB0-C0459534183F}" type="sibTrans" cxnId="{D25C0DE0-4425-48DA-B89B-47AA2757A875}">
      <dgm:prSet/>
      <dgm:spPr/>
      <dgm:t>
        <a:bodyPr/>
        <a:lstStyle/>
        <a:p>
          <a:endParaRPr lang="en-US"/>
        </a:p>
      </dgm:t>
    </dgm:pt>
    <dgm:pt modelId="{E82B3B99-FBFB-4EF6-84B3-669AD711E739}">
      <dgm:prSet phldrT="[Text]" custT="1"/>
      <dgm:spPr>
        <a:solidFill>
          <a:schemeClr val="tx1">
            <a:lumMod val="20000"/>
            <a:lumOff val="80000"/>
          </a:schemeClr>
        </a:solidFill>
        <a:ln w="28575">
          <a:solidFill>
            <a:srgbClr val="C00000"/>
          </a:solidFill>
        </a:ln>
      </dgm:spPr>
      <dgm:t>
        <a:bodyPr/>
        <a:lstStyle/>
        <a:p>
          <a:pPr algn="ctr">
            <a:buNone/>
          </a:pPr>
          <a:r>
            <a:rPr lang="en-US" sz="1400" b="1" dirty="0">
              <a:solidFill>
                <a:schemeClr val="tx1">
                  <a:lumMod val="50000"/>
                </a:schemeClr>
              </a:solidFill>
            </a:rPr>
            <a:t>Benchmarks</a:t>
          </a:r>
          <a:r>
            <a:rPr lang="en-US" sz="1400" dirty="0">
              <a:solidFill>
                <a:schemeClr val="tx1">
                  <a:lumMod val="50000"/>
                </a:schemeClr>
              </a:solidFill>
            </a:rPr>
            <a:t>:</a:t>
          </a:r>
        </a:p>
        <a:p>
          <a:pPr algn="l">
            <a:buFont typeface="Arial" panose="020B0604020202020204" pitchFamily="34" charset="0"/>
            <a:buChar char="•"/>
          </a:pPr>
          <a:r>
            <a:rPr lang="en-US" sz="1400" dirty="0">
              <a:solidFill>
                <a:schemeClr val="tx1">
                  <a:lumMod val="50000"/>
                </a:schemeClr>
              </a:solidFill>
            </a:rPr>
            <a:t>—Fixed-form tests with 8</a:t>
          </a:r>
          <a:r>
            <a:rPr lang="en-US" sz="1400" i="1" dirty="0">
              <a:solidFill>
                <a:schemeClr val="tx1">
                  <a:lumMod val="50000"/>
                </a:schemeClr>
              </a:solidFill>
            </a:rPr>
            <a:t>–</a:t>
          </a:r>
          <a:r>
            <a:rPr lang="en-US" sz="1400" dirty="0">
              <a:solidFill>
                <a:schemeClr val="tx1">
                  <a:lumMod val="50000"/>
                </a:schemeClr>
              </a:solidFill>
            </a:rPr>
            <a:t>12 items within a specific reporting category (topic or skill area)</a:t>
          </a:r>
        </a:p>
        <a:p>
          <a:pPr algn="l">
            <a:buFont typeface="Arial" panose="020B0604020202020204" pitchFamily="34" charset="0"/>
            <a:buChar char="•"/>
          </a:pPr>
          <a:r>
            <a:rPr lang="en-US" sz="1400" dirty="0">
              <a:solidFill>
                <a:schemeClr val="tx1">
                  <a:lumMod val="50000"/>
                </a:schemeClr>
              </a:solidFill>
            </a:rPr>
            <a:t>—Users can compare item-level scores across all students</a:t>
          </a:r>
        </a:p>
        <a:p>
          <a:pPr algn="l">
            <a:buFont typeface="Arial" panose="020B0604020202020204" pitchFamily="34" charset="0"/>
            <a:buChar char="•"/>
          </a:pPr>
          <a:r>
            <a:rPr lang="en-US" sz="1400" dirty="0">
              <a:solidFill>
                <a:schemeClr val="tx1">
                  <a:lumMod val="50000"/>
                </a:schemeClr>
              </a:solidFill>
            </a:rPr>
            <a:t>—a.k.a. module, modular, Interim Assessment Block (IAB), benchmark module, benchmark, diagnostic</a:t>
          </a:r>
        </a:p>
        <a:p>
          <a:pPr algn="ctr">
            <a:buFont typeface="Arial" panose="020B0604020202020204" pitchFamily="34" charset="0"/>
            <a:buChar char="•"/>
          </a:pPr>
          <a:endParaRPr lang="en-US" sz="1400" dirty="0">
            <a:solidFill>
              <a:schemeClr val="accent1">
                <a:lumMod val="50000"/>
              </a:schemeClr>
            </a:solidFill>
          </a:endParaRPr>
        </a:p>
      </dgm:t>
    </dgm:pt>
    <dgm:pt modelId="{1ACC7983-76C9-4065-8BC5-8926A14AB445}" type="parTrans" cxnId="{A979448D-7408-4514-AFF4-7BC0B87B7CF5}">
      <dgm:prSet/>
      <dgm:spPr>
        <a:ln w="38100">
          <a:solidFill>
            <a:srgbClr val="2C9ED9"/>
          </a:solidFill>
        </a:ln>
      </dgm:spPr>
      <dgm:t>
        <a:bodyPr/>
        <a:lstStyle/>
        <a:p>
          <a:endParaRPr lang="en-US" dirty="0"/>
        </a:p>
      </dgm:t>
    </dgm:pt>
    <dgm:pt modelId="{4C9BE9EA-66B9-4D10-ABAB-0C9621B8CB6F}" type="sibTrans" cxnId="{A979448D-7408-4514-AFF4-7BC0B87B7CF5}">
      <dgm:prSet/>
      <dgm:spPr/>
      <dgm:t>
        <a:bodyPr/>
        <a:lstStyle/>
        <a:p>
          <a:endParaRPr lang="en-US"/>
        </a:p>
      </dgm:t>
    </dgm:pt>
    <dgm:pt modelId="{71194D99-27D6-4C87-9399-0A630CF1D914}">
      <dgm:prSet phldrT="[Text]" custT="1"/>
      <dgm:spPr>
        <a:solidFill>
          <a:schemeClr val="bg1">
            <a:lumMod val="85000"/>
          </a:schemeClr>
        </a:solidFill>
        <a:ln w="28575">
          <a:solidFill>
            <a:srgbClr val="C00000"/>
          </a:solidFill>
        </a:ln>
      </dgm:spPr>
      <dgm:t>
        <a:bodyPr/>
        <a:lstStyle/>
        <a:p>
          <a:pPr algn="ctr"/>
          <a:r>
            <a:rPr lang="en-US" sz="1400" b="1" dirty="0">
              <a:solidFill>
                <a:schemeClr val="tx1">
                  <a:lumMod val="50000"/>
                </a:schemeClr>
              </a:solidFill>
            </a:rPr>
            <a:t>Interims:</a:t>
          </a:r>
        </a:p>
        <a:p>
          <a:pPr algn="l"/>
          <a:r>
            <a:rPr lang="en-US" sz="1400" b="0" dirty="0">
              <a:solidFill>
                <a:schemeClr val="tx1">
                  <a:lumMod val="50000"/>
                </a:schemeClr>
              </a:solidFill>
            </a:rPr>
            <a:t>—Fixed-form or adaptive tests that cover some or all of the standards students are required to learn</a:t>
          </a:r>
        </a:p>
        <a:p>
          <a:pPr algn="l"/>
          <a:r>
            <a:rPr lang="en-US" sz="1400" b="0" dirty="0">
              <a:solidFill>
                <a:schemeClr val="tx1">
                  <a:lumMod val="50000"/>
                </a:schemeClr>
              </a:solidFill>
            </a:rPr>
            <a:t>—Users can see item-level scores for individual students who took an adaptive interim</a:t>
          </a:r>
        </a:p>
        <a:p>
          <a:pPr algn="l"/>
          <a:r>
            <a:rPr lang="en-US" sz="1400" dirty="0">
              <a:solidFill>
                <a:schemeClr val="tx1">
                  <a:lumMod val="50000"/>
                </a:schemeClr>
              </a:solidFill>
            </a:rPr>
            <a:t>—a.k.a. Comprehensive Interim Assessment (CIA)</a:t>
          </a:r>
        </a:p>
      </dgm:t>
    </dgm:pt>
    <dgm:pt modelId="{796E606E-22AC-4734-BC2F-316B08C9F230}" type="parTrans" cxnId="{DF1D1630-6C9B-4623-9096-42BAF72C74B8}">
      <dgm:prSet/>
      <dgm:spPr>
        <a:ln w="38100">
          <a:solidFill>
            <a:srgbClr val="2C9ED9"/>
          </a:solidFill>
        </a:ln>
      </dgm:spPr>
      <dgm:t>
        <a:bodyPr/>
        <a:lstStyle/>
        <a:p>
          <a:endParaRPr lang="en-US" dirty="0"/>
        </a:p>
      </dgm:t>
    </dgm:pt>
    <dgm:pt modelId="{64BEF807-0F34-4D8E-96B6-EAF7C7F537D3}" type="sibTrans" cxnId="{DF1D1630-6C9B-4623-9096-42BAF72C74B8}">
      <dgm:prSet/>
      <dgm:spPr/>
      <dgm:t>
        <a:bodyPr/>
        <a:lstStyle/>
        <a:p>
          <a:endParaRPr lang="en-US"/>
        </a:p>
      </dgm:t>
    </dgm:pt>
    <dgm:pt modelId="{E43A43FB-A19E-4690-A121-C8F4AB6A424E}">
      <dgm:prSet phldrT="[Text]" custT="1"/>
      <dgm:spPr>
        <a:solidFill>
          <a:srgbClr val="FFC000"/>
        </a:solidFill>
        <a:ln w="28575">
          <a:solidFill>
            <a:srgbClr val="C00000"/>
          </a:solidFill>
        </a:ln>
      </dgm:spPr>
      <dgm:t>
        <a:bodyPr/>
        <a:lstStyle/>
        <a:p>
          <a:r>
            <a:rPr lang="en-US" sz="1600" b="1" dirty="0">
              <a:solidFill>
                <a:schemeClr val="tx1">
                  <a:lumMod val="50000"/>
                </a:schemeClr>
              </a:solidFill>
            </a:rPr>
            <a:t>Summative Tests</a:t>
          </a:r>
        </a:p>
      </dgm:t>
    </dgm:pt>
    <dgm:pt modelId="{F2FB501E-C54D-43BD-BFA9-DE00DE69E929}" type="parTrans" cxnId="{0ACED5F8-9424-4328-B03F-0976C501B0DA}">
      <dgm:prSet/>
      <dgm:spPr>
        <a:ln>
          <a:solidFill>
            <a:srgbClr val="2C9ED9"/>
          </a:solidFill>
        </a:ln>
      </dgm:spPr>
      <dgm:t>
        <a:bodyPr/>
        <a:lstStyle/>
        <a:p>
          <a:endParaRPr lang="en-US" dirty="0"/>
        </a:p>
      </dgm:t>
    </dgm:pt>
    <dgm:pt modelId="{D031A72C-97AB-4170-9CA4-69638544AEB9}" type="sibTrans" cxnId="{0ACED5F8-9424-4328-B03F-0976C501B0DA}">
      <dgm:prSet/>
      <dgm:spPr/>
      <dgm:t>
        <a:bodyPr/>
        <a:lstStyle/>
        <a:p>
          <a:endParaRPr lang="en-US"/>
        </a:p>
      </dgm:t>
    </dgm:pt>
    <dgm:pt modelId="{9F019D93-478B-44A2-9530-E27B32ED5860}" type="pres">
      <dgm:prSet presAssocID="{73E9AE58-3978-43C3-A49C-FDA98DFA5784}" presName="diagram" presStyleCnt="0">
        <dgm:presLayoutVars>
          <dgm:chPref val="1"/>
          <dgm:dir/>
          <dgm:animOne val="branch"/>
          <dgm:animLvl val="lvl"/>
          <dgm:resizeHandles val="exact"/>
        </dgm:presLayoutVars>
      </dgm:prSet>
      <dgm:spPr/>
    </dgm:pt>
    <dgm:pt modelId="{03C9B4A1-592B-432B-8396-199B1333B320}" type="pres">
      <dgm:prSet presAssocID="{EF59B495-BA2C-4C2F-B51B-2357AB941907}" presName="root1" presStyleCnt="0"/>
      <dgm:spPr/>
    </dgm:pt>
    <dgm:pt modelId="{38B89841-B2AF-4FBC-B2BC-10CBD46DBE93}" type="pres">
      <dgm:prSet presAssocID="{EF59B495-BA2C-4C2F-B51B-2357AB941907}" presName="LevelOneTextNode" presStyleLbl="node0" presStyleIdx="0" presStyleCnt="1" custLinFactNeighborX="1758" custLinFactNeighborY="7870">
        <dgm:presLayoutVars>
          <dgm:chPref val="3"/>
        </dgm:presLayoutVars>
      </dgm:prSet>
      <dgm:spPr/>
    </dgm:pt>
    <dgm:pt modelId="{2F5A197D-9001-43C8-9211-32C2C7669639}" type="pres">
      <dgm:prSet presAssocID="{EF59B495-BA2C-4C2F-B51B-2357AB941907}" presName="level2hierChild" presStyleCnt="0"/>
      <dgm:spPr/>
    </dgm:pt>
    <dgm:pt modelId="{0232D960-0252-4FDE-A4DA-92206D7DFC1B}" type="pres">
      <dgm:prSet presAssocID="{D94534AD-6F98-417E-B758-12FA466798CC}" presName="conn2-1" presStyleLbl="parChTrans1D2" presStyleIdx="0" presStyleCnt="2"/>
      <dgm:spPr/>
    </dgm:pt>
    <dgm:pt modelId="{B55D7DC8-D237-46BE-87CC-8A1DDE615AF2}" type="pres">
      <dgm:prSet presAssocID="{D94534AD-6F98-417E-B758-12FA466798CC}" presName="connTx" presStyleLbl="parChTrans1D2" presStyleIdx="0" presStyleCnt="2"/>
      <dgm:spPr/>
    </dgm:pt>
    <dgm:pt modelId="{4716B65F-9184-4BC0-A3AE-F163B7381BCD}" type="pres">
      <dgm:prSet presAssocID="{7E1F8563-24A2-4F7A-9ED8-C4A8AD217297}" presName="root2" presStyleCnt="0"/>
      <dgm:spPr/>
    </dgm:pt>
    <dgm:pt modelId="{C545102A-CAD7-4090-99C3-726DF6AAC372}" type="pres">
      <dgm:prSet presAssocID="{7E1F8563-24A2-4F7A-9ED8-C4A8AD217297}" presName="LevelTwoTextNode" presStyleLbl="node2" presStyleIdx="0" presStyleCnt="2" custLinFactY="19620" custLinFactNeighborY="100000">
        <dgm:presLayoutVars>
          <dgm:chPref val="3"/>
        </dgm:presLayoutVars>
      </dgm:prSet>
      <dgm:spPr/>
    </dgm:pt>
    <dgm:pt modelId="{9D74044A-AECD-48DF-A199-CB9CF6034B61}" type="pres">
      <dgm:prSet presAssocID="{7E1F8563-24A2-4F7A-9ED8-C4A8AD217297}" presName="level3hierChild" presStyleCnt="0"/>
      <dgm:spPr/>
    </dgm:pt>
    <dgm:pt modelId="{0F32E70E-51D7-44E2-A75B-4912DDB4EE97}" type="pres">
      <dgm:prSet presAssocID="{1ACC7983-76C9-4065-8BC5-8926A14AB445}" presName="conn2-1" presStyleLbl="parChTrans1D3" presStyleIdx="0" presStyleCnt="2"/>
      <dgm:spPr/>
    </dgm:pt>
    <dgm:pt modelId="{637B2FE9-3CB3-4D4B-B055-2FFE1AE93FE1}" type="pres">
      <dgm:prSet presAssocID="{1ACC7983-76C9-4065-8BC5-8926A14AB445}" presName="connTx" presStyleLbl="parChTrans1D3" presStyleIdx="0" presStyleCnt="2"/>
      <dgm:spPr/>
    </dgm:pt>
    <dgm:pt modelId="{58BA9F8C-B83D-47CB-B6CC-A1E0D18C75F8}" type="pres">
      <dgm:prSet presAssocID="{E82B3B99-FBFB-4EF6-84B3-669AD711E739}" presName="root2" presStyleCnt="0"/>
      <dgm:spPr/>
    </dgm:pt>
    <dgm:pt modelId="{1BC852D1-5068-47BC-9C47-9AAB5A68E9A8}" type="pres">
      <dgm:prSet presAssocID="{E82B3B99-FBFB-4EF6-84B3-669AD711E739}" presName="LevelTwoTextNode" presStyleLbl="node3" presStyleIdx="0" presStyleCnt="2" custScaleX="180917" custScaleY="265443" custLinFactNeighborX="-1944" custLinFactNeighborY="95715">
        <dgm:presLayoutVars>
          <dgm:chPref val="3"/>
        </dgm:presLayoutVars>
      </dgm:prSet>
      <dgm:spPr/>
    </dgm:pt>
    <dgm:pt modelId="{BC1C8BC5-7315-4EA5-A90D-8C2DD26766BE}" type="pres">
      <dgm:prSet presAssocID="{E82B3B99-FBFB-4EF6-84B3-669AD711E739}" presName="level3hierChild" presStyleCnt="0"/>
      <dgm:spPr/>
    </dgm:pt>
    <dgm:pt modelId="{EE20E9E2-EAE9-42DF-B930-6B0B517EAE0F}" type="pres">
      <dgm:prSet presAssocID="{796E606E-22AC-4734-BC2F-316B08C9F230}" presName="conn2-1" presStyleLbl="parChTrans1D3" presStyleIdx="1" presStyleCnt="2"/>
      <dgm:spPr/>
    </dgm:pt>
    <dgm:pt modelId="{F411BE30-47AC-431E-A71D-0148F85BF44B}" type="pres">
      <dgm:prSet presAssocID="{796E606E-22AC-4734-BC2F-316B08C9F230}" presName="connTx" presStyleLbl="parChTrans1D3" presStyleIdx="1" presStyleCnt="2"/>
      <dgm:spPr/>
    </dgm:pt>
    <dgm:pt modelId="{89A6EB2A-6D6D-4EF1-ADC4-5387EAB30938}" type="pres">
      <dgm:prSet presAssocID="{71194D99-27D6-4C87-9399-0A630CF1D914}" presName="root2" presStyleCnt="0"/>
      <dgm:spPr/>
    </dgm:pt>
    <dgm:pt modelId="{C2DD025B-6295-4092-8168-F5040A124BA7}" type="pres">
      <dgm:prSet presAssocID="{71194D99-27D6-4C87-9399-0A630CF1D914}" presName="LevelTwoTextNode" presStyleLbl="node3" presStyleIdx="1" presStyleCnt="2" custScaleX="178657" custScaleY="275439" custLinFactY="16712" custLinFactNeighborX="-3198" custLinFactNeighborY="100000">
        <dgm:presLayoutVars>
          <dgm:chPref val="3"/>
        </dgm:presLayoutVars>
      </dgm:prSet>
      <dgm:spPr/>
    </dgm:pt>
    <dgm:pt modelId="{0BB2CFDD-36BC-447C-8660-52662EDBEC52}" type="pres">
      <dgm:prSet presAssocID="{71194D99-27D6-4C87-9399-0A630CF1D914}" presName="level3hierChild" presStyleCnt="0"/>
      <dgm:spPr/>
    </dgm:pt>
    <dgm:pt modelId="{32329864-60E2-49C7-AF7E-037293C1AFB4}" type="pres">
      <dgm:prSet presAssocID="{F2FB501E-C54D-43BD-BFA9-DE00DE69E929}" presName="conn2-1" presStyleLbl="parChTrans1D2" presStyleIdx="1" presStyleCnt="2"/>
      <dgm:spPr/>
    </dgm:pt>
    <dgm:pt modelId="{FF15F59E-6E46-4D61-B254-1511323D5FF8}" type="pres">
      <dgm:prSet presAssocID="{F2FB501E-C54D-43BD-BFA9-DE00DE69E929}" presName="connTx" presStyleLbl="parChTrans1D2" presStyleIdx="1" presStyleCnt="2"/>
      <dgm:spPr/>
    </dgm:pt>
    <dgm:pt modelId="{FED43327-E1B7-4DCF-B790-4C205DCD6CAE}" type="pres">
      <dgm:prSet presAssocID="{E43A43FB-A19E-4690-A121-C8F4AB6A424E}" presName="root2" presStyleCnt="0"/>
      <dgm:spPr/>
    </dgm:pt>
    <dgm:pt modelId="{6E83A986-E210-40AE-B9B6-2A4DA18D0E15}" type="pres">
      <dgm:prSet presAssocID="{E43A43FB-A19E-4690-A121-C8F4AB6A424E}" presName="LevelTwoTextNode" presStyleLbl="node2" presStyleIdx="1" presStyleCnt="2" custLinFactY="-24308" custLinFactNeighborX="-1424" custLinFactNeighborY="-100000">
        <dgm:presLayoutVars>
          <dgm:chPref val="3"/>
        </dgm:presLayoutVars>
      </dgm:prSet>
      <dgm:spPr/>
    </dgm:pt>
    <dgm:pt modelId="{CE449000-1C21-4749-8350-D0F1693CE848}" type="pres">
      <dgm:prSet presAssocID="{E43A43FB-A19E-4690-A121-C8F4AB6A424E}" presName="level3hierChild" presStyleCnt="0"/>
      <dgm:spPr/>
    </dgm:pt>
  </dgm:ptLst>
  <dgm:cxnLst>
    <dgm:cxn modelId="{B3D7A100-BBF4-442B-B0DD-3543C6DD8F26}" type="presOf" srcId="{71194D99-27D6-4C87-9399-0A630CF1D914}" destId="{C2DD025B-6295-4092-8168-F5040A124BA7}" srcOrd="0" destOrd="0" presId="urn:microsoft.com/office/officeart/2005/8/layout/hierarchy2"/>
    <dgm:cxn modelId="{475E5010-FBF0-4B4F-BC9D-6048C077AE38}" type="presOf" srcId="{796E606E-22AC-4734-BC2F-316B08C9F230}" destId="{EE20E9E2-EAE9-42DF-B930-6B0B517EAE0F}" srcOrd="0" destOrd="0" presId="urn:microsoft.com/office/officeart/2005/8/layout/hierarchy2"/>
    <dgm:cxn modelId="{DF1D1630-6C9B-4623-9096-42BAF72C74B8}" srcId="{7E1F8563-24A2-4F7A-9ED8-C4A8AD217297}" destId="{71194D99-27D6-4C87-9399-0A630CF1D914}" srcOrd="1" destOrd="0" parTransId="{796E606E-22AC-4734-BC2F-316B08C9F230}" sibTransId="{64BEF807-0F34-4D8E-96B6-EAF7C7F537D3}"/>
    <dgm:cxn modelId="{0B75273D-F7F0-4AA0-9D2C-F09C9168C2AE}" type="presOf" srcId="{D94534AD-6F98-417E-B758-12FA466798CC}" destId="{B55D7DC8-D237-46BE-87CC-8A1DDE615AF2}" srcOrd="1" destOrd="0" presId="urn:microsoft.com/office/officeart/2005/8/layout/hierarchy2"/>
    <dgm:cxn modelId="{76F20C67-F33C-42B8-A79D-B5396FDF06ED}" type="presOf" srcId="{EF59B495-BA2C-4C2F-B51B-2357AB941907}" destId="{38B89841-B2AF-4FBC-B2BC-10CBD46DBE93}" srcOrd="0" destOrd="0" presId="urn:microsoft.com/office/officeart/2005/8/layout/hierarchy2"/>
    <dgm:cxn modelId="{9E234F48-27D4-42C2-BD1D-0DDAEDB6D429}" type="presOf" srcId="{796E606E-22AC-4734-BC2F-316B08C9F230}" destId="{F411BE30-47AC-431E-A71D-0148F85BF44B}" srcOrd="1" destOrd="0" presId="urn:microsoft.com/office/officeart/2005/8/layout/hierarchy2"/>
    <dgm:cxn modelId="{EB8E2D54-5E2F-42A4-8EB5-4D0B0976E905}" type="presOf" srcId="{1ACC7983-76C9-4065-8BC5-8926A14AB445}" destId="{0F32E70E-51D7-44E2-A75B-4912DDB4EE97}" srcOrd="0" destOrd="0" presId="urn:microsoft.com/office/officeart/2005/8/layout/hierarchy2"/>
    <dgm:cxn modelId="{F2F9E656-B232-4E33-846F-39BF3CED25D2}" srcId="{73E9AE58-3978-43C3-A49C-FDA98DFA5784}" destId="{EF59B495-BA2C-4C2F-B51B-2357AB941907}" srcOrd="0" destOrd="0" parTransId="{FD166C19-F94A-4F5D-A71E-1A26CCBAE116}" sibTransId="{2ACA93D8-2F18-47CA-93E3-4521E0C21619}"/>
    <dgm:cxn modelId="{4FB81584-EDDC-41BC-B28C-4B56FA90328A}" type="presOf" srcId="{E82B3B99-FBFB-4EF6-84B3-669AD711E739}" destId="{1BC852D1-5068-47BC-9C47-9AAB5A68E9A8}" srcOrd="0" destOrd="0" presId="urn:microsoft.com/office/officeart/2005/8/layout/hierarchy2"/>
    <dgm:cxn modelId="{A979448D-7408-4514-AFF4-7BC0B87B7CF5}" srcId="{7E1F8563-24A2-4F7A-9ED8-C4A8AD217297}" destId="{E82B3B99-FBFB-4EF6-84B3-669AD711E739}" srcOrd="0" destOrd="0" parTransId="{1ACC7983-76C9-4065-8BC5-8926A14AB445}" sibTransId="{4C9BE9EA-66B9-4D10-ABAB-0C9621B8CB6F}"/>
    <dgm:cxn modelId="{FCB9179C-D94C-46AD-BC4B-D33874760EBE}" type="presOf" srcId="{7E1F8563-24A2-4F7A-9ED8-C4A8AD217297}" destId="{C545102A-CAD7-4090-99C3-726DF6AAC372}" srcOrd="0" destOrd="0" presId="urn:microsoft.com/office/officeart/2005/8/layout/hierarchy2"/>
    <dgm:cxn modelId="{DE0E2EA0-D3CD-4D74-970F-721F7AB6E745}" type="presOf" srcId="{E43A43FB-A19E-4690-A121-C8F4AB6A424E}" destId="{6E83A986-E210-40AE-B9B6-2A4DA18D0E15}" srcOrd="0" destOrd="0" presId="urn:microsoft.com/office/officeart/2005/8/layout/hierarchy2"/>
    <dgm:cxn modelId="{E8837DA2-BD10-40C5-9D36-9EC9A3DBA36D}" type="presOf" srcId="{F2FB501E-C54D-43BD-BFA9-DE00DE69E929}" destId="{FF15F59E-6E46-4D61-B254-1511323D5FF8}" srcOrd="1" destOrd="0" presId="urn:microsoft.com/office/officeart/2005/8/layout/hierarchy2"/>
    <dgm:cxn modelId="{AA8480A3-576D-4832-8211-4601C1BD227B}" type="presOf" srcId="{73E9AE58-3978-43C3-A49C-FDA98DFA5784}" destId="{9F019D93-478B-44A2-9530-E27B32ED5860}" srcOrd="0" destOrd="0" presId="urn:microsoft.com/office/officeart/2005/8/layout/hierarchy2"/>
    <dgm:cxn modelId="{CBDF08DF-56EB-4650-B758-F08E444F19F5}" type="presOf" srcId="{F2FB501E-C54D-43BD-BFA9-DE00DE69E929}" destId="{32329864-60E2-49C7-AF7E-037293C1AFB4}" srcOrd="0" destOrd="0" presId="urn:microsoft.com/office/officeart/2005/8/layout/hierarchy2"/>
    <dgm:cxn modelId="{D25C0DE0-4425-48DA-B89B-47AA2757A875}" srcId="{EF59B495-BA2C-4C2F-B51B-2357AB941907}" destId="{7E1F8563-24A2-4F7A-9ED8-C4A8AD217297}" srcOrd="0" destOrd="0" parTransId="{D94534AD-6F98-417E-B758-12FA466798CC}" sibTransId="{1DEBC8B5-DBF2-49A1-ADB0-C0459534183F}"/>
    <dgm:cxn modelId="{13C0C9EB-FB65-4FF0-B294-883B23506BF8}" type="presOf" srcId="{1ACC7983-76C9-4065-8BC5-8926A14AB445}" destId="{637B2FE9-3CB3-4D4B-B055-2FFE1AE93FE1}" srcOrd="1" destOrd="0" presId="urn:microsoft.com/office/officeart/2005/8/layout/hierarchy2"/>
    <dgm:cxn modelId="{0A6D27F4-174D-4C19-A04B-46F423A0EE23}" type="presOf" srcId="{D94534AD-6F98-417E-B758-12FA466798CC}" destId="{0232D960-0252-4FDE-A4DA-92206D7DFC1B}" srcOrd="0" destOrd="0" presId="urn:microsoft.com/office/officeart/2005/8/layout/hierarchy2"/>
    <dgm:cxn modelId="{0ACED5F8-9424-4328-B03F-0976C501B0DA}" srcId="{EF59B495-BA2C-4C2F-B51B-2357AB941907}" destId="{E43A43FB-A19E-4690-A121-C8F4AB6A424E}" srcOrd="1" destOrd="0" parTransId="{F2FB501E-C54D-43BD-BFA9-DE00DE69E929}" sibTransId="{D031A72C-97AB-4170-9CA4-69638544AEB9}"/>
    <dgm:cxn modelId="{228DB647-5944-4AFD-8A5A-84E825C19D47}" type="presParOf" srcId="{9F019D93-478B-44A2-9530-E27B32ED5860}" destId="{03C9B4A1-592B-432B-8396-199B1333B320}" srcOrd="0" destOrd="0" presId="urn:microsoft.com/office/officeart/2005/8/layout/hierarchy2"/>
    <dgm:cxn modelId="{82A4D21D-D4D0-4074-98A8-92A796BE72A9}" type="presParOf" srcId="{03C9B4A1-592B-432B-8396-199B1333B320}" destId="{38B89841-B2AF-4FBC-B2BC-10CBD46DBE93}" srcOrd="0" destOrd="0" presId="urn:microsoft.com/office/officeart/2005/8/layout/hierarchy2"/>
    <dgm:cxn modelId="{88D588BF-DB32-4EC4-AC84-3869581638B4}" type="presParOf" srcId="{03C9B4A1-592B-432B-8396-199B1333B320}" destId="{2F5A197D-9001-43C8-9211-32C2C7669639}" srcOrd="1" destOrd="0" presId="urn:microsoft.com/office/officeart/2005/8/layout/hierarchy2"/>
    <dgm:cxn modelId="{48698CCD-4578-47F9-A6D3-14C0D394DB44}" type="presParOf" srcId="{2F5A197D-9001-43C8-9211-32C2C7669639}" destId="{0232D960-0252-4FDE-A4DA-92206D7DFC1B}" srcOrd="0" destOrd="0" presId="urn:microsoft.com/office/officeart/2005/8/layout/hierarchy2"/>
    <dgm:cxn modelId="{6854E846-BEF4-43A5-8D1D-36EC3D8F1D04}" type="presParOf" srcId="{0232D960-0252-4FDE-A4DA-92206D7DFC1B}" destId="{B55D7DC8-D237-46BE-87CC-8A1DDE615AF2}" srcOrd="0" destOrd="0" presId="urn:microsoft.com/office/officeart/2005/8/layout/hierarchy2"/>
    <dgm:cxn modelId="{B6B38027-D8AC-4197-A26F-FEA61CCB8900}" type="presParOf" srcId="{2F5A197D-9001-43C8-9211-32C2C7669639}" destId="{4716B65F-9184-4BC0-A3AE-F163B7381BCD}" srcOrd="1" destOrd="0" presId="urn:microsoft.com/office/officeart/2005/8/layout/hierarchy2"/>
    <dgm:cxn modelId="{9D68FA1E-F11D-496D-B6CE-657A34CC32CF}" type="presParOf" srcId="{4716B65F-9184-4BC0-A3AE-F163B7381BCD}" destId="{C545102A-CAD7-4090-99C3-726DF6AAC372}" srcOrd="0" destOrd="0" presId="urn:microsoft.com/office/officeart/2005/8/layout/hierarchy2"/>
    <dgm:cxn modelId="{C65E731D-C71B-43EF-96FA-107E6F7BFB2C}" type="presParOf" srcId="{4716B65F-9184-4BC0-A3AE-F163B7381BCD}" destId="{9D74044A-AECD-48DF-A199-CB9CF6034B61}" srcOrd="1" destOrd="0" presId="urn:microsoft.com/office/officeart/2005/8/layout/hierarchy2"/>
    <dgm:cxn modelId="{9F232321-24CB-45E1-81B4-C81F0290123A}" type="presParOf" srcId="{9D74044A-AECD-48DF-A199-CB9CF6034B61}" destId="{0F32E70E-51D7-44E2-A75B-4912DDB4EE97}" srcOrd="0" destOrd="0" presId="urn:microsoft.com/office/officeart/2005/8/layout/hierarchy2"/>
    <dgm:cxn modelId="{E66B411D-F2AF-49AF-8172-4A1E19CBA10C}" type="presParOf" srcId="{0F32E70E-51D7-44E2-A75B-4912DDB4EE97}" destId="{637B2FE9-3CB3-4D4B-B055-2FFE1AE93FE1}" srcOrd="0" destOrd="0" presId="urn:microsoft.com/office/officeart/2005/8/layout/hierarchy2"/>
    <dgm:cxn modelId="{3C3647F4-826F-4CF0-B6F6-087BDBAEE8D7}" type="presParOf" srcId="{9D74044A-AECD-48DF-A199-CB9CF6034B61}" destId="{58BA9F8C-B83D-47CB-B6CC-A1E0D18C75F8}" srcOrd="1" destOrd="0" presId="urn:microsoft.com/office/officeart/2005/8/layout/hierarchy2"/>
    <dgm:cxn modelId="{3BB050A1-6152-4B6E-8579-75D6DD755CE6}" type="presParOf" srcId="{58BA9F8C-B83D-47CB-B6CC-A1E0D18C75F8}" destId="{1BC852D1-5068-47BC-9C47-9AAB5A68E9A8}" srcOrd="0" destOrd="0" presId="urn:microsoft.com/office/officeart/2005/8/layout/hierarchy2"/>
    <dgm:cxn modelId="{72E45D80-FE31-4C33-9DC1-ED2CD5E6A650}" type="presParOf" srcId="{58BA9F8C-B83D-47CB-B6CC-A1E0D18C75F8}" destId="{BC1C8BC5-7315-4EA5-A90D-8C2DD26766BE}" srcOrd="1" destOrd="0" presId="urn:microsoft.com/office/officeart/2005/8/layout/hierarchy2"/>
    <dgm:cxn modelId="{95425A41-88F2-4002-9DCA-57A54DE838B6}" type="presParOf" srcId="{9D74044A-AECD-48DF-A199-CB9CF6034B61}" destId="{EE20E9E2-EAE9-42DF-B930-6B0B517EAE0F}" srcOrd="2" destOrd="0" presId="urn:microsoft.com/office/officeart/2005/8/layout/hierarchy2"/>
    <dgm:cxn modelId="{AF8132AB-7338-47F9-BBC3-C41C5566EF5D}" type="presParOf" srcId="{EE20E9E2-EAE9-42DF-B930-6B0B517EAE0F}" destId="{F411BE30-47AC-431E-A71D-0148F85BF44B}" srcOrd="0" destOrd="0" presId="urn:microsoft.com/office/officeart/2005/8/layout/hierarchy2"/>
    <dgm:cxn modelId="{0A06F0EA-CB46-4461-9833-B35C2A6E02AF}" type="presParOf" srcId="{9D74044A-AECD-48DF-A199-CB9CF6034B61}" destId="{89A6EB2A-6D6D-4EF1-ADC4-5387EAB30938}" srcOrd="3" destOrd="0" presId="urn:microsoft.com/office/officeart/2005/8/layout/hierarchy2"/>
    <dgm:cxn modelId="{792FEF82-5071-40AC-8C59-2746C18B0BA0}" type="presParOf" srcId="{89A6EB2A-6D6D-4EF1-ADC4-5387EAB30938}" destId="{C2DD025B-6295-4092-8168-F5040A124BA7}" srcOrd="0" destOrd="0" presId="urn:microsoft.com/office/officeart/2005/8/layout/hierarchy2"/>
    <dgm:cxn modelId="{0FF2FA45-A895-4CA3-8128-4D09F8EC62C4}" type="presParOf" srcId="{89A6EB2A-6D6D-4EF1-ADC4-5387EAB30938}" destId="{0BB2CFDD-36BC-447C-8660-52662EDBEC52}" srcOrd="1" destOrd="0" presId="urn:microsoft.com/office/officeart/2005/8/layout/hierarchy2"/>
    <dgm:cxn modelId="{00C25E5F-8483-4AB4-8490-8CBB69AF98D0}" type="presParOf" srcId="{2F5A197D-9001-43C8-9211-32C2C7669639}" destId="{32329864-60E2-49C7-AF7E-037293C1AFB4}" srcOrd="2" destOrd="0" presId="urn:microsoft.com/office/officeart/2005/8/layout/hierarchy2"/>
    <dgm:cxn modelId="{6C79A7FE-20A5-472C-9CA4-0D2213948E35}" type="presParOf" srcId="{32329864-60E2-49C7-AF7E-037293C1AFB4}" destId="{FF15F59E-6E46-4D61-B254-1511323D5FF8}" srcOrd="0" destOrd="0" presId="urn:microsoft.com/office/officeart/2005/8/layout/hierarchy2"/>
    <dgm:cxn modelId="{0AFE9F77-858E-4C27-9FE0-B39C2FC7976C}" type="presParOf" srcId="{2F5A197D-9001-43C8-9211-32C2C7669639}" destId="{FED43327-E1B7-4DCF-B790-4C205DCD6CAE}" srcOrd="3" destOrd="0" presId="urn:microsoft.com/office/officeart/2005/8/layout/hierarchy2"/>
    <dgm:cxn modelId="{DC8D7796-008A-484B-9F38-50E7A67DDD02}" type="presParOf" srcId="{FED43327-E1B7-4DCF-B790-4C205DCD6CAE}" destId="{6E83A986-E210-40AE-B9B6-2A4DA18D0E15}" srcOrd="0" destOrd="0" presId="urn:microsoft.com/office/officeart/2005/8/layout/hierarchy2"/>
    <dgm:cxn modelId="{E9F639F5-E31E-492B-98A9-AEA4D4523036}" type="presParOf" srcId="{FED43327-E1B7-4DCF-B790-4C205DCD6CAE}" destId="{CE449000-1C21-4749-8350-D0F1693CE848}"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89841-B2AF-4FBC-B2BC-10CBD46DBE93}">
      <dsp:nvSpPr>
        <dsp:cNvPr id="0" name=""/>
        <dsp:cNvSpPr/>
      </dsp:nvSpPr>
      <dsp:spPr>
        <a:xfrm>
          <a:off x="41784" y="3492133"/>
          <a:ext cx="1758725" cy="879362"/>
        </a:xfrm>
        <a:prstGeom prst="roundRect">
          <a:avLst>
            <a:gd name="adj" fmla="val 10000"/>
          </a:avLst>
        </a:prstGeom>
        <a:solidFill>
          <a:srgbClr val="DAE9F6"/>
        </a:solidFill>
        <a:ln w="38100" cap="flat" cmpd="sng" algn="ctr">
          <a:solidFill>
            <a:srgbClr val="C00000"/>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lumMod val="50000"/>
                </a:schemeClr>
              </a:solidFill>
            </a:rPr>
            <a:t>All Tests</a:t>
          </a:r>
        </a:p>
      </dsp:txBody>
      <dsp:txXfrm>
        <a:off x="67540" y="3517889"/>
        <a:ext cx="1707213" cy="827850"/>
      </dsp:txXfrm>
    </dsp:sp>
    <dsp:sp modelId="{0232D960-0252-4FDE-A4DA-92206D7DFC1B}">
      <dsp:nvSpPr>
        <dsp:cNvPr id="0" name=""/>
        <dsp:cNvSpPr/>
      </dsp:nvSpPr>
      <dsp:spPr>
        <a:xfrm rot="2120882">
          <a:off x="1724506" y="4158554"/>
          <a:ext cx="824581" cy="23575"/>
        </a:xfrm>
        <a:custGeom>
          <a:avLst/>
          <a:gdLst/>
          <a:ahLst/>
          <a:cxnLst/>
          <a:rect l="0" t="0" r="0" b="0"/>
          <a:pathLst>
            <a:path>
              <a:moveTo>
                <a:pt x="0" y="11787"/>
              </a:moveTo>
              <a:lnTo>
                <a:pt x="824581" y="11787"/>
              </a:lnTo>
            </a:path>
          </a:pathLst>
        </a:custGeom>
        <a:noFill/>
        <a:ln w="127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116182" y="4149727"/>
        <a:ext cx="41229" cy="41229"/>
      </dsp:txXfrm>
    </dsp:sp>
    <dsp:sp modelId="{C545102A-CAD7-4090-99C3-726DF6AAC372}">
      <dsp:nvSpPr>
        <dsp:cNvPr id="0" name=""/>
        <dsp:cNvSpPr/>
      </dsp:nvSpPr>
      <dsp:spPr>
        <a:xfrm>
          <a:off x="2473082" y="3969188"/>
          <a:ext cx="1758725" cy="879362"/>
        </a:xfrm>
        <a:prstGeom prst="roundRect">
          <a:avLst>
            <a:gd name="adj" fmla="val 10000"/>
          </a:avLst>
        </a:prstGeom>
        <a:solidFill>
          <a:srgbClr val="BFBFBF"/>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50000"/>
                </a:schemeClr>
              </a:solidFill>
            </a:rPr>
            <a:t>Non-Summative Tests</a:t>
          </a:r>
        </a:p>
      </dsp:txBody>
      <dsp:txXfrm>
        <a:off x="2498838" y="3994944"/>
        <a:ext cx="1707213" cy="827850"/>
      </dsp:txXfrm>
    </dsp:sp>
    <dsp:sp modelId="{0F32E70E-51D7-44E2-A75B-4912DDB4EE97}">
      <dsp:nvSpPr>
        <dsp:cNvPr id="0" name=""/>
        <dsp:cNvSpPr/>
      </dsp:nvSpPr>
      <dsp:spPr>
        <a:xfrm rot="17653766">
          <a:off x="3751017" y="3653472"/>
          <a:ext cx="1630883" cy="23575"/>
        </a:xfrm>
        <a:custGeom>
          <a:avLst/>
          <a:gdLst/>
          <a:ahLst/>
          <a:cxnLst/>
          <a:rect l="0" t="0" r="0" b="0"/>
          <a:pathLst>
            <a:path>
              <a:moveTo>
                <a:pt x="0" y="11787"/>
              </a:moveTo>
              <a:lnTo>
                <a:pt x="1630883" y="11787"/>
              </a:lnTo>
            </a:path>
          </a:pathLst>
        </a:custGeom>
        <a:noFill/>
        <a:ln w="381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4525687" y="3624488"/>
        <a:ext cx="81544" cy="81544"/>
      </dsp:txXfrm>
    </dsp:sp>
    <dsp:sp modelId="{1BC852D1-5068-47BC-9C47-9AAB5A68E9A8}">
      <dsp:nvSpPr>
        <dsp:cNvPr id="0" name=""/>
        <dsp:cNvSpPr/>
      </dsp:nvSpPr>
      <dsp:spPr>
        <a:xfrm>
          <a:off x="4901109" y="1754547"/>
          <a:ext cx="3181834" cy="2334207"/>
        </a:xfrm>
        <a:prstGeom prst="roundRect">
          <a:avLst>
            <a:gd name="adj" fmla="val 10000"/>
          </a:avLst>
        </a:prstGeom>
        <a:solidFill>
          <a:schemeClr val="tx1">
            <a:lumMod val="20000"/>
            <a:lumOff val="8000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lumMod val="50000"/>
                </a:schemeClr>
              </a:solidFill>
            </a:rPr>
            <a:t>Benchmarks</a:t>
          </a:r>
          <a:r>
            <a:rPr lang="en-US" sz="1400" kern="1200" dirty="0">
              <a:solidFill>
                <a:schemeClr val="tx1">
                  <a:lumMod val="50000"/>
                </a:schemeClr>
              </a:solidFill>
            </a:rPr>
            <a:t>:</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tx1">
                  <a:lumMod val="50000"/>
                </a:schemeClr>
              </a:solidFill>
            </a:rPr>
            <a:t>—Fixed-form tests with 8</a:t>
          </a:r>
          <a:r>
            <a:rPr lang="en-US" sz="1400" i="1" kern="1200" dirty="0">
              <a:solidFill>
                <a:schemeClr val="tx1">
                  <a:lumMod val="50000"/>
                </a:schemeClr>
              </a:solidFill>
            </a:rPr>
            <a:t>–</a:t>
          </a:r>
          <a:r>
            <a:rPr lang="en-US" sz="1400" kern="1200" dirty="0">
              <a:solidFill>
                <a:schemeClr val="tx1">
                  <a:lumMod val="50000"/>
                </a:schemeClr>
              </a:solidFill>
            </a:rPr>
            <a:t>12 items within a specific reporting category (topic or skill area)</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tx1">
                  <a:lumMod val="50000"/>
                </a:schemeClr>
              </a:solidFill>
            </a:rPr>
            <a:t>—Users can compare item-level scores across all students</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tx1">
                  <a:lumMod val="50000"/>
                </a:schemeClr>
              </a:solidFill>
            </a:rPr>
            <a:t>—a.k.a. module, modular, Interim Assessment Block (IAB), benchmark module, benchmark, diagnostic</a:t>
          </a:r>
        </a:p>
        <a:p>
          <a:pPr marL="0" lvl="0" indent="0" algn="ctr" defTabSz="622300">
            <a:lnSpc>
              <a:spcPct val="90000"/>
            </a:lnSpc>
            <a:spcBef>
              <a:spcPct val="0"/>
            </a:spcBef>
            <a:spcAft>
              <a:spcPct val="35000"/>
            </a:spcAft>
            <a:buFont typeface="Arial" panose="020B0604020202020204" pitchFamily="34" charset="0"/>
            <a:buNone/>
          </a:pPr>
          <a:endParaRPr lang="en-US" sz="1400" kern="1200" dirty="0">
            <a:solidFill>
              <a:schemeClr val="accent1">
                <a:lumMod val="50000"/>
              </a:schemeClr>
            </a:solidFill>
          </a:endParaRPr>
        </a:p>
      </dsp:txBody>
      <dsp:txXfrm>
        <a:off x="4969476" y="1822914"/>
        <a:ext cx="3045100" cy="2197473"/>
      </dsp:txXfrm>
    </dsp:sp>
    <dsp:sp modelId="{EE20E9E2-EAE9-42DF-B930-6B0B517EAE0F}">
      <dsp:nvSpPr>
        <dsp:cNvPr id="0" name=""/>
        <dsp:cNvSpPr/>
      </dsp:nvSpPr>
      <dsp:spPr>
        <a:xfrm rot="3563440">
          <a:off x="3919856" y="4944095"/>
          <a:ext cx="1271150" cy="23575"/>
        </a:xfrm>
        <a:custGeom>
          <a:avLst/>
          <a:gdLst/>
          <a:ahLst/>
          <a:cxnLst/>
          <a:rect l="0" t="0" r="0" b="0"/>
          <a:pathLst>
            <a:path>
              <a:moveTo>
                <a:pt x="0" y="11787"/>
              </a:moveTo>
              <a:lnTo>
                <a:pt x="1271150" y="11787"/>
              </a:lnTo>
            </a:path>
          </a:pathLst>
        </a:custGeom>
        <a:noFill/>
        <a:ln w="381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523653" y="4924104"/>
        <a:ext cx="63557" cy="63557"/>
      </dsp:txXfrm>
    </dsp:sp>
    <dsp:sp modelId="{C2DD025B-6295-4092-8168-F5040A124BA7}">
      <dsp:nvSpPr>
        <dsp:cNvPr id="0" name=""/>
        <dsp:cNvSpPr/>
      </dsp:nvSpPr>
      <dsp:spPr>
        <a:xfrm>
          <a:off x="4879055" y="4291842"/>
          <a:ext cx="3142087" cy="2422108"/>
        </a:xfrm>
        <a:prstGeom prst="roundRect">
          <a:avLst>
            <a:gd name="adj" fmla="val 10000"/>
          </a:avLst>
        </a:prstGeom>
        <a:solidFill>
          <a:schemeClr val="bg1">
            <a:lumMod val="8500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lumMod val="50000"/>
                </a:schemeClr>
              </a:solidFill>
            </a:rPr>
            <a:t>Interims:</a:t>
          </a:r>
        </a:p>
        <a:p>
          <a:pPr marL="0" lvl="0" indent="0" algn="l" defTabSz="622300">
            <a:lnSpc>
              <a:spcPct val="90000"/>
            </a:lnSpc>
            <a:spcBef>
              <a:spcPct val="0"/>
            </a:spcBef>
            <a:spcAft>
              <a:spcPct val="35000"/>
            </a:spcAft>
            <a:buNone/>
          </a:pPr>
          <a:r>
            <a:rPr lang="en-US" sz="1400" b="0" kern="1200" dirty="0">
              <a:solidFill>
                <a:schemeClr val="tx1">
                  <a:lumMod val="50000"/>
                </a:schemeClr>
              </a:solidFill>
            </a:rPr>
            <a:t>—Fixed-form or adaptive tests that cover some or all of the standards students are required to learn</a:t>
          </a:r>
        </a:p>
        <a:p>
          <a:pPr marL="0" lvl="0" indent="0" algn="l" defTabSz="622300">
            <a:lnSpc>
              <a:spcPct val="90000"/>
            </a:lnSpc>
            <a:spcBef>
              <a:spcPct val="0"/>
            </a:spcBef>
            <a:spcAft>
              <a:spcPct val="35000"/>
            </a:spcAft>
            <a:buNone/>
          </a:pPr>
          <a:r>
            <a:rPr lang="en-US" sz="1400" b="0" kern="1200" dirty="0">
              <a:solidFill>
                <a:schemeClr val="tx1">
                  <a:lumMod val="50000"/>
                </a:schemeClr>
              </a:solidFill>
            </a:rPr>
            <a:t>—Users can see item-level scores for individual students who took an adaptive interim</a:t>
          </a:r>
        </a:p>
        <a:p>
          <a:pPr marL="0" lvl="0" indent="0" algn="l" defTabSz="622300">
            <a:lnSpc>
              <a:spcPct val="90000"/>
            </a:lnSpc>
            <a:spcBef>
              <a:spcPct val="0"/>
            </a:spcBef>
            <a:spcAft>
              <a:spcPct val="35000"/>
            </a:spcAft>
            <a:buNone/>
          </a:pPr>
          <a:r>
            <a:rPr lang="en-US" sz="1400" kern="1200" dirty="0">
              <a:solidFill>
                <a:schemeClr val="tx1">
                  <a:lumMod val="50000"/>
                </a:schemeClr>
              </a:solidFill>
            </a:rPr>
            <a:t>—a.k.a. Comprehensive Interim Assessment (CIA)</a:t>
          </a:r>
        </a:p>
      </dsp:txBody>
      <dsp:txXfrm>
        <a:off x="4949996" y="4362783"/>
        <a:ext cx="3000205" cy="2280226"/>
      </dsp:txXfrm>
    </dsp:sp>
    <dsp:sp modelId="{32329864-60E2-49C7-AF7E-037293C1AFB4}">
      <dsp:nvSpPr>
        <dsp:cNvPr id="0" name=""/>
        <dsp:cNvSpPr/>
      </dsp:nvSpPr>
      <dsp:spPr>
        <a:xfrm rot="18875848">
          <a:off x="1663152" y="3591681"/>
          <a:ext cx="922244" cy="23575"/>
        </a:xfrm>
        <a:custGeom>
          <a:avLst/>
          <a:gdLst/>
          <a:ahLst/>
          <a:cxnLst/>
          <a:rect l="0" t="0" r="0" b="0"/>
          <a:pathLst>
            <a:path>
              <a:moveTo>
                <a:pt x="0" y="11787"/>
              </a:moveTo>
              <a:lnTo>
                <a:pt x="922244" y="11787"/>
              </a:lnTo>
            </a:path>
          </a:pathLst>
        </a:custGeom>
        <a:noFill/>
        <a:ln w="127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101218" y="3580413"/>
        <a:ext cx="46112" cy="46112"/>
      </dsp:txXfrm>
    </dsp:sp>
    <dsp:sp modelId="{6E83A986-E210-40AE-B9B6-2A4DA18D0E15}">
      <dsp:nvSpPr>
        <dsp:cNvPr id="0" name=""/>
        <dsp:cNvSpPr/>
      </dsp:nvSpPr>
      <dsp:spPr>
        <a:xfrm>
          <a:off x="2448038" y="2835442"/>
          <a:ext cx="1758725" cy="879362"/>
        </a:xfrm>
        <a:prstGeom prst="roundRect">
          <a:avLst>
            <a:gd name="adj" fmla="val 10000"/>
          </a:avLst>
        </a:prstGeom>
        <a:solidFill>
          <a:srgbClr val="FFC000"/>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50000"/>
                </a:schemeClr>
              </a:solidFill>
            </a:rPr>
            <a:t>Summative Tests</a:t>
          </a:r>
        </a:p>
      </dsp:txBody>
      <dsp:txXfrm>
        <a:off x="2473794" y="2861198"/>
        <a:ext cx="1707213" cy="8278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9" y="6578307"/>
            <a:ext cx="4033943" cy="3511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6" y="6577088"/>
            <a:ext cx="4033943" cy="3511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6100" y="6680115"/>
            <a:ext cx="339153"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3396" y="110101"/>
            <a:ext cx="1585411" cy="26601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7564617" y="132033"/>
            <a:ext cx="1598061" cy="268141"/>
          </a:xfrm>
          <a:prstGeom prst="rect">
            <a:avLst/>
          </a:prstGeom>
        </p:spPr>
      </p:pic>
      <p:sp>
        <p:nvSpPr>
          <p:cNvPr id="3" name="Date Placeholder 2"/>
          <p:cNvSpPr>
            <a:spLocks noGrp="1"/>
          </p:cNvSpPr>
          <p:nvPr>
            <p:ph type="dt" idx="1"/>
          </p:nvPr>
        </p:nvSpPr>
        <p:spPr>
          <a:xfrm>
            <a:off x="5273009" y="6554898"/>
            <a:ext cx="4033943" cy="468207"/>
          </a:xfrm>
          <a:prstGeom prst="rect">
            <a:avLst/>
          </a:prstGeom>
        </p:spPr>
        <p:txBody>
          <a:bodyPr vert="horz" lIns="93324" tIns="46662" rIns="93324" bIns="46662" rtlCol="0" anchor="b" anchorCtr="0"/>
          <a:lstStyle>
            <a:lvl1pPr algn="r">
              <a:defRPr sz="1000" baseline="0">
                <a:latin typeface="Calibri"/>
              </a:defRPr>
            </a:lvl1pPr>
          </a:lstStyle>
          <a:p>
            <a:r>
              <a:rPr lang="en-US" dirty="0"/>
              <a:t>(added from Insert tab, Header &amp; Footer icon, Fixed Date and time)  1/23/2018</a:t>
            </a:r>
          </a:p>
        </p:txBody>
      </p:sp>
      <p:sp>
        <p:nvSpPr>
          <p:cNvPr id="4" name="Slide Image Placeholder 3"/>
          <p:cNvSpPr>
            <a:spLocks noGrp="1" noRot="1" noChangeAspect="1"/>
          </p:cNvSpPr>
          <p:nvPr>
            <p:ph type="sldImg" idx="2"/>
          </p:nvPr>
        </p:nvSpPr>
        <p:spPr>
          <a:xfrm>
            <a:off x="2814638" y="520700"/>
            <a:ext cx="3679825" cy="20701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2" y="2672781"/>
            <a:ext cx="9306946" cy="379979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 y="6554900"/>
            <a:ext cx="4033943" cy="4682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563180" y="6789014"/>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Welcome to the training module on the</a:t>
            </a:r>
            <a:r>
              <a:rPr lang="en-US" b="1" dirty="0">
                <a:latin typeface="Arial" panose="020B0604020202020204" pitchFamily="34" charset="0"/>
                <a:cs typeface="Arial" panose="020B0604020202020204" pitchFamily="34" charset="0"/>
              </a:rPr>
              <a:t> Centralized Reporting System for Summative and Interim Assessments</a:t>
            </a:r>
            <a:r>
              <a:rPr lang="en-US" b="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training module is based on the</a:t>
            </a:r>
            <a:r>
              <a:rPr lang="en-US" b="0" i="1"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Centralized Reporting System User Guide for Summative and Interim Assessments, 2023–2024</a:t>
            </a:r>
            <a:r>
              <a:rPr lang="en-US" dirty="0">
                <a:latin typeface="Arial" panose="020B0604020202020204" pitchFamily="34" charset="0"/>
                <a:cs typeface="Arial" panose="020B0604020202020204" pitchFamily="34" charset="0"/>
              </a:rPr>
              <a:t>, which is available on the </a:t>
            </a:r>
            <a:r>
              <a:rPr lang="en-US" b="1" dirty="0">
                <a:latin typeface="Arial" panose="020B0604020202020204" pitchFamily="34" charset="0"/>
                <a:cs typeface="Arial" panose="020B0604020202020204" pitchFamily="34" charset="0"/>
              </a:rPr>
              <a:t>DeSSA portal</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You can compare your results to aggregate state, district, and school data directly from the </a:t>
            </a:r>
            <a:r>
              <a:rPr lang="en-US" sz="1200" b="1" kern="1200" dirty="0">
                <a:solidFill>
                  <a:schemeClr val="tx1"/>
                </a:solidFill>
                <a:effectLst/>
                <a:latin typeface="Calibri"/>
                <a:ea typeface="+mn-ea"/>
                <a:cs typeface="+mn-cs"/>
              </a:rPr>
              <a:t>Performance on Tests </a:t>
            </a:r>
            <a:r>
              <a:rPr lang="en-US" sz="1200" kern="1200" dirty="0">
                <a:solidFill>
                  <a:schemeClr val="tx1"/>
                </a:solidFill>
                <a:effectLst/>
                <a:latin typeface="Calibri"/>
                <a:ea typeface="+mn-ea"/>
                <a:cs typeface="+mn-cs"/>
              </a:rPr>
              <a:t>report, depending on your user role. Simply click the expansion arrow to the right of the assessment name to display them. Shown here are the comparison rows a teacher will see. The aggregates are highlighted in yellow below the Assessment Name. Notice that an export button is included for each test in the table. Use it to generate a PDF, Microsoft Excel, or CSV file of the results for that test.</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Notice the path in the navigation trail at the top of the report page. Since this teacher has a single role, the </a:t>
            </a:r>
            <a:r>
              <a:rPr lang="en-US" sz="1200" b="1" kern="1200" dirty="0">
                <a:solidFill>
                  <a:schemeClr val="tx1"/>
                </a:solidFill>
                <a:effectLst/>
                <a:latin typeface="Calibri"/>
                <a:ea typeface="+mn-ea"/>
                <a:cs typeface="+mn-cs"/>
              </a:rPr>
              <a:t>Select Role </a:t>
            </a:r>
            <a:r>
              <a:rPr lang="en-US" sz="1200" kern="1200" dirty="0">
                <a:solidFill>
                  <a:schemeClr val="tx1"/>
                </a:solidFill>
                <a:effectLst/>
                <a:latin typeface="Calibri"/>
                <a:ea typeface="+mn-ea"/>
                <a:cs typeface="+mn-cs"/>
              </a:rPr>
              <a:t>breadcrumb does not display. The teacher has navigated from the </a:t>
            </a:r>
            <a:r>
              <a:rPr lang="en-US" sz="1200" b="1" kern="1200" dirty="0">
                <a:solidFill>
                  <a:schemeClr val="tx1"/>
                </a:solidFill>
                <a:effectLst/>
                <a:latin typeface="Calibri"/>
                <a:ea typeface="+mn-ea"/>
                <a:cs typeface="+mn-cs"/>
              </a:rPr>
              <a:t>Dashboard Generator </a:t>
            </a:r>
            <a:r>
              <a:rPr lang="en-US" sz="1200" kern="1200" dirty="0">
                <a:solidFill>
                  <a:schemeClr val="tx1"/>
                </a:solidFill>
                <a:effectLst/>
                <a:latin typeface="Calibri"/>
                <a:ea typeface="+mn-ea"/>
                <a:cs typeface="+mn-cs"/>
              </a:rPr>
              <a:t>to the </a:t>
            </a:r>
            <a:r>
              <a:rPr lang="en-US" sz="1200" b="1" kern="1200" dirty="0">
                <a:solidFill>
                  <a:schemeClr val="tx1"/>
                </a:solidFill>
                <a:effectLst/>
                <a:latin typeface="Calibri"/>
                <a:ea typeface="+mn-ea"/>
                <a:cs typeface="+mn-cs"/>
              </a:rPr>
              <a:t>Dashboard </a:t>
            </a:r>
            <a:r>
              <a:rPr lang="en-US" sz="1200" b="0" kern="1200" dirty="0">
                <a:solidFill>
                  <a:schemeClr val="tx1"/>
                </a:solidFill>
                <a:effectLst/>
                <a:latin typeface="Calibri"/>
                <a:ea typeface="+mn-ea"/>
                <a:cs typeface="+mn-cs"/>
              </a:rPr>
              <a:t>to the </a:t>
            </a:r>
            <a:r>
              <a:rPr lang="en-US" sz="1200" b="1" kern="1200" dirty="0">
                <a:solidFill>
                  <a:schemeClr val="tx1"/>
                </a:solidFill>
                <a:effectLst/>
                <a:latin typeface="Calibri"/>
                <a:ea typeface="+mn-ea"/>
                <a:cs typeface="+mn-cs"/>
              </a:rPr>
              <a:t>Performance on Tests </a:t>
            </a:r>
            <a:r>
              <a:rPr lang="en-US" sz="1200" kern="1200" dirty="0">
                <a:solidFill>
                  <a:schemeClr val="tx1"/>
                </a:solidFill>
                <a:effectLst/>
                <a:latin typeface="Calibri"/>
                <a:ea typeface="+mn-ea"/>
                <a:cs typeface="+mn-cs"/>
              </a:rPr>
              <a:t>report. You can use this trail to return to any previous page in Centralized Reporting.</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Click the underlined name of the report to drill down further into test data. </a:t>
            </a:r>
            <a:endParaRPr lang="en-US" dirty="0"/>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787431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t>
            </a:r>
            <a:r>
              <a:rPr lang="en-US" b="1" dirty="0"/>
              <a:t>the Performance on Tests </a:t>
            </a:r>
            <a:r>
              <a:rPr lang="en-US" dirty="0"/>
              <a:t>report for a school-level user who selected the mathematics test group card from the </a:t>
            </a:r>
            <a:r>
              <a:rPr lang="en-US" b="1" dirty="0"/>
              <a:t>Dashboard</a:t>
            </a:r>
            <a:r>
              <a:rPr lang="en-US" dirty="0"/>
              <a:t>. It lists all the mathematics tests the students in the school have taken. Notice there is a </a:t>
            </a:r>
            <a:r>
              <a:rPr lang="en-US" b="1" dirty="0"/>
              <a:t>Rosters </a:t>
            </a:r>
            <a:r>
              <a:rPr lang="en-US" dirty="0"/>
              <a:t>option included in the </a:t>
            </a:r>
            <a:r>
              <a:rPr lang="en-US" b="1" dirty="0"/>
              <a:t>Filters </a:t>
            </a:r>
            <a:r>
              <a:rPr lang="en-US" dirty="0"/>
              <a:t>panel.</a:t>
            </a:r>
            <a:r>
              <a:rPr lang="en-US" sz="1200" kern="1200" dirty="0">
                <a:solidFill>
                  <a:schemeClr val="tx1"/>
                </a:solidFill>
                <a:effectLst/>
                <a:latin typeface="Calibri"/>
                <a:ea typeface="+mn-ea"/>
                <a:cs typeface="+mn-cs"/>
              </a:rPr>
              <a:t> Principals and other school-level users can select a teacher then select one of their rosters to narrow down the results in the report. The school user will see </a:t>
            </a:r>
            <a:r>
              <a:rPr lang="en-US" sz="1200" b="1" kern="1200" dirty="0">
                <a:solidFill>
                  <a:schemeClr val="tx1"/>
                </a:solidFill>
                <a:effectLst/>
                <a:latin typeface="Calibri"/>
                <a:ea typeface="+mn-ea"/>
                <a:cs typeface="+mn-cs"/>
              </a:rPr>
              <a:t>State and District aggregates </a:t>
            </a:r>
            <a:r>
              <a:rPr lang="en-US" sz="1200" kern="1200" dirty="0">
                <a:solidFill>
                  <a:schemeClr val="tx1"/>
                </a:solidFill>
                <a:effectLst/>
                <a:latin typeface="Calibri"/>
                <a:ea typeface="+mn-ea"/>
                <a:cs typeface="+mn-cs"/>
              </a:rPr>
              <a:t>in the yellow comparison rows.</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069117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a:t>
            </a:r>
            <a:r>
              <a:rPr lang="en-US" b="1" dirty="0"/>
              <a:t>Performance on Tests </a:t>
            </a:r>
            <a:r>
              <a:rPr lang="en-US" dirty="0"/>
              <a:t>report as it displays for a district-level user who clicked the </a:t>
            </a:r>
            <a:r>
              <a:rPr lang="en-US" b="1" dirty="0"/>
              <a:t>Classroom Tests </a:t>
            </a:r>
            <a:r>
              <a:rPr lang="en-US" dirty="0"/>
              <a:t>card on the Dashboard. The </a:t>
            </a:r>
            <a:r>
              <a:rPr lang="en-US" b="1" dirty="0"/>
              <a:t>Filters</a:t>
            </a:r>
            <a:r>
              <a:rPr lang="en-US" dirty="0"/>
              <a:t> panel now includes a </a:t>
            </a:r>
            <a:r>
              <a:rPr lang="en-US" b="1" dirty="0"/>
              <a:t>Schools</a:t>
            </a:r>
            <a:r>
              <a:rPr lang="en-US" b="0" dirty="0"/>
              <a:t> </a:t>
            </a:r>
            <a:r>
              <a:rPr lang="en-US" dirty="0"/>
              <a:t>drop-down menu so that users can filter for one specific school. Select an </a:t>
            </a:r>
            <a:r>
              <a:rPr lang="en-US" b="1" dirty="0"/>
              <a:t>Assessment Name </a:t>
            </a:r>
            <a:r>
              <a:rPr lang="en-US" dirty="0"/>
              <a:t>from that column to see the </a:t>
            </a:r>
            <a:r>
              <a:rPr lang="en-US" b="1" dirty="0"/>
              <a:t>District Performance on Test </a:t>
            </a:r>
            <a:r>
              <a:rPr lang="en-US" dirty="0"/>
              <a:t>report for that test.</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737308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review the sequence of navigation: Reporting opens with the </a:t>
            </a:r>
            <a:r>
              <a:rPr lang="en-US" b="1" dirty="0"/>
              <a:t>Dashboard Generator</a:t>
            </a:r>
            <a:r>
              <a:rPr lang="en-US" dirty="0"/>
              <a:t>, followed by the customized </a:t>
            </a:r>
            <a:r>
              <a:rPr lang="en-US" b="1" dirty="0"/>
              <a:t>Dashboard</a:t>
            </a:r>
            <a:r>
              <a:rPr lang="en-US" dirty="0"/>
              <a:t>, then the </a:t>
            </a:r>
            <a:r>
              <a:rPr lang="en-US" b="1" dirty="0"/>
              <a:t>Performance on Tests </a:t>
            </a:r>
            <a:r>
              <a:rPr lang="en-US" dirty="0"/>
              <a:t>report. From there, you drill down into more specific test data. District users navigate to district reports, school-level users navigate to school reports, and teachers navigate to “</a:t>
            </a:r>
            <a:r>
              <a:rPr lang="en-US" b="1" dirty="0"/>
              <a:t>My Students</a:t>
            </a:r>
            <a:r>
              <a:rPr lang="en-US" dirty="0"/>
              <a:t>’” reports.</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863844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district-level users select a test from the </a:t>
            </a:r>
            <a:r>
              <a:rPr lang="en-US" b="1" dirty="0"/>
              <a:t>Performance on Tests report</a:t>
            </a:r>
            <a:r>
              <a:rPr lang="en-US" dirty="0"/>
              <a:t>, the </a:t>
            </a:r>
            <a:r>
              <a:rPr lang="en-US" b="1" dirty="0"/>
              <a:t>District Performance on Test report opens with a display of the schools in the district and the aggregate data for each school for the test group you selected. </a:t>
            </a:r>
            <a:r>
              <a:rPr lang="en-US" dirty="0"/>
              <a:t>The State and District comparison rows now display at the top of the results table, along with Student Count, Average Scale Score, and the Performance Distribution indicator.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Calibri"/>
                <a:ea typeface="+mn-ea"/>
                <a:cs typeface="+mn-cs"/>
              </a:rPr>
              <a:t>The performance measures used in a report depend on your state or district and the type of assessments administered. Two typical measures are scale score, or Average Scale Score and Performance Distribution as shown on this report for this summative Grade 5 Mathematics test. Interim tests typically report average scale scores while shorter benchmark tests report raw scores. Interim tests are covered in a separate section of this module.</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reporting categories, displayed in different-colored columns, are explained in the More Advanced portion of this module.</a:t>
            </a:r>
          </a:p>
          <a:p>
            <a:endParaRPr lang="en-US" sz="120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navigate to school-level results, click the name of a school.</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06383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district-level users select a test from the </a:t>
            </a:r>
            <a:r>
              <a:rPr lang="en-US" b="1" dirty="0"/>
              <a:t>Performance on Tests report</a:t>
            </a:r>
            <a:r>
              <a:rPr lang="en-US" dirty="0"/>
              <a:t>, the </a:t>
            </a:r>
            <a:r>
              <a:rPr lang="en-US" b="1" dirty="0"/>
              <a:t>District Performance on Test report opens with a display of the schools in the district and the aggregate data for each school for the test group you selected. </a:t>
            </a:r>
            <a:r>
              <a:rPr lang="en-US" dirty="0"/>
              <a:t>The State and District comparison rows now display at the top of the results table, along with Student Count, Average Scale Score, and the Performance Distribution indicator.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Calibri"/>
                <a:ea typeface="+mn-ea"/>
                <a:cs typeface="+mn-cs"/>
              </a:rPr>
              <a:t>The performance measures used in a report depend on your state or district and the type of assessments administered. Two typical measures are scale score, or Average Scale Score and Performance Distribution as shown on this report for this interim Grade 5 Mathematics test. Interim tests typically report average scale scores while shorter benchmark tests report raw scores. Interim tests are covered in a separate section of this module.</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reporting categories, displayed in different-colored columns, are explained in the More Advanced portion of this module.</a:t>
            </a:r>
          </a:p>
          <a:p>
            <a:endParaRPr lang="en-US" sz="120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navigate to school-level results, click the name of a school.</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156664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b="1" dirty="0"/>
              <a:t>School Performance on Test report</a:t>
            </a:r>
            <a:r>
              <a:rPr lang="en-US" dirty="0"/>
              <a:t>, results are organized by Roster, by default. Two tabs, </a:t>
            </a:r>
            <a:r>
              <a:rPr lang="en-US" b="0" dirty="0"/>
              <a:t>Performance by </a:t>
            </a:r>
            <a:r>
              <a:rPr lang="en-US" b="1" dirty="0"/>
              <a:t>Roster and Performance by Student</a:t>
            </a:r>
            <a:r>
              <a:rPr lang="en-US" dirty="0"/>
              <a:t>, appear at the top of the results table, allowing the school-level user to toggle between roster results or student results.</a:t>
            </a:r>
          </a:p>
          <a:p>
            <a:endParaRPr lang="en-US" dirty="0"/>
          </a:p>
          <a:p>
            <a:r>
              <a:rPr lang="en-US" dirty="0"/>
              <a:t>You may be able to check </a:t>
            </a:r>
            <a:r>
              <a:rPr lang="en-US" b="1" dirty="0"/>
              <a:t>the Test Completion Rate </a:t>
            </a:r>
            <a:r>
              <a:rPr lang="en-US" dirty="0"/>
              <a:t>for each roster in the school using this report, as well as </a:t>
            </a:r>
            <a:r>
              <a:rPr lang="en-US" b="1" dirty="0"/>
              <a:t>Average Scale Score, Performance Distribution</a:t>
            </a:r>
            <a:r>
              <a:rPr lang="en-US" dirty="0"/>
              <a:t>, and any other performance measures in use.</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84796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same </a:t>
            </a:r>
            <a:r>
              <a:rPr lang="en-US" b="1" dirty="0"/>
              <a:t>School Performance on Test report </a:t>
            </a:r>
            <a:r>
              <a:rPr lang="en-US" dirty="0"/>
              <a:t>showing </a:t>
            </a:r>
            <a:r>
              <a:rPr lang="en-US" b="1" dirty="0"/>
              <a:t>Performance by Student</a:t>
            </a:r>
            <a:r>
              <a:rPr lang="en-US" b="0" dirty="0"/>
              <a:t>. </a:t>
            </a:r>
            <a:r>
              <a:rPr lang="en-US" dirty="0"/>
              <a:t>There is one more drill-down option at this point—to isolate a student’s test results, click the underlined Student name.</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65333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a:t>
            </a:r>
            <a:r>
              <a:rPr lang="en-US" b="1" dirty="0"/>
              <a:t>Student Performance on Test report </a:t>
            </a:r>
            <a:r>
              <a:rPr lang="en-US" dirty="0"/>
              <a:t>showing a single student’s performance. Note that the student’s name is no longer underlined. This is the end of the navigation trail.</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01915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district-level users select a test from the Performance on Tests report, the District Performance on Test report opens with a display of the schools in the district and the aggregate data for each school for the test group you selected. The State and District comparison rows now display at the top of the results table, along with Student Count, Average Scale Score, and the Performance Distribution indicator.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Calibri"/>
                <a:ea typeface="+mn-ea"/>
                <a:cs typeface="+mn-cs"/>
              </a:rPr>
              <a:t>The performance measures used in a report depend on your state or district and the type of assessments administered. Two typical measures are scale score, or Average Scale Score, and Performance Distribution, as shown on this report for this summative Grade 7 English/Language Arts test. Interim tests typically report average scale scores. Interim tests are covered in a separate module.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reporting categories, displayed in colored columns, are explained later in this module.</a:t>
            </a:r>
          </a:p>
          <a:p>
            <a:endParaRPr lang="en-US" sz="120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navigate to school-level results, click the name of a school.</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06383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09613"/>
            <a:ext cx="6319837" cy="3554412"/>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module consists of two parts.  </a:t>
            </a:r>
            <a:r>
              <a:rPr lang="en-US" b="1" dirty="0">
                <a:latin typeface="Arial" panose="020B0604020202020204" pitchFamily="34" charset="0"/>
                <a:cs typeface="Arial" panose="020B0604020202020204" pitchFamily="34" charset="0"/>
              </a:rPr>
              <a:t>NOTE: The features and functionality operate the same for both interim and summative tests, except for the reporting categories as noted. </a:t>
            </a:r>
            <a:r>
              <a:rPr lang="en-US" dirty="0">
                <a:latin typeface="Arial" panose="020B0604020202020204" pitchFamily="34" charset="0"/>
                <a:cs typeface="Arial" panose="020B0604020202020204" pitchFamily="34" charset="0"/>
              </a:rPr>
              <a:t>The first part, The Basics, slides 3–43, covers general tasks like logging in and navigating from the dashboard generator through the subsequent reports for district and school users and teachers. Topics then include printing and exporting data and generating ISRs and student data files. The section finishes with two unique reports, the Longitudinal Report and the Demographic Breakdown Report.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 More Advanced section, slides 55–85, results featuring reporting categories, standard measures, and Writing Dimensions are covered first, followed by a section on working with interim tests, specifically their items, rubrics, and scoring essentials. The section concludes with three actions under the </a:t>
            </a:r>
            <a:r>
              <a:rPr lang="en-US" b="1" dirty="0">
                <a:latin typeface="Arial" panose="020B0604020202020204" pitchFamily="34" charset="0"/>
                <a:cs typeface="Arial" panose="020B0604020202020204" pitchFamily="34" charset="0"/>
              </a:rPr>
              <a:t>Features &amp; Tools </a:t>
            </a:r>
            <a:r>
              <a:rPr lang="en-US" dirty="0">
                <a:latin typeface="Arial" panose="020B0604020202020204" pitchFamily="34" charset="0"/>
                <a:cs typeface="Arial" panose="020B0604020202020204" pitchFamily="34" charset="0"/>
              </a:rPr>
              <a:t>menu: changing the reporting time period, managing test reasons, and creating a roster.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33237"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33237"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61775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b="1" dirty="0"/>
              <a:t>School Performance on Test report</a:t>
            </a:r>
            <a:r>
              <a:rPr lang="en-US" dirty="0"/>
              <a:t>, results are organized by Roster, by default. Two tabs, </a:t>
            </a:r>
            <a:r>
              <a:rPr lang="en-US" b="0" dirty="0"/>
              <a:t>Performance by </a:t>
            </a:r>
            <a:r>
              <a:rPr lang="en-US" b="1" dirty="0"/>
              <a:t>Roster and Performance by Student</a:t>
            </a:r>
            <a:r>
              <a:rPr lang="en-US" dirty="0"/>
              <a:t>, appear at the top of the results table, allowing the school-level user to toggle between roster results or student results.</a:t>
            </a:r>
          </a:p>
          <a:p>
            <a:endParaRPr lang="en-US" dirty="0"/>
          </a:p>
          <a:p>
            <a:r>
              <a:rPr lang="en-US" dirty="0"/>
              <a:t>You may be able to check </a:t>
            </a:r>
            <a:r>
              <a:rPr lang="en-US" b="1" dirty="0"/>
              <a:t>the Test Completion Rate </a:t>
            </a:r>
            <a:r>
              <a:rPr lang="en-US" dirty="0"/>
              <a:t>for each roster in the school using this report, as well as </a:t>
            </a:r>
            <a:r>
              <a:rPr lang="en-US" b="1" dirty="0"/>
              <a:t>Average Scale Score, Performance Distribution</a:t>
            </a:r>
            <a:r>
              <a:rPr lang="en-US" dirty="0"/>
              <a:t>, and any other performance measures in use.</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84796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same </a:t>
            </a:r>
            <a:r>
              <a:rPr lang="en-US" b="1" dirty="0"/>
              <a:t>School Performance on Test report </a:t>
            </a:r>
            <a:r>
              <a:rPr lang="en-US" dirty="0"/>
              <a:t>showing </a:t>
            </a:r>
            <a:r>
              <a:rPr lang="en-US" b="1" dirty="0"/>
              <a:t>Performance by Student</a:t>
            </a:r>
            <a:r>
              <a:rPr lang="en-US" b="0" dirty="0"/>
              <a:t>. </a:t>
            </a:r>
            <a:r>
              <a:rPr lang="en-US" dirty="0"/>
              <a:t>There is one more drill-down option at this point—to isolate a student’s test results, click the underlined Student name.</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65333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a:t>
            </a:r>
            <a:r>
              <a:rPr lang="en-US" b="1" dirty="0"/>
              <a:t>Student Performance on Test report </a:t>
            </a:r>
            <a:r>
              <a:rPr lang="en-US" dirty="0"/>
              <a:t>showing a single student’s performance. Note that the student’s name is no longer underlined. This is the end of the navigation trail.</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01915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This is a </a:t>
            </a:r>
            <a:r>
              <a:rPr lang="en-US" sz="1200" b="1" kern="1200" dirty="0">
                <a:solidFill>
                  <a:schemeClr val="tx1"/>
                </a:solidFill>
                <a:effectLst/>
                <a:latin typeface="Calibri"/>
                <a:ea typeface="+mn-ea"/>
                <a:cs typeface="+mn-cs"/>
              </a:rPr>
              <a:t>My Students’ Performance on Test report </a:t>
            </a:r>
            <a:r>
              <a:rPr lang="en-US" sz="1200" kern="1200" dirty="0">
                <a:solidFill>
                  <a:schemeClr val="tx1"/>
                </a:solidFill>
                <a:effectLst/>
                <a:latin typeface="Calibri"/>
                <a:ea typeface="+mn-ea"/>
                <a:cs typeface="+mn-cs"/>
              </a:rPr>
              <a:t>for a teacher who clicked the grade 3 mathematics assessment from his or her </a:t>
            </a:r>
            <a:r>
              <a:rPr lang="en-US" sz="1200" b="1" kern="1200" dirty="0">
                <a:solidFill>
                  <a:schemeClr val="tx1"/>
                </a:solidFill>
                <a:effectLst/>
                <a:latin typeface="Calibri"/>
                <a:ea typeface="+mn-ea"/>
                <a:cs typeface="+mn-cs"/>
              </a:rPr>
              <a:t>Performance on Tests report</a:t>
            </a:r>
            <a:r>
              <a:rPr lang="en-US" sz="1200" kern="1200" dirty="0">
                <a:solidFill>
                  <a:schemeClr val="tx1"/>
                </a:solidFill>
                <a:effectLst/>
                <a:latin typeface="Calibri"/>
                <a:ea typeface="+mn-ea"/>
                <a:cs typeface="+mn-cs"/>
              </a:rPr>
              <a:t>. The </a:t>
            </a:r>
            <a:r>
              <a:rPr lang="en-US" sz="1200" b="1" kern="1200" dirty="0">
                <a:solidFill>
                  <a:schemeClr val="tx1"/>
                </a:solidFill>
                <a:effectLst/>
                <a:latin typeface="Calibri"/>
                <a:ea typeface="+mn-ea"/>
                <a:cs typeface="+mn-cs"/>
              </a:rPr>
              <a:t>My Students’ Performance on Test table </a:t>
            </a:r>
            <a:r>
              <a:rPr lang="en-US" sz="1200" kern="1200" dirty="0">
                <a:solidFill>
                  <a:schemeClr val="tx1"/>
                </a:solidFill>
                <a:effectLst/>
                <a:latin typeface="Calibri"/>
                <a:ea typeface="+mn-ea"/>
                <a:cs typeface="+mn-cs"/>
              </a:rPr>
              <a:t>lists the class rosters in the left column with the </a:t>
            </a:r>
            <a:r>
              <a:rPr lang="en-US" sz="1200" b="1" kern="1200" dirty="0">
                <a:solidFill>
                  <a:schemeClr val="tx1"/>
                </a:solidFill>
                <a:effectLst/>
                <a:latin typeface="Calibri"/>
                <a:ea typeface="+mn-ea"/>
                <a:cs typeface="+mn-cs"/>
              </a:rPr>
              <a:t>State, District, School, </a:t>
            </a:r>
            <a:r>
              <a:rPr lang="en-US" sz="1200" kern="1200" dirty="0">
                <a:solidFill>
                  <a:schemeClr val="tx1"/>
                </a:solidFill>
                <a:effectLst/>
                <a:latin typeface="Calibri"/>
                <a:ea typeface="+mn-ea"/>
                <a:cs typeface="+mn-cs"/>
              </a:rPr>
              <a:t>and </a:t>
            </a:r>
            <a:r>
              <a:rPr lang="en-US" sz="1200" b="1" kern="1200" dirty="0">
                <a:solidFill>
                  <a:schemeClr val="tx1"/>
                </a:solidFill>
                <a:effectLst/>
                <a:latin typeface="Calibri"/>
                <a:ea typeface="+mn-ea"/>
                <a:cs typeface="+mn-cs"/>
              </a:rPr>
              <a:t>My Students </a:t>
            </a:r>
            <a:r>
              <a:rPr lang="en-US" sz="1200" kern="1200" dirty="0">
                <a:solidFill>
                  <a:schemeClr val="tx1"/>
                </a:solidFill>
                <a:effectLst/>
                <a:latin typeface="Calibri"/>
                <a:ea typeface="+mn-ea"/>
                <a:cs typeface="+mn-cs"/>
              </a:rPr>
              <a:t>comparison rows above. You can toggle to </a:t>
            </a:r>
            <a:r>
              <a:rPr lang="en-US" sz="1200" b="1" kern="1200" dirty="0">
                <a:solidFill>
                  <a:schemeClr val="tx1"/>
                </a:solidFill>
                <a:effectLst/>
                <a:latin typeface="Calibri"/>
                <a:ea typeface="+mn-ea"/>
                <a:cs typeface="+mn-cs"/>
              </a:rPr>
              <a:t>Performance by Student </a:t>
            </a:r>
            <a:r>
              <a:rPr lang="en-US" sz="1200" kern="1200" dirty="0">
                <a:solidFill>
                  <a:schemeClr val="tx1"/>
                </a:solidFill>
                <a:effectLst/>
                <a:latin typeface="Calibri"/>
                <a:ea typeface="+mn-ea"/>
                <a:cs typeface="+mn-cs"/>
              </a:rPr>
              <a:t>to see all the students in all the rosters listed.</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247505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Here is the same </a:t>
            </a:r>
            <a:r>
              <a:rPr lang="en-US" sz="1200" b="1" kern="1200" dirty="0">
                <a:solidFill>
                  <a:schemeClr val="tx1"/>
                </a:solidFill>
                <a:effectLst/>
                <a:latin typeface="Calibri"/>
                <a:ea typeface="+mn-ea"/>
                <a:cs typeface="+mn-cs"/>
              </a:rPr>
              <a:t>My Students’ Performance on Test report</a:t>
            </a:r>
            <a:r>
              <a:rPr lang="en-US" sz="1200" kern="1200" dirty="0">
                <a:solidFill>
                  <a:schemeClr val="tx1"/>
                </a:solidFill>
                <a:effectLst/>
                <a:latin typeface="Calibri"/>
                <a:ea typeface="+mn-ea"/>
                <a:cs typeface="+mn-cs"/>
              </a:rPr>
              <a:t>, organized by student. Click a Student name to display the </a:t>
            </a:r>
            <a:r>
              <a:rPr lang="en-US" sz="1200" b="1" kern="1200" dirty="0">
                <a:solidFill>
                  <a:schemeClr val="tx1"/>
                </a:solidFill>
                <a:effectLst/>
                <a:latin typeface="Calibri"/>
                <a:ea typeface="+mn-ea"/>
                <a:cs typeface="+mn-cs"/>
              </a:rPr>
              <a:t>Student Performance on Test report</a:t>
            </a:r>
            <a:r>
              <a:rPr lang="en-US" sz="1200" kern="1200" dirty="0">
                <a:solidFill>
                  <a:schemeClr val="tx1"/>
                </a:solidFill>
                <a:effectLst/>
                <a:latin typeface="Calibri"/>
                <a:ea typeface="+mn-ea"/>
                <a:cs typeface="+mn-cs"/>
              </a:rPr>
              <a:t>.</a:t>
            </a:r>
            <a:endParaRPr lang="en-US" dirty="0"/>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405823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This </a:t>
            </a:r>
            <a:r>
              <a:rPr lang="en-US" sz="1200" b="1" kern="1200" dirty="0">
                <a:solidFill>
                  <a:schemeClr val="tx1"/>
                </a:solidFill>
                <a:effectLst/>
                <a:latin typeface="Calibri"/>
                <a:ea typeface="+mn-ea"/>
                <a:cs typeface="+mn-cs"/>
              </a:rPr>
              <a:t>Student Performance on Test report </a:t>
            </a:r>
            <a:r>
              <a:rPr lang="en-US" sz="1200" kern="1200" dirty="0">
                <a:solidFill>
                  <a:schemeClr val="tx1"/>
                </a:solidFill>
                <a:effectLst/>
                <a:latin typeface="Calibri"/>
                <a:ea typeface="+mn-ea"/>
                <a:cs typeface="+mn-cs"/>
              </a:rPr>
              <a:t>is the end of the navigation trail for a teacher. The Student name is no longer underlined.</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64484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tests with reporting category sections, you can compare the performance of your students in each area of the test. Click each vertical section bar to expand or collapse it. In this example, you can view the performance level for each student under the reporting categories for this grade 5 mathematics test.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91947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All users can access the standalone Student Portfolio report from any test report page. Copy and paste the student ID number into the search box and then click the search button, as shown in the upper-left image.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Teachers have a fast pass to this report from their My </a:t>
            </a:r>
            <a:r>
              <a:rPr lang="en-US" sz="1200" b="1" kern="1200" dirty="0">
                <a:solidFill>
                  <a:schemeClr val="tx1"/>
                </a:solidFill>
                <a:effectLst/>
                <a:latin typeface="Calibri"/>
                <a:ea typeface="+mn-ea"/>
                <a:cs typeface="+mn-cs"/>
              </a:rPr>
              <a:t>Students table on their Performance on Tests </a:t>
            </a:r>
            <a:r>
              <a:rPr lang="en-US" sz="1200" kern="1200" dirty="0">
                <a:solidFill>
                  <a:schemeClr val="tx1"/>
                </a:solidFill>
                <a:effectLst/>
                <a:latin typeface="Calibri"/>
                <a:ea typeface="+mn-ea"/>
                <a:cs typeface="+mn-cs"/>
              </a:rPr>
              <a:t>report page. </a:t>
            </a:r>
            <a:endParaRPr lang="en-US"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dirty="0"/>
          </a:p>
        </p:txBody>
      </p:sp>
    </p:spTree>
    <p:extLst>
      <p:ext uri="{BB962C8B-B14F-4D97-AF65-F5344CB8AC3E}">
        <p14:creationId xmlns:p14="http://schemas.microsoft.com/office/powerpoint/2010/main" val="1030272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The </a:t>
            </a:r>
            <a:r>
              <a:rPr lang="en-US" sz="1200" b="1" kern="1200" dirty="0">
                <a:solidFill>
                  <a:schemeClr val="tx1"/>
                </a:solidFill>
                <a:effectLst/>
                <a:latin typeface="Arial" panose="020B0604020202020204" pitchFamily="34" charset="0"/>
                <a:ea typeface="+mn-ea"/>
                <a:cs typeface="Arial" panose="020B0604020202020204" pitchFamily="34" charset="0"/>
              </a:rPr>
              <a:t>Student Portfolio report </a:t>
            </a:r>
            <a:r>
              <a:rPr lang="en-US" sz="1200" b="0" kern="1200" dirty="0">
                <a:solidFill>
                  <a:schemeClr val="tx1"/>
                </a:solidFill>
                <a:effectLst/>
                <a:latin typeface="Arial" panose="020B0604020202020204" pitchFamily="34" charset="0"/>
                <a:ea typeface="+mn-ea"/>
                <a:cs typeface="Arial" panose="020B0604020202020204" pitchFamily="34" charset="0"/>
              </a:rPr>
              <a:t>lists all the tests the student has taken in the current school year. </a:t>
            </a:r>
          </a:p>
          <a:p>
            <a:r>
              <a:rPr lang="en-US" sz="1200" b="0" kern="1200" dirty="0">
                <a:solidFill>
                  <a:schemeClr val="tx1"/>
                </a:solidFill>
                <a:effectLst/>
                <a:latin typeface="Arial" panose="020B0604020202020204" pitchFamily="34" charset="0"/>
                <a:ea typeface="+mn-ea"/>
                <a:cs typeface="Arial" panose="020B0604020202020204" pitchFamily="34" charset="0"/>
              </a:rPr>
              <a:t>This report is designed so that users can quickly:</a:t>
            </a:r>
          </a:p>
          <a:p>
            <a:pPr marL="228600" lvl="0" indent="-228600">
              <a:buFontTx/>
              <a:buAutoNum type="arabicPeriod"/>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Arial" panose="020B0604020202020204" pitchFamily="34" charset="0"/>
                <a:ea typeface="+mn-ea"/>
                <a:cs typeface="Arial" panose="020B0604020202020204" pitchFamily="34" charset="0"/>
              </a:rPr>
              <a:t>Filter by </a:t>
            </a:r>
            <a:r>
              <a:rPr lang="en-US" sz="1200" b="1" kern="1200" dirty="0">
                <a:solidFill>
                  <a:schemeClr val="tx1"/>
                </a:solidFill>
                <a:effectLst/>
                <a:latin typeface="Arial" panose="020B0604020202020204" pitchFamily="34" charset="0"/>
                <a:ea typeface="+mn-ea"/>
                <a:cs typeface="Arial" panose="020B0604020202020204" pitchFamily="34" charset="0"/>
              </a:rPr>
              <a:t>Test Group </a:t>
            </a:r>
            <a:r>
              <a:rPr lang="en-US" sz="1200" kern="1200" dirty="0">
                <a:solidFill>
                  <a:schemeClr val="tx1"/>
                </a:solidFill>
                <a:effectLst/>
                <a:latin typeface="Arial" panose="020B0604020202020204" pitchFamily="34" charset="0"/>
                <a:ea typeface="+mn-ea"/>
                <a:cs typeface="Arial" panose="020B0604020202020204" pitchFamily="34" charset="0"/>
              </a:rPr>
              <a:t>to eliminate test groups you do not need to see.</a:t>
            </a:r>
          </a:p>
          <a:p>
            <a:pPr marL="228600" lvl="0" indent="-228600">
              <a:buFontTx/>
              <a:buAutoNum type="arabicPeriod"/>
            </a:pPr>
            <a:r>
              <a:rPr lang="en-US" sz="1200" kern="1200" dirty="0">
                <a:solidFill>
                  <a:schemeClr val="tx1"/>
                </a:solidFill>
                <a:effectLst/>
                <a:latin typeface="Arial" panose="020B0604020202020204" pitchFamily="34" charset="0"/>
                <a:ea typeface="+mn-ea"/>
                <a:cs typeface="Arial" panose="020B0604020202020204" pitchFamily="34" charset="0"/>
              </a:rPr>
              <a:t>Add tests from previous school years to get a complete list of all tests taken by the student.</a:t>
            </a:r>
          </a:p>
          <a:p>
            <a:pPr marL="228600" lvl="0" indent="-228600">
              <a:buFontTx/>
              <a:buAutoNum type="arabicPeriod"/>
            </a:pPr>
            <a:r>
              <a:rPr lang="en-US" sz="1200" kern="1200" dirty="0">
                <a:solidFill>
                  <a:schemeClr val="tx1"/>
                </a:solidFill>
                <a:effectLst/>
                <a:latin typeface="Arial" panose="020B0604020202020204" pitchFamily="34" charset="0"/>
                <a:ea typeface="+mn-ea"/>
                <a:cs typeface="Arial" panose="020B0604020202020204" pitchFamily="34" charset="0"/>
              </a:rPr>
              <a:t>Compare a student’s results with state-, district-, school-, and/or teacher-level data using the expansion arrows to the right of each assessment name.</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4.   Sort results in any column with a set of sorting arrows in the header.</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5.   Generate and print an </a:t>
            </a:r>
            <a:r>
              <a:rPr lang="en-US" b="1" dirty="0"/>
              <a:t>Individual Student Report (</a:t>
            </a:r>
            <a:r>
              <a:rPr lang="en-US" sz="1200" b="1" kern="1200" dirty="0">
                <a:solidFill>
                  <a:schemeClr val="tx1"/>
                </a:solidFill>
                <a:effectLst/>
                <a:latin typeface="Arial" panose="020B0604020202020204" pitchFamily="34" charset="0"/>
                <a:ea typeface="+mn-ea"/>
                <a:cs typeface="Arial" panose="020B0604020202020204" pitchFamily="34" charset="0"/>
              </a:rPr>
              <a:t>ISR</a:t>
            </a:r>
            <a:r>
              <a:rPr lang="en-US" sz="1200" kern="1200" dirty="0">
                <a:solidFill>
                  <a:schemeClr val="tx1"/>
                </a:solidFill>
                <a:effectLst/>
                <a:latin typeface="Arial" panose="020B0604020202020204" pitchFamily="34" charset="0"/>
                <a:ea typeface="+mn-ea"/>
                <a:cs typeface="Arial" panose="020B0604020202020204" pitchFamily="34" charset="0"/>
              </a:rPr>
              <a:t>) or a </a:t>
            </a:r>
            <a:r>
              <a:rPr lang="en-US" sz="1200" b="1" kern="1200" dirty="0">
                <a:solidFill>
                  <a:schemeClr val="tx1"/>
                </a:solidFill>
                <a:effectLst/>
                <a:latin typeface="Arial" panose="020B0604020202020204" pitchFamily="34" charset="0"/>
                <a:ea typeface="+mn-ea"/>
                <a:cs typeface="Arial" panose="020B0604020202020204" pitchFamily="34" charset="0"/>
              </a:rPr>
              <a:t>Student Data File </a:t>
            </a:r>
            <a:r>
              <a:rPr lang="en-US" sz="1200" kern="1200" dirty="0">
                <a:solidFill>
                  <a:schemeClr val="tx1"/>
                </a:solidFill>
                <a:effectLst/>
                <a:latin typeface="Arial" panose="020B0604020202020204" pitchFamily="34" charset="0"/>
                <a:ea typeface="+mn-ea"/>
                <a:cs typeface="Arial" panose="020B0604020202020204" pitchFamily="34" charset="0"/>
              </a:rPr>
              <a:t>using the </a:t>
            </a:r>
            <a:r>
              <a:rPr lang="en-US" sz="1200" b="0" kern="1200" dirty="0">
                <a:solidFill>
                  <a:schemeClr val="tx1"/>
                </a:solidFill>
                <a:effectLst/>
                <a:latin typeface="Arial" panose="020B0604020202020204" pitchFamily="34" charset="0"/>
                <a:ea typeface="+mn-ea"/>
                <a:cs typeface="Arial" panose="020B0604020202020204" pitchFamily="34" charset="0"/>
              </a:rPr>
              <a:t>Features &amp; Tools </a:t>
            </a:r>
            <a:r>
              <a:rPr lang="en-US" sz="1200" kern="1200" dirty="0">
                <a:solidFill>
                  <a:schemeClr val="tx1"/>
                </a:solidFill>
                <a:effectLst/>
                <a:latin typeface="Arial" panose="020B0604020202020204" pitchFamily="34" charset="0"/>
                <a:ea typeface="+mn-ea"/>
                <a:cs typeface="Arial" panose="020B0604020202020204" pitchFamily="34" charset="0"/>
              </a:rPr>
              <a:t>button.</a:t>
            </a:r>
          </a:p>
          <a:p>
            <a:pPr marL="228600" lvl="0" indent="-228600">
              <a:buFontTx/>
              <a:buAutoNum type="arabicPeriod" startAt="6"/>
            </a:pPr>
            <a:r>
              <a:rPr lang="en-US" sz="1200" kern="1200" dirty="0">
                <a:solidFill>
                  <a:schemeClr val="tx1"/>
                </a:solidFill>
                <a:effectLst/>
                <a:latin typeface="Arial" panose="020B0604020202020204" pitchFamily="34" charset="0"/>
                <a:ea typeface="+mn-ea"/>
                <a:cs typeface="Arial" panose="020B0604020202020204" pitchFamily="34" charset="0"/>
              </a:rPr>
              <a:t>And access specific test data directly from the report by clicking the Assessment Name.</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772903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Features &amp; Tools menu </a:t>
            </a:r>
            <a:r>
              <a:rPr lang="en-US" dirty="0"/>
              <a:t>is available at the upper-right corner of every page in Reporting. The actions displayed here vary, depending on the type of assessment and the user’s role. This section covers how to print reports and how to download student results in the form of </a:t>
            </a:r>
            <a:r>
              <a:rPr lang="en-US" b="1" dirty="0"/>
              <a:t>ISRs </a:t>
            </a:r>
            <a:r>
              <a:rPr lang="en-US" dirty="0"/>
              <a:t>and the </a:t>
            </a:r>
            <a:r>
              <a:rPr lang="en-US" b="1" dirty="0"/>
              <a:t>Student Data File</a:t>
            </a:r>
            <a:r>
              <a:rPr lang="en-US" dirty="0"/>
              <a:t>.</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575524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09613"/>
            <a:ext cx="6319837" cy="3554412"/>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Most features and functionality available in the </a:t>
            </a:r>
            <a:r>
              <a:rPr lang="en-US" i="1" dirty="0">
                <a:latin typeface="Arial" panose="020B0604020202020204" pitchFamily="34" charset="0"/>
                <a:cs typeface="Arial" panose="020B0604020202020204" pitchFamily="34" charset="0"/>
              </a:rPr>
              <a:t>Centralized Reporting System </a:t>
            </a:r>
            <a:r>
              <a:rPr lang="en-US" dirty="0">
                <a:latin typeface="Arial" panose="020B0604020202020204" pitchFamily="34" charset="0"/>
                <a:cs typeface="Arial" panose="020B0604020202020204" pitchFamily="34" charset="0"/>
              </a:rPr>
              <a:t>apply to both the interim and summative tests.  There are a few features that are unique to each category of tests. </a:t>
            </a:r>
          </a:p>
          <a:p>
            <a:endParaRPr lang="en-US" dirty="0">
              <a:latin typeface="Arial" panose="020B0604020202020204" pitchFamily="34" charset="0"/>
              <a:cs typeface="Arial" panose="020B0604020202020204" pitchFamily="34" charset="0"/>
            </a:endParaRPr>
          </a:p>
          <a:p>
            <a:pPr marL="228600" indent="-228600">
              <a:buAutoNum type="arabicPeriod"/>
            </a:pPr>
            <a:r>
              <a:rPr lang="en-US" dirty="0">
                <a:latin typeface="Arial" panose="020B0604020202020204" pitchFamily="34" charset="0"/>
                <a:cs typeface="Arial" panose="020B0604020202020204" pitchFamily="34" charset="0"/>
              </a:rPr>
              <a:t>Item level data outside of the ELA essay data is only available for the IAB and ICA tests. </a:t>
            </a:r>
          </a:p>
          <a:p>
            <a:pPr marL="228600" indent="-228600">
              <a:buAutoNum type="arabicPeriod"/>
            </a:pPr>
            <a:r>
              <a:rPr lang="en-US" dirty="0">
                <a:latin typeface="Arial" panose="020B0604020202020204" pitchFamily="34" charset="0"/>
                <a:cs typeface="Arial" panose="020B0604020202020204" pitchFamily="34" charset="0"/>
              </a:rPr>
              <a:t>Teacher handscoring is only conducted on the interim tests. For 2023-2024, teacher handscoring will only be required for designated items on the mathematics performance task tests. </a:t>
            </a:r>
          </a:p>
          <a:p>
            <a:pPr marL="228600" indent="-228600">
              <a:buAutoNum type="arabicPeriod"/>
            </a:pPr>
            <a:r>
              <a:rPr lang="en-US" dirty="0">
                <a:latin typeface="Arial" panose="020B0604020202020204" pitchFamily="34" charset="0"/>
                <a:cs typeface="Arial" panose="020B0604020202020204" pitchFamily="34" charset="0"/>
              </a:rPr>
              <a:t>Student level claim and target data has only been available for the interim tests since 2020-2021 due to the transition to the shorter summative blueprint. However, student level claim and target level data will once again be available with the 2023-2024 summative assessment. </a:t>
            </a:r>
          </a:p>
          <a:p>
            <a:pPr marL="228600" indent="-228600">
              <a:buAutoNum type="arabicPeriod"/>
            </a:pPr>
            <a:r>
              <a:rPr lang="en-US" dirty="0">
                <a:latin typeface="Arial" panose="020B0604020202020204" pitchFamily="34" charset="0"/>
                <a:cs typeface="Arial" panose="020B0604020202020204" pitchFamily="34" charset="0"/>
              </a:rPr>
              <a:t>New for 2023-2024 is the ability to compare data across school years using the cross-sectional reporting feature. This feature is covered in </a:t>
            </a:r>
            <a:r>
              <a:rPr lang="en-US" i="1" dirty="0">
                <a:latin typeface="Arial" panose="020B0604020202020204" pitchFamily="34" charset="0"/>
                <a:cs typeface="Arial" panose="020B0604020202020204" pitchFamily="34" charset="0"/>
              </a:rPr>
              <a:t>the Centralized Reporting User Guide </a:t>
            </a:r>
            <a:r>
              <a:rPr lang="en-US" dirty="0">
                <a:latin typeface="Arial" panose="020B0604020202020204" pitchFamily="34" charset="0"/>
                <a:cs typeface="Arial" panose="020B0604020202020204" pitchFamily="34" charset="0"/>
              </a:rPr>
              <a:t>and the </a:t>
            </a:r>
            <a:r>
              <a:rPr lang="en-US" i="1" dirty="0">
                <a:latin typeface="Arial" panose="020B0604020202020204" pitchFamily="34" charset="0"/>
                <a:cs typeface="Arial" panose="020B0604020202020204" pitchFamily="34" charset="0"/>
              </a:rPr>
              <a:t>Comprehensive Centralized Reporting Training Module, </a:t>
            </a:r>
            <a:r>
              <a:rPr lang="en-US" i="0" dirty="0">
                <a:latin typeface="Arial" panose="020B0604020202020204" pitchFamily="34" charset="0"/>
                <a:cs typeface="Arial" panose="020B0604020202020204" pitchFamily="34" charset="0"/>
              </a:rPr>
              <a:t>both of which are located on the DeSSA portal. </a:t>
            </a:r>
          </a:p>
        </p:txBody>
      </p:sp>
      <p:sp>
        <p:nvSpPr>
          <p:cNvPr id="4" name="Slide Number Placeholder 3"/>
          <p:cNvSpPr>
            <a:spLocks noGrp="1"/>
          </p:cNvSpPr>
          <p:nvPr>
            <p:ph type="sldNum" sz="quarter" idx="10"/>
          </p:nvPr>
        </p:nvSpPr>
        <p:spPr/>
        <p:txBody>
          <a:bodyPr/>
          <a:lstStyle/>
          <a:p>
            <a:pPr marL="0" marR="0" lvl="0" indent="0" algn="r" defTabSz="933237"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33237"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79220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order a print file from any page in </a:t>
            </a:r>
            <a:r>
              <a:rPr lang="en-US" b="1" dirty="0"/>
              <a:t>Reporting</a:t>
            </a:r>
            <a:r>
              <a:rPr lang="en-US" dirty="0"/>
              <a:t> </a:t>
            </a:r>
            <a:r>
              <a:rPr lang="en-US" dirty="0">
                <a:solidFill>
                  <a:srgbClr val="FF0000"/>
                </a:solidFill>
              </a:rPr>
              <a:t>except</a:t>
            </a:r>
            <a:r>
              <a:rPr lang="en-US" dirty="0"/>
              <a:t> the </a:t>
            </a:r>
            <a:r>
              <a:rPr lang="en-US" b="1" dirty="0"/>
              <a:t>Dashboard Generator</a:t>
            </a:r>
            <a:r>
              <a:rPr lang="en-US" dirty="0"/>
              <a:t>. You are presented with Zoom Level and Print Options and a preview of what will print. Make your selections from the gray panel on the left side of the page and click </a:t>
            </a:r>
            <a:r>
              <a:rPr lang="en-US" b="0" i="0" dirty="0"/>
              <a:t>Confirm</a:t>
            </a:r>
            <a:r>
              <a:rPr lang="en-US" dirty="0"/>
              <a:t>. If you save to PDF, Microsoft Excel, or CSV, the file is stored in your </a:t>
            </a:r>
            <a:r>
              <a:rPr lang="en-US" b="1" dirty="0"/>
              <a:t>Secure File Center </a:t>
            </a:r>
            <a:r>
              <a:rPr lang="en-US" dirty="0"/>
              <a:t>for 29 days. Here, you see a print preview of the </a:t>
            </a:r>
            <a:r>
              <a:rPr lang="en-US" b="1" dirty="0"/>
              <a:t>District Performance </a:t>
            </a:r>
            <a:r>
              <a:rPr lang="en-US" dirty="0"/>
              <a:t>on Test report for a grade 7 mathematics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606714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export data from any report where you see the export icon located to the left of the Assessment Name. Your export options depend on the test report type. You may have the option of selecting summary reports including just the reporting category performance, or you may choose to export them with the item performance of all students included. Make your </a:t>
            </a:r>
            <a:r>
              <a:rPr lang="en-US" b="1" dirty="0"/>
              <a:t>Export File Type </a:t>
            </a:r>
            <a:r>
              <a:rPr lang="en-US" dirty="0"/>
              <a:t>selections and click </a:t>
            </a:r>
            <a:r>
              <a:rPr lang="en-US" b="1" dirty="0"/>
              <a:t>Export Assessment Data</a:t>
            </a:r>
            <a:r>
              <a:rPr lang="en-US" dirty="0"/>
              <a:t>. Retrieve the report from your </a:t>
            </a:r>
            <a:r>
              <a:rPr lang="en-US" b="1" dirty="0"/>
              <a:t>Secure File Center</a:t>
            </a:r>
            <a:r>
              <a:rPr lang="en-US" dirty="0"/>
              <a:t>.</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037270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Calibri" panose="020F0502020204030204" pitchFamily="34" charset="0"/>
              </a:rPr>
              <a:t>The </a:t>
            </a:r>
            <a:r>
              <a:rPr lang="en-US" sz="1800" b="1" i="0" u="none" strike="noStrike" baseline="0" dirty="0">
                <a:solidFill>
                  <a:srgbClr val="000000"/>
                </a:solidFill>
                <a:latin typeface="Calibri" panose="020F0502020204030204" pitchFamily="34" charset="0"/>
              </a:rPr>
              <a:t>Download Student Results button </a:t>
            </a:r>
            <a:r>
              <a:rPr lang="en-US" sz="1800" b="0" i="0" u="none" strike="noStrike" baseline="0" dirty="0">
                <a:solidFill>
                  <a:srgbClr val="000000"/>
                </a:solidFill>
                <a:latin typeface="Calibri" panose="020F0502020204030204" pitchFamily="34" charset="0"/>
              </a:rPr>
              <a:t>allows you to generate an</a:t>
            </a:r>
            <a:r>
              <a:rPr lang="en-US" sz="1800" b="1" i="0" u="none" strike="noStrike" baseline="0" dirty="0">
                <a:solidFill>
                  <a:srgbClr val="000000"/>
                </a:solidFill>
                <a:latin typeface="Calibri" panose="020F0502020204030204" pitchFamily="34" charset="0"/>
              </a:rPr>
              <a:t> ISR </a:t>
            </a:r>
            <a:r>
              <a:rPr lang="en-US" sz="1800" b="0" i="0" u="none" strike="noStrike" baseline="0" dirty="0">
                <a:solidFill>
                  <a:srgbClr val="000000"/>
                </a:solidFill>
                <a:latin typeface="Calibri" panose="020F0502020204030204" pitchFamily="34" charset="0"/>
              </a:rPr>
              <a:t>or a </a:t>
            </a:r>
            <a:r>
              <a:rPr lang="en-US" sz="1800" b="1" i="0" u="none" strike="noStrike" baseline="0" dirty="0">
                <a:solidFill>
                  <a:srgbClr val="000000"/>
                </a:solidFill>
                <a:latin typeface="Calibri" panose="020F0502020204030204" pitchFamily="34" charset="0"/>
              </a:rPr>
              <a:t>Student Data File</a:t>
            </a:r>
            <a:r>
              <a:rPr lang="en-US" sz="1800" b="0" i="0" u="none" strike="noStrike" baseline="0" dirty="0">
                <a:solidFill>
                  <a:srgbClr val="000000"/>
                </a:solidFill>
                <a:latin typeface="Calibri" panose="020F0502020204030204" pitchFamily="34" charset="0"/>
              </a:rPr>
              <a:t>. An ISR is a PDF that displays test results for a single test opportunity taken by a student. It may consist of a single page or multiple pages. ISRs are useful for sharing performance information with students and their parents and guardians. A Student Data File is a Microsoft Excel, CSV, or text file of the information used for analysis.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Student Results Generator button </a:t>
            </a:r>
            <a:r>
              <a:rPr lang="en-US" sz="1200" kern="1200" dirty="0">
                <a:solidFill>
                  <a:schemeClr val="tx1"/>
                </a:solidFill>
                <a:effectLst/>
                <a:latin typeface="+mn-lt"/>
                <a:ea typeface="+mn-ea"/>
                <a:cs typeface="+mn-cs"/>
              </a:rPr>
              <a:t>is the “head and shoulders” icon located in the </a:t>
            </a:r>
            <a:r>
              <a:rPr lang="en-US" sz="1200" b="1" kern="1200" dirty="0">
                <a:solidFill>
                  <a:schemeClr val="tx1"/>
                </a:solidFill>
                <a:effectLst/>
                <a:latin typeface="+mn-lt"/>
                <a:ea typeface="+mn-ea"/>
                <a:cs typeface="+mn-cs"/>
              </a:rPr>
              <a:t>Features &amp; Tools menu</a:t>
            </a:r>
            <a:r>
              <a:rPr lang="en-US" sz="1200" kern="1200" dirty="0">
                <a:solidFill>
                  <a:schemeClr val="tx1"/>
                </a:solidFill>
                <a:effectLst/>
                <a:latin typeface="+mn-lt"/>
                <a:ea typeface="+mn-ea"/>
                <a:cs typeface="+mn-cs"/>
              </a:rPr>
              <a:t>, under the </a:t>
            </a:r>
            <a:r>
              <a:rPr lang="en-US" sz="1200" b="1" kern="1200" dirty="0">
                <a:solidFill>
                  <a:schemeClr val="tx1"/>
                </a:solidFill>
                <a:effectLst/>
                <a:latin typeface="+mn-lt"/>
                <a:ea typeface="+mn-ea"/>
                <a:cs typeface="+mn-cs"/>
              </a:rPr>
              <a:t>Download &amp; Print options</a:t>
            </a:r>
            <a:r>
              <a:rPr lang="en-US" sz="1200" kern="1200" dirty="0">
                <a:solidFill>
                  <a:schemeClr val="tx1"/>
                </a:solidFill>
                <a:effectLst/>
                <a:latin typeface="+mn-lt"/>
                <a:ea typeface="+mn-ea"/>
                <a:cs typeface="+mn-cs"/>
              </a:rPr>
              <a:t>. When you click it, the </a:t>
            </a:r>
            <a:r>
              <a:rPr lang="en-US" sz="1200" b="1" i="0" kern="1200" dirty="0">
                <a:solidFill>
                  <a:schemeClr val="tx1"/>
                </a:solidFill>
                <a:effectLst/>
                <a:latin typeface="+mn-lt"/>
                <a:ea typeface="+mn-ea"/>
                <a:cs typeface="+mn-cs"/>
              </a:rPr>
              <a:t>Student Results Generator pop-up window </a:t>
            </a:r>
            <a:r>
              <a:rPr lang="en-US" sz="1200" kern="1200" dirty="0">
                <a:solidFill>
                  <a:schemeClr val="tx1"/>
                </a:solidFill>
                <a:effectLst/>
                <a:latin typeface="+mn-lt"/>
                <a:ea typeface="+mn-ea"/>
                <a:cs typeface="+mn-cs"/>
              </a:rPr>
              <a:t>displays. Both reports, the ISR and the Student Data File, are typically built by completing three numbered and colored sections: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Select Test Reasons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Select Assessments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Select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section, we take you through the steps of generating an </a:t>
            </a:r>
            <a:r>
              <a:rPr lang="en-US" sz="1200" b="1" kern="1200" dirty="0">
                <a:solidFill>
                  <a:schemeClr val="tx1"/>
                </a:solidFill>
                <a:effectLst/>
                <a:latin typeface="+mn-lt"/>
                <a:ea typeface="+mn-ea"/>
                <a:cs typeface="+mn-cs"/>
              </a:rPr>
              <a:t>ISR</a:t>
            </a:r>
            <a:r>
              <a:rPr lang="en-US" sz="1200" kern="1200" dirty="0">
                <a:solidFill>
                  <a:schemeClr val="tx1"/>
                </a:solidFill>
                <a:effectLst/>
                <a:latin typeface="+mn-lt"/>
                <a:ea typeface="+mn-ea"/>
                <a:cs typeface="+mn-cs"/>
              </a:rPr>
              <a:t>. You construct the </a:t>
            </a:r>
            <a:r>
              <a:rPr lang="en-US" sz="1200" b="1" kern="1200" dirty="0">
                <a:solidFill>
                  <a:schemeClr val="tx1"/>
                </a:solidFill>
                <a:effectLst/>
                <a:latin typeface="+mn-lt"/>
                <a:ea typeface="+mn-ea"/>
                <a:cs typeface="+mn-cs"/>
              </a:rPr>
              <a:t>Student Data File </a:t>
            </a:r>
            <a:r>
              <a:rPr lang="en-US" sz="1200" kern="1200" dirty="0">
                <a:solidFill>
                  <a:schemeClr val="tx1"/>
                </a:solidFill>
                <a:effectLst/>
                <a:latin typeface="+mn-lt"/>
                <a:ea typeface="+mn-ea"/>
                <a:cs typeface="+mn-cs"/>
              </a:rPr>
              <a:t>in the same way, but your report will be in the form of a Microsoft Excel, CSV, or text spreadsheet.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a:t>
            </a:r>
            <a:r>
              <a:rPr lang="en-US" sz="1200" b="1" kern="1200" dirty="0">
                <a:solidFill>
                  <a:schemeClr val="tx1"/>
                </a:solidFill>
                <a:effectLst/>
                <a:latin typeface="+mn-lt"/>
                <a:ea typeface="+mn-ea"/>
                <a:cs typeface="+mn-cs"/>
              </a:rPr>
              <a:t>Student Results Generator window </a:t>
            </a:r>
            <a:r>
              <a:rPr lang="en-US" sz="1200" kern="1200" dirty="0">
                <a:solidFill>
                  <a:schemeClr val="tx1"/>
                </a:solidFill>
                <a:effectLst/>
                <a:latin typeface="+mn-lt"/>
                <a:ea typeface="+mn-ea"/>
                <a:cs typeface="+mn-cs"/>
              </a:rPr>
              <a:t>showing pre-populated or pre-selected options, although you can change those selections to match your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Test Reasons are typically test administration windows. They can also be categories, like </a:t>
            </a:r>
            <a:r>
              <a:rPr lang="en-US" sz="1200" b="1" kern="1200" dirty="0">
                <a:solidFill>
                  <a:schemeClr val="tx1"/>
                </a:solidFill>
                <a:effectLst/>
                <a:latin typeface="+mn-lt"/>
                <a:ea typeface="+mn-ea"/>
                <a:cs typeface="+mn-cs"/>
              </a:rPr>
              <a:t>Pre-test</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Post-test</a:t>
            </a:r>
            <a:r>
              <a:rPr lang="en-US" sz="1200" kern="1200" dirty="0">
                <a:solidFill>
                  <a:schemeClr val="tx1"/>
                </a:solidFill>
                <a:effectLst/>
                <a:latin typeface="+mn-lt"/>
                <a:ea typeface="+mn-ea"/>
                <a:cs typeface="+mn-cs"/>
              </a:rPr>
              <a:t>, or a </a:t>
            </a:r>
            <a:r>
              <a:rPr lang="en-US" sz="1200" b="1" kern="1200" dirty="0">
                <a:solidFill>
                  <a:schemeClr val="tx1"/>
                </a:solidFill>
                <a:effectLst/>
                <a:latin typeface="+mn-lt"/>
                <a:ea typeface="+mn-ea"/>
                <a:cs typeface="+mn-cs"/>
              </a:rPr>
              <a:t>numbered</a:t>
            </a:r>
            <a:r>
              <a:rPr lang="en-US" sz="1200" kern="1200" dirty="0">
                <a:solidFill>
                  <a:schemeClr val="tx1"/>
                </a:solidFill>
                <a:effectLst/>
                <a:latin typeface="+mn-lt"/>
                <a:ea typeface="+mn-ea"/>
                <a:cs typeface="+mn-cs"/>
              </a:rPr>
              <a:t> opportunity. Select the test reason you need. You can only select one test reason.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go to the other two sections and confirm or change the selections. You open and close each column by clicking the symbols at the top of the columns, or you can click the </a:t>
            </a:r>
            <a:r>
              <a:rPr lang="en-US" sz="1200" b="1" kern="1200" dirty="0">
                <a:solidFill>
                  <a:schemeClr val="tx1"/>
                </a:solidFill>
                <a:effectLst/>
                <a:latin typeface="+mn-lt"/>
                <a:ea typeface="+mn-ea"/>
                <a:cs typeface="+mn-cs"/>
              </a:rPr>
              <a:t>Previous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Next buttons </a:t>
            </a:r>
            <a:r>
              <a:rPr lang="en-US" sz="1200" kern="1200" dirty="0">
                <a:solidFill>
                  <a:schemeClr val="tx1"/>
                </a:solidFill>
                <a:effectLst/>
                <a:latin typeface="+mn-lt"/>
                <a:ea typeface="+mn-ea"/>
                <a:cs typeface="+mn-cs"/>
              </a:rPr>
              <a:t>at the top of each open column. </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700815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Column 2 </a:t>
            </a:r>
            <a:r>
              <a:rPr lang="en-US" sz="1200" kern="1200" dirty="0">
                <a:solidFill>
                  <a:schemeClr val="tx1"/>
                </a:solidFill>
                <a:effectLst/>
                <a:latin typeface="+mn-lt"/>
                <a:ea typeface="+mn-ea"/>
                <a:cs typeface="+mn-cs"/>
              </a:rPr>
              <a:t>lists assessments by subject and grade. Select individual assessments or subjects. When you are generating</a:t>
            </a:r>
            <a:r>
              <a:rPr lang="en-US" sz="1200" b="1" kern="1200" dirty="0">
                <a:solidFill>
                  <a:schemeClr val="tx1"/>
                </a:solidFill>
                <a:effectLst/>
                <a:latin typeface="+mn-lt"/>
                <a:ea typeface="+mn-ea"/>
                <a:cs typeface="+mn-cs"/>
              </a:rPr>
              <a:t> ISRs</a:t>
            </a:r>
            <a:r>
              <a:rPr lang="en-US" sz="1200" kern="1200" dirty="0">
                <a:solidFill>
                  <a:schemeClr val="tx1"/>
                </a:solidFill>
                <a:effectLst/>
                <a:latin typeface="+mn-lt"/>
                <a:ea typeface="+mn-ea"/>
                <a:cs typeface="+mn-cs"/>
              </a:rPr>
              <a:t>, you can select multiple grades under ONE subject, but not multiple subjects.</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539959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Column 3 </a:t>
            </a:r>
            <a:r>
              <a:rPr lang="en-US" sz="1200" kern="1200" dirty="0">
                <a:solidFill>
                  <a:schemeClr val="tx1"/>
                </a:solidFill>
                <a:effectLst/>
                <a:latin typeface="+mn-lt"/>
                <a:ea typeface="+mn-ea"/>
                <a:cs typeface="+mn-cs"/>
              </a:rPr>
              <a:t>is labeled Select Students. The Select Students column displays the rosters in the Demo School. Each roster can be expanded to show the students on that roster by clicking on the arrow next to the roster name.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District assessment coordinators are limited to selecting students from up to </a:t>
            </a:r>
            <a:r>
              <a:rPr lang="en-US" sz="1200" b="1" kern="1200" dirty="0">
                <a:solidFill>
                  <a:schemeClr val="tx1"/>
                </a:solidFill>
                <a:effectLst/>
                <a:latin typeface="+mn-lt"/>
                <a:ea typeface="+mn-ea"/>
                <a:cs typeface="+mn-cs"/>
              </a:rPr>
              <a:t>THREE</a:t>
            </a:r>
            <a:r>
              <a:rPr lang="en-US" sz="1200" kern="1200" dirty="0">
                <a:solidFill>
                  <a:schemeClr val="tx1"/>
                </a:solidFill>
                <a:effectLst/>
                <a:latin typeface="+mn-lt"/>
                <a:ea typeface="+mn-ea"/>
                <a:cs typeface="+mn-cs"/>
              </a:rPr>
              <a:t> schools only.</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189939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customizing option is accessed via the </a:t>
            </a:r>
            <a:r>
              <a:rPr lang="en-US" sz="1200" b="1" kern="1200" dirty="0">
                <a:solidFill>
                  <a:schemeClr val="tx1"/>
                </a:solidFill>
                <a:effectLst/>
                <a:latin typeface="+mn-lt"/>
                <a:ea typeface="+mn-ea"/>
                <a:cs typeface="+mn-cs"/>
              </a:rPr>
              <a:t>Filters button</a:t>
            </a:r>
            <a:r>
              <a:rPr lang="en-US" sz="1200" kern="1200" dirty="0">
                <a:solidFill>
                  <a:schemeClr val="tx1"/>
                </a:solidFill>
                <a:effectLst/>
                <a:latin typeface="+mn-lt"/>
                <a:ea typeface="+mn-ea"/>
                <a:cs typeface="+mn-cs"/>
              </a:rPr>
              <a:t>, which is in the </a:t>
            </a:r>
            <a:r>
              <a:rPr lang="en-US" sz="1200" b="1" kern="1200" dirty="0">
                <a:solidFill>
                  <a:schemeClr val="tx1"/>
                </a:solidFill>
                <a:effectLst/>
                <a:latin typeface="+mn-lt"/>
                <a:ea typeface="+mn-ea"/>
                <a:cs typeface="+mn-cs"/>
              </a:rPr>
              <a:t>Select Students </a:t>
            </a:r>
            <a:r>
              <a:rPr lang="en-US" sz="1200" kern="1200" dirty="0">
                <a:solidFill>
                  <a:schemeClr val="tx1"/>
                </a:solidFill>
                <a:effectLst/>
                <a:latin typeface="+mn-lt"/>
                <a:ea typeface="+mn-ea"/>
                <a:cs typeface="+mn-cs"/>
              </a:rPr>
              <a:t>section to the left of the</a:t>
            </a:r>
            <a:r>
              <a:rPr lang="en-US" sz="1200" b="1" kern="1200" dirty="0">
                <a:solidFill>
                  <a:schemeClr val="tx1"/>
                </a:solidFill>
                <a:effectLst/>
                <a:latin typeface="+mn-lt"/>
                <a:ea typeface="+mn-ea"/>
                <a:cs typeface="+mn-cs"/>
              </a:rPr>
              <a:t> Previous button</a:t>
            </a:r>
            <a:r>
              <a:rPr lang="en-US" sz="1200" kern="1200" dirty="0">
                <a:solidFill>
                  <a:schemeClr val="tx1"/>
                </a:solidFill>
                <a:effectLst/>
                <a:latin typeface="+mn-lt"/>
                <a:ea typeface="+mn-ea"/>
                <a:cs typeface="+mn-cs"/>
              </a:rPr>
              <a:t>. You can select a range of dates to be included in the ISR by using the calendar to enter a start date and an end date. After making your customizations, click the </a:t>
            </a:r>
            <a:r>
              <a:rPr lang="en-US" sz="1200" b="1" i="0" kern="1200" dirty="0">
                <a:solidFill>
                  <a:schemeClr val="tx1"/>
                </a:solidFill>
                <a:effectLst/>
                <a:latin typeface="+mn-lt"/>
                <a:ea typeface="+mn-ea"/>
                <a:cs typeface="+mn-cs"/>
              </a:rPr>
              <a:t>Generate</a:t>
            </a:r>
            <a:r>
              <a:rPr lang="en-US" sz="1200" b="1" kern="1200" dirty="0">
                <a:solidFill>
                  <a:schemeClr val="tx1"/>
                </a:solidFill>
                <a:effectLst/>
                <a:latin typeface="+mn-lt"/>
                <a:ea typeface="+mn-ea"/>
                <a:cs typeface="+mn-cs"/>
              </a:rPr>
              <a:t> button </a:t>
            </a:r>
            <a:r>
              <a:rPr lang="en-US" sz="1200" kern="1200" dirty="0">
                <a:solidFill>
                  <a:schemeClr val="tx1"/>
                </a:solidFill>
                <a:effectLst/>
                <a:latin typeface="+mn-lt"/>
                <a:ea typeface="+mn-ea"/>
                <a:cs typeface="+mn-cs"/>
              </a:rPr>
              <a:t>and the ISR(s) will post to the </a:t>
            </a:r>
            <a:r>
              <a:rPr lang="en-US" sz="1200" b="1" kern="1200" dirty="0">
                <a:solidFill>
                  <a:schemeClr val="tx1"/>
                </a:solidFill>
                <a:effectLst/>
                <a:latin typeface="+mn-lt"/>
                <a:ea typeface="+mn-ea"/>
                <a:cs typeface="+mn-cs"/>
              </a:rPr>
              <a:t>Secure File Center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96808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the </a:t>
            </a:r>
            <a:r>
              <a:rPr lang="en-US" b="1" i="0" dirty="0"/>
              <a:t>Download Student Results </a:t>
            </a:r>
            <a:r>
              <a:rPr lang="en-US" b="1" dirty="0"/>
              <a:t>button </a:t>
            </a:r>
            <a:r>
              <a:rPr lang="en-US" dirty="0"/>
              <a:t>from the </a:t>
            </a:r>
            <a:r>
              <a:rPr lang="en-US" b="1" dirty="0"/>
              <a:t>Student Portfolio Report</a:t>
            </a:r>
            <a:r>
              <a:rPr lang="en-US" dirty="0"/>
              <a:t>, the data will load pre-populated, as shown here, without the three colored panels. You see the student’s name and ID number, the school, the test reasons which display as test administrations of the current school year, and the subjects. You can clear the Student Portfolio selection by clicking </a:t>
            </a:r>
            <a:r>
              <a:rPr lang="en-US" b="0" dirty="0"/>
              <a:t>Clear Search Results. </a:t>
            </a:r>
            <a:r>
              <a:rPr lang="en-US" dirty="0"/>
              <a:t>That removes the selected student and takes you to the three panels you can select from, with nothing pre-selected. </a:t>
            </a:r>
          </a:p>
          <a:p>
            <a:endParaRPr lang="en-US" dirty="0"/>
          </a:p>
          <a:p>
            <a:r>
              <a:rPr lang="en-US" dirty="0"/>
              <a:t>When you click the </a:t>
            </a:r>
            <a:r>
              <a:rPr lang="en-US" b="1" dirty="0"/>
              <a:t>Generate button</a:t>
            </a:r>
            <a:r>
              <a:rPr lang="en-US" dirty="0"/>
              <a:t>, the report will post to the </a:t>
            </a:r>
            <a:r>
              <a:rPr lang="en-US" b="1" dirty="0"/>
              <a:t>Secure File Center.</a:t>
            </a:r>
          </a:p>
          <a:p>
            <a:endParaRPr lang="en-US" dirty="0"/>
          </a:p>
          <a:p>
            <a:r>
              <a:rPr lang="en-US" dirty="0"/>
              <a:t>If you need to print just a few more students’ </a:t>
            </a:r>
            <a:r>
              <a:rPr lang="en-US" b="1" dirty="0"/>
              <a:t>ISRs</a:t>
            </a:r>
            <a:r>
              <a:rPr lang="en-US" dirty="0"/>
              <a:t>, you can enter up to five, comma-separated student IDs in the </a:t>
            </a:r>
            <a:r>
              <a:rPr lang="en-US" b="1" dirty="0"/>
              <a:t>Search by Student ID box, </a:t>
            </a:r>
            <a:r>
              <a:rPr lang="en-US" dirty="0"/>
              <a:t>and the same pre-populated template will display, allowing you to generate the</a:t>
            </a:r>
            <a:r>
              <a:rPr lang="en-US" b="1" dirty="0"/>
              <a:t> ISRs </a:t>
            </a:r>
            <a:r>
              <a:rPr lang="en-US" dirty="0"/>
              <a:t>for all those students’ tests.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124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a:t>
            </a:r>
            <a:r>
              <a:rPr lang="en-US" b="1" dirty="0"/>
              <a:t>Secure File Center </a:t>
            </a:r>
            <a:r>
              <a:rPr lang="en-US" dirty="0"/>
              <a:t>showing multiple ISR postings. You can archive or delete a file at any time by using the buttons under the Actions column in the results table. Click the name of a file to download it to your computer.</a:t>
            </a:r>
          </a:p>
          <a:p>
            <a:endParaRPr lang="en-US" dirty="0"/>
          </a:p>
          <a:p>
            <a:r>
              <a:rPr lang="en-US" dirty="0"/>
              <a:t>Files are automatically deleted after 29 days in both the Recent and the Archived boxes.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144397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a:t>
            </a:r>
            <a:r>
              <a:rPr lang="en-US" b="1" dirty="0"/>
              <a:t>ISR</a:t>
            </a:r>
            <a:r>
              <a:rPr lang="en-US" b="0" dirty="0"/>
              <a:t> for an ICA</a:t>
            </a:r>
            <a:r>
              <a:rPr lang="en-US" dirty="0"/>
              <a:t>. You can generate a simple report or the more detailed report. The simple ICA ISR includes overall scale score and performance levels as well performance level for individual claims.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720772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detailed </a:t>
            </a:r>
            <a:r>
              <a:rPr lang="en-US" b="1" dirty="0"/>
              <a:t>ISR</a:t>
            </a:r>
            <a:r>
              <a:rPr lang="en-US" dirty="0"/>
              <a:t>. The detailed ICA report includes the raw score for each item. The detailed report may also include a longitudinal trend chart section, like the one shown here. You can see the student’s progress over time as the three tests results display as performance level and scale score.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74129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Centralized Reporting System, log into ClassLink and then select DeSSA ELA and Math. </a:t>
            </a:r>
          </a:p>
          <a:p>
            <a:endParaRPr lang="en-US" dirty="0"/>
          </a:p>
          <a:p>
            <a:r>
              <a:rPr lang="en-US" dirty="0"/>
              <a:t>From the DeSSA portal homepage, select the ELA &amp; Mathematics portal card and then select the Reporting System card. </a:t>
            </a:r>
          </a:p>
          <a:p>
            <a:endParaRPr lang="en-US" dirty="0"/>
          </a:p>
          <a:p>
            <a:r>
              <a:rPr lang="en-US" dirty="0"/>
              <a:t>You will automatically be connected to the Dashboard Generator page unless you are TA associated with multiple schools. In that case, you are prompted to select a role from the drop-down menu. Select the role associated with the school you want to view and then click</a:t>
            </a:r>
            <a:r>
              <a:rPr lang="en-US" b="1" dirty="0"/>
              <a:t> Continue </a:t>
            </a:r>
            <a:r>
              <a:rPr lang="en-US" dirty="0"/>
              <a:t>to display the Dashboard Generator.</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835344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Summative </a:t>
            </a:r>
            <a:r>
              <a:rPr lang="en-US" b="1" dirty="0"/>
              <a:t>ISR</a:t>
            </a:r>
            <a:r>
              <a:rPr lang="en-US" dirty="0"/>
              <a:t>. The simple Summative ISR includes overall scale score and performance levels as well performance level for individual claims. The simple Summative ELA ISR also includes the raw score for the essay.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987181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detailed Summative </a:t>
            </a:r>
            <a:r>
              <a:rPr lang="en-US" b="1" dirty="0"/>
              <a:t>ISR</a:t>
            </a:r>
            <a:r>
              <a:rPr lang="en-US" dirty="0"/>
              <a:t>. The detailed Summative report may also include a longitudinal trend chart section, like the one shown here. You can see the student’s progress over time as the three tests results display as performance level and scale score. The detailed Summative ELA report also includes the raw score for the essay.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dirty="0"/>
              <a:t> Claim and Target level data at the student level for summative assessments is available for 2018-2019 and prior and will be again for 2023-2024. Claim and Target level data is only available at the aggregate (state, district, school) level for 2020-2021, 2021-2022, 2022-2023. </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928765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Student Data File </a:t>
            </a:r>
            <a:r>
              <a:rPr lang="en-US" sz="1200" kern="1200" dirty="0">
                <a:solidFill>
                  <a:schemeClr val="tx1"/>
                </a:solidFill>
                <a:effectLst/>
                <a:latin typeface="+mn-lt"/>
                <a:ea typeface="+mn-ea"/>
                <a:cs typeface="+mn-cs"/>
              </a:rPr>
              <a:t>is a user report of performance data in Microsoft Excel, CSV, or text format. Files of this nature allow the user to employ the workbook features of a spreadsheet application to organize and sort the data. The generation process for a Student Data File is the same one used for the ISR with different print options and fewer restrictions. You can select tests in as many subjects as you want.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Customize the </a:t>
            </a:r>
            <a:r>
              <a:rPr lang="en-US" sz="1200" b="1" kern="1200" dirty="0">
                <a:solidFill>
                  <a:schemeClr val="tx1"/>
                </a:solidFill>
                <a:effectLst/>
                <a:latin typeface="+mn-lt"/>
                <a:ea typeface="+mn-ea"/>
                <a:cs typeface="+mn-cs"/>
              </a:rPr>
              <a:t>Student Data File </a:t>
            </a:r>
            <a:r>
              <a:rPr lang="en-US" sz="1200" kern="1200" dirty="0">
                <a:solidFill>
                  <a:schemeClr val="tx1"/>
                </a:solidFill>
                <a:effectLst/>
                <a:latin typeface="+mn-lt"/>
                <a:ea typeface="+mn-ea"/>
                <a:cs typeface="+mn-cs"/>
              </a:rPr>
              <a:t>using the same three selection columns and the</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Filters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button. Choose your desired export format and click the </a:t>
            </a:r>
            <a:r>
              <a:rPr lang="en-US" sz="1200" b="0" i="0" kern="1200" dirty="0">
                <a:solidFill>
                  <a:schemeClr val="tx1"/>
                </a:solidFill>
                <a:effectLst/>
                <a:latin typeface="+mn-lt"/>
                <a:ea typeface="+mn-ea"/>
                <a:cs typeface="+mn-cs"/>
              </a:rPr>
              <a:t>Generate</a:t>
            </a:r>
            <a:r>
              <a:rPr lang="en-US" sz="1200" kern="1200" dirty="0">
                <a:solidFill>
                  <a:schemeClr val="tx1"/>
                </a:solidFill>
                <a:effectLst/>
                <a:latin typeface="+mn-lt"/>
                <a:ea typeface="+mn-ea"/>
                <a:cs typeface="+mn-cs"/>
              </a:rPr>
              <a:t> button. The </a:t>
            </a:r>
            <a:r>
              <a:rPr lang="en-US" sz="1200" b="1" kern="1200" dirty="0">
                <a:solidFill>
                  <a:schemeClr val="tx1"/>
                </a:solidFill>
                <a:effectLst/>
                <a:latin typeface="+mn-lt"/>
                <a:ea typeface="+mn-ea"/>
                <a:cs typeface="+mn-cs"/>
              </a:rPr>
              <a:t>Student Data File </a:t>
            </a:r>
            <a:r>
              <a:rPr lang="en-US" sz="1200" kern="1200" dirty="0">
                <a:solidFill>
                  <a:schemeClr val="tx1"/>
                </a:solidFill>
                <a:effectLst/>
                <a:latin typeface="+mn-lt"/>
                <a:ea typeface="+mn-ea"/>
                <a:cs typeface="+mn-cs"/>
              </a:rPr>
              <a:t>displays in the </a:t>
            </a:r>
            <a:r>
              <a:rPr lang="en-US" sz="1200" b="1" kern="1200" dirty="0">
                <a:solidFill>
                  <a:schemeClr val="tx1"/>
                </a:solidFill>
                <a:effectLst/>
                <a:latin typeface="+mn-lt"/>
                <a:ea typeface="+mn-ea"/>
                <a:cs typeface="+mn-cs"/>
              </a:rPr>
              <a:t>Secure File Center</a:t>
            </a:r>
            <a:r>
              <a:rPr lang="en-US" sz="1200" kern="1200" dirty="0">
                <a:solidFill>
                  <a:schemeClr val="tx1"/>
                </a:solidFill>
                <a:effectLst/>
                <a:latin typeface="+mn-lt"/>
                <a:ea typeface="+mn-ea"/>
                <a:cs typeface="+mn-cs"/>
              </a:rPr>
              <a:t>. A sample file is shown here.</a:t>
            </a:r>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57949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review of the parameters of the options for each type of file:</a:t>
            </a:r>
            <a:r>
              <a:rPr lang="en-US" b="1" dirty="0"/>
              <a:t> ISRs </a:t>
            </a:r>
            <a:r>
              <a:rPr lang="en-US" dirty="0"/>
              <a:t>and </a:t>
            </a:r>
            <a:r>
              <a:rPr lang="en-US" b="1" dirty="0"/>
              <a:t>Student Data Files.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509260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Calibri"/>
                <a:ea typeface="+mn-ea"/>
                <a:cs typeface="+mn-cs"/>
              </a:rPr>
              <a:t>When multiple tests are related and have been linked in the system, a </a:t>
            </a:r>
            <a:r>
              <a:rPr lang="en-US" sz="1200" b="1" kern="1200" dirty="0">
                <a:solidFill>
                  <a:schemeClr val="tx1"/>
                </a:solidFill>
                <a:effectLst/>
                <a:latin typeface="Calibri"/>
                <a:ea typeface="+mn-ea"/>
                <a:cs typeface="+mn-cs"/>
              </a:rPr>
              <a:t>Build Longitudinal Report button </a:t>
            </a:r>
            <a:r>
              <a:rPr lang="en-US" sz="1200" b="0" kern="1200" dirty="0">
                <a:solidFill>
                  <a:schemeClr val="tx1"/>
                </a:solidFill>
                <a:effectLst/>
                <a:latin typeface="Calibri"/>
                <a:ea typeface="+mn-ea"/>
                <a:cs typeface="+mn-cs"/>
              </a:rPr>
              <a:t>will display in the </a:t>
            </a:r>
            <a:r>
              <a:rPr lang="en-US" sz="1200" b="1" kern="1200" dirty="0">
                <a:solidFill>
                  <a:schemeClr val="tx1"/>
                </a:solidFill>
                <a:effectLst/>
                <a:latin typeface="Calibri"/>
                <a:ea typeface="+mn-ea"/>
                <a:cs typeface="+mn-cs"/>
              </a:rPr>
              <a:t>Features &amp; Tools menu</a:t>
            </a:r>
            <a:r>
              <a:rPr lang="en-US" sz="1200" b="0" kern="1200" dirty="0">
                <a:solidFill>
                  <a:schemeClr val="tx1"/>
                </a:solidFill>
                <a:effectLst/>
                <a:latin typeface="Calibri"/>
                <a:ea typeface="+mn-ea"/>
                <a:cs typeface="+mn-cs"/>
              </a:rPr>
              <a:t>. He</a:t>
            </a:r>
            <a:r>
              <a:rPr lang="en-US" dirty="0"/>
              <a:t>re is a sample </a:t>
            </a:r>
            <a:r>
              <a:rPr lang="en-US" b="1" dirty="0"/>
              <a:t>Longitudinal Report </a:t>
            </a:r>
            <a:r>
              <a:rPr lang="en-US" dirty="0"/>
              <a:t>for a student who took the grades 3 and 4 mathematics tests in two school years.</a:t>
            </a:r>
          </a:p>
          <a:p>
            <a:endParaRPr lang="en-US" dirty="0"/>
          </a:p>
          <a:p>
            <a:r>
              <a:rPr lang="en-US" dirty="0"/>
              <a:t>The graph in the upper-left corner of the report shows the scores for both test administrations. If you hover over the point, you can see the score displayed for each administration of the test. The first score was 3104 and the second score was 3199. The information in the graph is mirrored in the table below.</a:t>
            </a:r>
          </a:p>
          <a:p>
            <a:endParaRPr lang="en-US" dirty="0"/>
          </a:p>
          <a:p>
            <a:r>
              <a:rPr lang="en-US" dirty="0"/>
              <a:t>Toggle the switch at the top of the graph to see the results by Performance level. You can see that the student stayed at the same level of performance across the two years.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5125631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test has reporting categories, they display as separate graphs in the </a:t>
            </a:r>
            <a:r>
              <a:rPr lang="en-US" b="1" dirty="0"/>
              <a:t>Longitudinal Report</a:t>
            </a:r>
            <a:r>
              <a:rPr lang="en-US" dirty="0"/>
              <a:t>, as shown here on these grades 5 and 8 ELA test scores for an individual student.</a:t>
            </a:r>
          </a:p>
        </p:txBody>
      </p:sp>
      <p:sp>
        <p:nvSpPr>
          <p:cNvPr id="4" name="Slide Number Placeholder 3"/>
          <p:cNvSpPr>
            <a:spLocks noGrp="1"/>
          </p:cNvSpPr>
          <p:nvPr>
            <p:ph type="sldNum" sz="quarter" idx="5"/>
          </p:nvPr>
        </p:nvSpPr>
        <p:spPr/>
        <p:txBody>
          <a:bodyPr/>
          <a:lstStyle/>
          <a:p>
            <a:fld id="{15263724-5165-4E4A-8E82-4CCF2D0E01C5}" type="slidenum">
              <a:rPr lang="en-US" smtClean="0"/>
              <a:t>45</a:t>
            </a:fld>
            <a:endParaRPr lang="en-US" dirty="0"/>
          </a:p>
        </p:txBody>
      </p:sp>
    </p:spTree>
    <p:extLst>
      <p:ext uri="{BB962C8B-B14F-4D97-AF65-F5344CB8AC3E}">
        <p14:creationId xmlns:p14="http://schemas.microsoft.com/office/powerpoint/2010/main" val="3583637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Depending on your role, the test types, and the number of students in the report, the system may display a report options page rather than the </a:t>
            </a:r>
            <a:r>
              <a:rPr lang="en-US" sz="1800" b="1" dirty="0">
                <a:effectLst/>
                <a:latin typeface="Calibri" panose="020F0502020204030204" pitchFamily="34" charset="0"/>
                <a:ea typeface="Times New Roman" panose="02020603050405020304" pitchFamily="18" charset="0"/>
              </a:rPr>
              <a:t>Longitudinal Report </a:t>
            </a:r>
            <a:r>
              <a:rPr lang="en-US" sz="1800" dirty="0">
                <a:effectLst/>
                <a:latin typeface="Calibri" panose="020F0502020204030204" pitchFamily="34" charset="0"/>
                <a:ea typeface="Times New Roman" panose="02020603050405020304" pitchFamily="18" charset="0"/>
              </a:rPr>
              <a:t>itself. If you are viewing a </a:t>
            </a:r>
            <a:r>
              <a:rPr lang="en-US" sz="1800" b="1" dirty="0">
                <a:effectLst/>
                <a:latin typeface="Calibri" panose="020F0502020204030204" pitchFamily="34" charset="0"/>
                <a:ea typeface="Times New Roman" panose="02020603050405020304" pitchFamily="18" charset="0"/>
              </a:rPr>
              <a:t>Longitudinal Report </a:t>
            </a:r>
            <a:r>
              <a:rPr lang="en-US" sz="1800" dirty="0">
                <a:effectLst/>
                <a:latin typeface="Calibri" panose="020F0502020204030204" pitchFamily="34" charset="0"/>
                <a:ea typeface="Times New Roman" panose="02020603050405020304" pitchFamily="18" charset="0"/>
              </a:rPr>
              <a:t>for which both interims and summatives are available, the </a:t>
            </a:r>
            <a:r>
              <a:rPr lang="en-US" sz="1800" b="0" dirty="0">
                <a:effectLst/>
                <a:latin typeface="Calibri" panose="020F0502020204030204" pitchFamily="34" charset="0"/>
                <a:ea typeface="Times New Roman" panose="02020603050405020304" pitchFamily="18" charset="0"/>
              </a:rPr>
              <a:t>Progression</a:t>
            </a:r>
            <a:r>
              <a:rPr lang="en-US" sz="1800" dirty="0">
                <a:effectLst/>
                <a:latin typeface="Calibri" panose="020F0502020204030204" pitchFamily="34" charset="0"/>
                <a:ea typeface="Times New Roman" panose="02020603050405020304" pitchFamily="18" charset="0"/>
              </a:rPr>
              <a:t> drop-down list appears, allowing you to select Summatives only, Interims only, or a combination of both test types.</a:t>
            </a:r>
          </a:p>
          <a:p>
            <a:endParaRPr lang="en-US" sz="1800" dirty="0">
              <a:effectLst/>
              <a:latin typeface="Calibri" panose="020F0502020204030204" pitchFamily="34" charset="0"/>
              <a:ea typeface="Times New Roman" panose="02020603050405020304" pitchFamily="18" charset="0"/>
            </a:endParaRPr>
          </a:p>
          <a:p>
            <a:r>
              <a:rPr lang="en-US" sz="1200" b="0" kern="1200" dirty="0">
                <a:solidFill>
                  <a:schemeClr val="tx1"/>
                </a:solidFill>
                <a:effectLst/>
                <a:latin typeface="Calibri"/>
                <a:ea typeface="+mn-ea"/>
                <a:cs typeface="+mn-cs"/>
              </a:rPr>
              <a:t>Click the drop-down arrow to select summative tests only, interim tests only, or a combination of both. Then click the </a:t>
            </a:r>
            <a:r>
              <a:rPr lang="en-US" sz="1200" b="1" i="0" kern="1200" dirty="0">
                <a:solidFill>
                  <a:schemeClr val="tx1"/>
                </a:solidFill>
                <a:effectLst/>
                <a:latin typeface="Calibri"/>
                <a:ea typeface="+mn-ea"/>
                <a:cs typeface="+mn-cs"/>
              </a:rPr>
              <a:t>Generate Report </a:t>
            </a:r>
            <a:r>
              <a:rPr lang="en-US" sz="1200" b="1" kern="1200" dirty="0">
                <a:solidFill>
                  <a:schemeClr val="tx1"/>
                </a:solidFill>
                <a:effectLst/>
                <a:latin typeface="Calibri"/>
                <a:ea typeface="+mn-ea"/>
                <a:cs typeface="+mn-cs"/>
              </a:rPr>
              <a:t>button.</a:t>
            </a:r>
          </a:p>
          <a:p>
            <a:r>
              <a:rPr lang="en-US" sz="1200" b="0" kern="1200" dirty="0">
                <a:solidFill>
                  <a:schemeClr val="tx1"/>
                </a:solidFill>
                <a:effectLst/>
                <a:latin typeface="Calibri"/>
                <a:ea typeface="+mn-ea"/>
                <a:cs typeface="+mn-cs"/>
              </a:rPr>
              <a:t> </a:t>
            </a:r>
          </a:p>
          <a:p>
            <a:r>
              <a:rPr lang="en-US" sz="1200" b="0" kern="1200" dirty="0">
                <a:solidFill>
                  <a:schemeClr val="tx1"/>
                </a:solidFill>
                <a:effectLst/>
                <a:latin typeface="Calibri"/>
                <a:ea typeface="+mn-ea"/>
                <a:cs typeface="+mn-cs"/>
              </a:rPr>
              <a:t>Teachers viewing a </a:t>
            </a:r>
            <a:r>
              <a:rPr lang="en-US" sz="1200" b="1" kern="1200" dirty="0">
                <a:solidFill>
                  <a:schemeClr val="tx1"/>
                </a:solidFill>
                <a:effectLst/>
                <a:latin typeface="Calibri"/>
                <a:ea typeface="+mn-ea"/>
                <a:cs typeface="+mn-cs"/>
              </a:rPr>
              <a:t>Longitudinal Report </a:t>
            </a:r>
            <a:r>
              <a:rPr lang="en-US" sz="1200" b="0" kern="1200" dirty="0">
                <a:solidFill>
                  <a:schemeClr val="tx1"/>
                </a:solidFill>
                <a:effectLst/>
                <a:latin typeface="Calibri"/>
                <a:ea typeface="+mn-ea"/>
                <a:cs typeface="+mn-cs"/>
              </a:rPr>
              <a:t>for multiple students are presented with a </a:t>
            </a:r>
            <a:r>
              <a:rPr lang="en-US" sz="1200" b="1" kern="1200" dirty="0">
                <a:solidFill>
                  <a:schemeClr val="tx1"/>
                </a:solidFill>
                <a:effectLst/>
                <a:latin typeface="Calibri"/>
                <a:ea typeface="+mn-ea"/>
                <a:cs typeface="+mn-cs"/>
              </a:rPr>
              <a:t>Longitudinal Report with Progressions window</a:t>
            </a:r>
            <a:r>
              <a:rPr lang="en-US" sz="1200" b="0" kern="1200" dirty="0">
                <a:solidFill>
                  <a:schemeClr val="tx1"/>
                </a:solidFill>
                <a:effectLst/>
                <a:latin typeface="Calibri"/>
                <a:ea typeface="+mn-ea"/>
                <a:cs typeface="+mn-cs"/>
              </a:rPr>
              <a:t>. The Progression drop-down menu is located at the top of the window followed by a table of their students and the related tests. Each test appears in its own column, with sub-columns below for each test reason (categories of tests, or for a summative, a testing window).</a:t>
            </a:r>
          </a:p>
          <a:p>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The cells in the columns display checkmarks to indicate which students completed which test and test reason combinations. The students highlighted in yellow have completed all the related tests and will appear on the </a:t>
            </a:r>
            <a:r>
              <a:rPr lang="en-US" sz="1200" b="1" kern="1200" dirty="0">
                <a:solidFill>
                  <a:schemeClr val="tx1"/>
                </a:solidFill>
                <a:effectLst/>
                <a:latin typeface="Calibri"/>
                <a:ea typeface="+mn-ea"/>
                <a:cs typeface="+mn-cs"/>
              </a:rPr>
              <a:t>Longitudinal report </a:t>
            </a:r>
            <a:r>
              <a:rPr lang="en-US" sz="1200" b="0" kern="1200" dirty="0">
                <a:solidFill>
                  <a:schemeClr val="tx1"/>
                </a:solidFill>
                <a:effectLst/>
                <a:latin typeface="Calibri"/>
                <a:ea typeface="+mn-ea"/>
                <a:cs typeface="+mn-cs"/>
              </a:rPr>
              <a:t>unless you change the tests you want included in the report.</a:t>
            </a:r>
          </a:p>
          <a:p>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Mark the checkbox for each test/test reason combination you wish to include in the report. </a:t>
            </a:r>
            <a:r>
              <a:rPr lang="en-US" sz="1200" b="1" kern="1200" dirty="0">
                <a:solidFill>
                  <a:schemeClr val="tx1"/>
                </a:solidFill>
                <a:effectLst/>
                <a:latin typeface="Calibri"/>
                <a:ea typeface="+mn-ea"/>
                <a:cs typeface="+mn-cs"/>
              </a:rPr>
              <a:t>Mark the Test Reason checkbox </a:t>
            </a:r>
            <a:r>
              <a:rPr lang="en-US" sz="1200" b="0" kern="1200" dirty="0">
                <a:solidFill>
                  <a:schemeClr val="tx1"/>
                </a:solidFill>
                <a:effectLst/>
                <a:latin typeface="Calibri"/>
                <a:ea typeface="+mn-ea"/>
                <a:cs typeface="+mn-cs"/>
              </a:rPr>
              <a:t>on the left to include all test reasons or clear it to remove all. Click the </a:t>
            </a:r>
            <a:r>
              <a:rPr lang="en-US" sz="1200" b="1" i="0" kern="1200" dirty="0">
                <a:solidFill>
                  <a:schemeClr val="tx1"/>
                </a:solidFill>
                <a:effectLst/>
                <a:latin typeface="Calibri"/>
                <a:ea typeface="+mn-ea"/>
                <a:cs typeface="+mn-cs"/>
              </a:rPr>
              <a:t>Generate Report </a:t>
            </a:r>
            <a:r>
              <a:rPr lang="en-US" sz="1200" b="1" kern="1200" dirty="0">
                <a:solidFill>
                  <a:schemeClr val="tx1"/>
                </a:solidFill>
                <a:effectLst/>
                <a:latin typeface="Calibri"/>
                <a:ea typeface="+mn-ea"/>
                <a:cs typeface="+mn-cs"/>
              </a:rPr>
              <a:t>button </a:t>
            </a:r>
            <a:r>
              <a:rPr lang="en-US" sz="1200" b="0" kern="1200" dirty="0">
                <a:solidFill>
                  <a:schemeClr val="tx1"/>
                </a:solidFill>
                <a:effectLst/>
                <a:latin typeface="Calibri"/>
                <a:ea typeface="+mn-ea"/>
                <a:cs typeface="+mn-cs"/>
              </a:rPr>
              <a:t>at the top of the window to view the </a:t>
            </a:r>
            <a:r>
              <a:rPr lang="en-US" sz="1200" b="1" kern="1200" dirty="0">
                <a:solidFill>
                  <a:schemeClr val="tx1"/>
                </a:solidFill>
                <a:effectLst/>
                <a:latin typeface="Calibri"/>
                <a:ea typeface="+mn-ea"/>
                <a:cs typeface="+mn-cs"/>
              </a:rPr>
              <a:t>Longitudinal Report</a:t>
            </a:r>
            <a:r>
              <a:rPr lang="en-US" sz="1200" b="0" kern="1200" dirty="0">
                <a:solidFill>
                  <a:schemeClr val="tx1"/>
                </a:solidFill>
                <a:effectLst/>
                <a:latin typeface="Calibri"/>
                <a:ea typeface="+mn-ea"/>
                <a:cs typeface="+mn-cs"/>
              </a:rPr>
              <a:t>.</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27407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 may want to filter a Longitudinal Report in order to focus on some test opportunities and not others. Note that filtering tests may affect the set of students whose data are included in the report.</a:t>
            </a:r>
          </a:p>
          <a:p>
            <a:endParaRPr lang="en-US" dirty="0"/>
          </a:p>
          <a:p>
            <a:pPr lvl="0"/>
            <a:r>
              <a:rPr lang="en-US" dirty="0"/>
              <a:t>Open the filter menu at the upper-right corner and select the filter options you prefer from the drop-down lists. You may want to filter by a particular school year or years. </a:t>
            </a:r>
          </a:p>
          <a:p>
            <a:pPr lvl="0"/>
            <a:endParaRPr lang="en-US" dirty="0"/>
          </a:p>
          <a:p>
            <a:pPr lvl="0"/>
            <a:r>
              <a:rPr lang="en-US" dirty="0"/>
              <a:t>Note that years are not calendar years. “2020” refers to the 2020–2021 school year. By default, Longitudinal Reports show data for all years. </a:t>
            </a:r>
          </a:p>
          <a:p>
            <a:pPr lvl="0"/>
            <a:endParaRPr lang="en-US" dirty="0"/>
          </a:p>
          <a:p>
            <a:pPr lvl="0"/>
            <a:r>
              <a:rPr lang="en-US" dirty="0"/>
              <a:t>Longitudinal Reports can show student performance from a time when the students were not yet associated with you. For example, if you are a fourth-grade teacher, you can use these reports to view your current students’ performance on last year’s third-grade tests.</a:t>
            </a:r>
          </a:p>
          <a:p>
            <a:pPr lvl="0"/>
            <a:endParaRPr lang="en-US" dirty="0"/>
          </a:p>
          <a:p>
            <a:pPr lvl="0"/>
            <a:r>
              <a:rPr lang="en-US" dirty="0"/>
              <a:t>If the report includes interim assessments, you may wish to filter by a test reason (a category of test), which means excluding all other test reasons from the data. For example, you may want to narrow the report down to show only tests taken in the spring. </a:t>
            </a:r>
          </a:p>
          <a:p>
            <a:pPr lvl="0"/>
            <a:endParaRPr lang="en-US" dirty="0"/>
          </a:p>
          <a:p>
            <a:pPr lvl="0"/>
            <a:r>
              <a:rPr lang="en-US" dirty="0"/>
              <a:t>For summative assessments, test reasons are the same as test windows and are not useful.</a:t>
            </a:r>
          </a:p>
          <a:p>
            <a:pPr lvl="0"/>
            <a:endParaRPr lang="en-US" dirty="0"/>
          </a:p>
          <a:p>
            <a:pPr lvl="0"/>
            <a:r>
              <a:rPr lang="en-US" dirty="0"/>
              <a:t>Finally, you may find that certain individual tests are less relevant than others. In that case, you can use the Test Label options to deselect the names of the tests you don’t want to see.</a:t>
            </a:r>
          </a:p>
          <a:p>
            <a:pPr lvl="0"/>
            <a:r>
              <a:rPr lang="en-US" dirty="0"/>
              <a:t>Click Apply.</a:t>
            </a:r>
          </a:p>
          <a:p>
            <a:pPr lvl="0"/>
            <a:endParaRPr lang="en-US" dirty="0"/>
          </a:p>
          <a:p>
            <a:pPr lvl="0"/>
            <a:r>
              <a:rPr lang="en-US" dirty="0"/>
              <a:t>Optional: To revert all filters to their defaults, open the filter menu  again and click Clear Filters. Click Apply. A row of filter details appears below the report header, showing the test reasons and school years included in the report.</a:t>
            </a:r>
          </a:p>
          <a:p>
            <a:endParaRPr lang="en-US" dirty="0"/>
          </a:p>
        </p:txBody>
      </p:sp>
      <p:sp>
        <p:nvSpPr>
          <p:cNvPr id="6" name="Slide Number Placeholder 5"/>
          <p:cNvSpPr>
            <a:spLocks noGrp="1"/>
          </p:cNvSpPr>
          <p:nvPr>
            <p:ph type="sldNum" sz="quarter" idx="5"/>
          </p:nvPr>
        </p:nvSpPr>
        <p:spPr>
          <a:xfrm>
            <a:off x="3465998" y="9024214"/>
            <a:ext cx="78405" cy="23146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800BE605-8EC4-4743-BB04-098D66A8AC4F}"/>
              </a:ext>
            </a:extLst>
          </p:cNvPr>
          <p:cNvSpPr>
            <a:spLocks noGrp="1" noRot="1" noChangeAspect="1"/>
          </p:cNvSpPr>
          <p:nvPr>
            <p:ph type="sldImg"/>
          </p:nvPr>
        </p:nvSpPr>
        <p:spPr/>
      </p:sp>
    </p:spTree>
    <p:extLst>
      <p:ext uri="{BB962C8B-B14F-4D97-AF65-F5344CB8AC3E}">
        <p14:creationId xmlns:p14="http://schemas.microsoft.com/office/powerpoint/2010/main" val="2272557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generated the report using the report options page, a </a:t>
            </a:r>
            <a:r>
              <a:rPr lang="en-US" b="1" dirty="0"/>
              <a:t>Change Selections button </a:t>
            </a:r>
            <a:r>
              <a:rPr lang="en-US" dirty="0"/>
              <a:t>displays in the upper-right corner of the report window. You can use it to change your selection of test types and, if you are a teacher viewing multiple students, your selection of tests and test reasons, as well.</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336722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You may want to filter a </a:t>
            </a:r>
            <a:r>
              <a:rPr lang="en-US" sz="1200" b="1" kern="1200" dirty="0">
                <a:solidFill>
                  <a:schemeClr val="tx1"/>
                </a:solidFill>
                <a:effectLst/>
                <a:latin typeface="Calibri"/>
                <a:ea typeface="+mn-ea"/>
                <a:cs typeface="+mn-cs"/>
              </a:rPr>
              <a:t>Longitudinal Report </a:t>
            </a:r>
            <a:r>
              <a:rPr lang="en-US" sz="1200" kern="1200" dirty="0">
                <a:solidFill>
                  <a:schemeClr val="tx1"/>
                </a:solidFill>
                <a:effectLst/>
                <a:latin typeface="Calibri"/>
                <a:ea typeface="+mn-ea"/>
                <a:cs typeface="+mn-cs"/>
              </a:rPr>
              <a:t>in order to focus on some test opportunities and not others.</a:t>
            </a:r>
          </a:p>
          <a:p>
            <a:r>
              <a:rPr lang="en-US" sz="1200" kern="1200" dirty="0">
                <a:solidFill>
                  <a:schemeClr val="tx1"/>
                </a:solidFill>
                <a:effectLst/>
                <a:latin typeface="Calibri"/>
                <a:ea typeface="+mn-ea"/>
                <a:cs typeface="+mn-cs"/>
              </a:rPr>
              <a:t>Note that filtering tests may affect the set of students whose data are included in the report.</a:t>
            </a:r>
          </a:p>
          <a:p>
            <a:endParaRPr lang="en-US" sz="120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Open the Filters menu at the upper-right corner and select the filter options you prefer from the drop-down lists.</a:t>
            </a:r>
          </a:p>
          <a:p>
            <a:pPr lvl="0"/>
            <a:r>
              <a:rPr lang="en-US" sz="1200" kern="1200" dirty="0">
                <a:solidFill>
                  <a:schemeClr val="tx1"/>
                </a:solidFill>
                <a:effectLst/>
                <a:latin typeface="Calibri"/>
                <a:ea typeface="+mn-ea"/>
                <a:cs typeface="+mn-cs"/>
              </a:rPr>
              <a:t>You may want to filter by a particular school year or years. By default, </a:t>
            </a:r>
            <a:r>
              <a:rPr lang="en-US" sz="1200" b="1" kern="1200" dirty="0">
                <a:solidFill>
                  <a:schemeClr val="tx1"/>
                </a:solidFill>
                <a:effectLst/>
                <a:latin typeface="Calibri"/>
                <a:ea typeface="+mn-ea"/>
                <a:cs typeface="+mn-cs"/>
              </a:rPr>
              <a:t>Longitudinal Reports </a:t>
            </a:r>
            <a:r>
              <a:rPr lang="en-US" sz="1200" kern="1200" dirty="0">
                <a:solidFill>
                  <a:schemeClr val="tx1"/>
                </a:solidFill>
                <a:effectLst/>
                <a:latin typeface="Calibri"/>
                <a:ea typeface="+mn-ea"/>
                <a:cs typeface="+mn-cs"/>
              </a:rPr>
              <a:t>show data for all years. Longitudinal Reports can show student performance from a time when the students were not yet associated with you. For example, if you are a seventh-grade teacher, you can use these reports to view your current students’ performance on last year’s sixth-grade tests.</a:t>
            </a:r>
          </a:p>
          <a:p>
            <a:pPr lvl="0"/>
            <a:endParaRPr lang="en-US" sz="1200" kern="1200" dirty="0">
              <a:solidFill>
                <a:schemeClr val="tx1"/>
              </a:solidFill>
              <a:effectLst/>
              <a:latin typeface="Calibri"/>
              <a:ea typeface="+mn-ea"/>
              <a:cs typeface="+mn-cs"/>
            </a:endParaRPr>
          </a:p>
          <a:p>
            <a:pPr lvl="0"/>
            <a:r>
              <a:rPr lang="en-US" sz="1200" kern="1200" dirty="0">
                <a:solidFill>
                  <a:schemeClr val="tx1"/>
                </a:solidFill>
                <a:effectLst/>
                <a:latin typeface="Calibri"/>
                <a:ea typeface="+mn-ea"/>
                <a:cs typeface="+mn-cs"/>
              </a:rPr>
              <a:t>If the report includes interim assessments, you may wish to filter by a test reason (a category of test), which means excluding all other test reasons from the data. For example, you may want to narrow the report down to show only tests taken in the spring. For summative assessments, test reasons are the same as testing windows and are not useful.</a:t>
            </a:r>
          </a:p>
          <a:p>
            <a:pPr lvl="0"/>
            <a:endParaRPr lang="en-US" sz="1200" kern="1200" dirty="0">
              <a:solidFill>
                <a:schemeClr val="tx1"/>
              </a:solidFill>
              <a:effectLst/>
              <a:latin typeface="Calibri"/>
              <a:ea typeface="+mn-ea"/>
              <a:cs typeface="+mn-cs"/>
            </a:endParaRPr>
          </a:p>
          <a:p>
            <a:pPr lvl="0"/>
            <a:r>
              <a:rPr lang="en-US" sz="1200" kern="1200" dirty="0">
                <a:solidFill>
                  <a:schemeClr val="tx1"/>
                </a:solidFill>
                <a:effectLst/>
                <a:latin typeface="Calibri"/>
                <a:ea typeface="+mn-ea"/>
                <a:cs typeface="+mn-cs"/>
              </a:rPr>
              <a:t>Finally, you may find that certain individual tests are less relevant than others. In that case, you can use </a:t>
            </a:r>
            <a:r>
              <a:rPr lang="en-US" sz="1200" b="0" kern="1200" dirty="0">
                <a:solidFill>
                  <a:schemeClr val="tx1"/>
                </a:solidFill>
                <a:effectLst/>
                <a:latin typeface="Calibri"/>
                <a:ea typeface="+mn-ea"/>
                <a:cs typeface="+mn-cs"/>
              </a:rPr>
              <a:t>the </a:t>
            </a:r>
            <a:r>
              <a:rPr lang="en-US" sz="1200" b="1" kern="1200" dirty="0">
                <a:solidFill>
                  <a:schemeClr val="tx1"/>
                </a:solidFill>
                <a:effectLst/>
                <a:latin typeface="Calibri"/>
                <a:ea typeface="+mn-ea"/>
                <a:cs typeface="+mn-cs"/>
              </a:rPr>
              <a:t>Test Label option </a:t>
            </a:r>
            <a:r>
              <a:rPr lang="en-US" sz="1200" b="0" kern="1200" dirty="0">
                <a:solidFill>
                  <a:schemeClr val="tx1"/>
                </a:solidFill>
                <a:effectLst/>
                <a:latin typeface="Calibri"/>
                <a:ea typeface="+mn-ea"/>
                <a:cs typeface="+mn-cs"/>
              </a:rPr>
              <a:t>to deselect the names of the tests you do not want to see.</a:t>
            </a:r>
          </a:p>
          <a:p>
            <a:pPr lvl="0"/>
            <a:endParaRPr lang="en-US" sz="1200" b="0" kern="1200" dirty="0">
              <a:solidFill>
                <a:schemeClr val="tx1"/>
              </a:solidFill>
              <a:effectLst/>
              <a:latin typeface="Calibri"/>
              <a:ea typeface="+mn-ea"/>
              <a:cs typeface="+mn-cs"/>
            </a:endParaRPr>
          </a:p>
          <a:p>
            <a:pPr lvl="0"/>
            <a:r>
              <a:rPr lang="en-US" sz="1200" b="1" kern="1200" dirty="0">
                <a:solidFill>
                  <a:schemeClr val="tx1"/>
                </a:solidFill>
                <a:effectLst/>
                <a:latin typeface="Calibri"/>
                <a:ea typeface="+mn-ea"/>
                <a:cs typeface="+mn-cs"/>
              </a:rPr>
              <a:t>Click Apply</a:t>
            </a:r>
            <a:r>
              <a:rPr lang="en-US" sz="1200" b="0" kern="1200" dirty="0">
                <a:solidFill>
                  <a:schemeClr val="tx1"/>
                </a:solidFill>
                <a:effectLst/>
                <a:latin typeface="Calibri"/>
                <a:ea typeface="+mn-ea"/>
                <a:cs typeface="+mn-cs"/>
              </a:rPr>
              <a:t>.</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313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school-level users, and district-level users have access to different features and data in the Centralized Reporting System. This chart summarizes which students will appear in your reports, the filter options, and the aggregate comparisons available for each of the three roles. </a:t>
            </a:r>
          </a:p>
          <a:p>
            <a:endParaRPr lang="en-US" dirty="0"/>
          </a:p>
          <a:p>
            <a:r>
              <a:rPr lang="en-US" b="1" dirty="0"/>
              <a:t>NOTE: These features are available for both summative and interim assessments and operate the same for both.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dirty="0"/>
          </a:p>
        </p:txBody>
      </p:sp>
    </p:spTree>
    <p:extLst>
      <p:ext uri="{BB962C8B-B14F-4D97-AF65-F5344CB8AC3E}">
        <p14:creationId xmlns:p14="http://schemas.microsoft.com/office/powerpoint/2010/main" val="9080313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To review, you can set up your </a:t>
            </a:r>
            <a:r>
              <a:rPr lang="en-US" b="1" dirty="0"/>
              <a:t>Longitudinal Reports </a:t>
            </a:r>
            <a:r>
              <a:rPr lang="en-US" dirty="0"/>
              <a:t>using results from current and previous school years, including data for your current and former students. </a:t>
            </a:r>
            <a:r>
              <a:rPr lang="en-US" b="1" dirty="0"/>
              <a:t>Longitudinal Reports</a:t>
            </a:r>
            <a:r>
              <a:rPr lang="en-US" dirty="0"/>
              <a:t> can be generated for individual students or for a group of students as outlined. Three filter options (school year, test reason, and test label) allow you to drill down into a </a:t>
            </a:r>
            <a:r>
              <a:rPr lang="en-US" b="1" dirty="0"/>
              <a:t>Longitudinal Report </a:t>
            </a:r>
            <a:r>
              <a:rPr lang="en-US" dirty="0"/>
              <a:t>to access specific data relevant to your needs. </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17D149-8510-4555-904B-0D6DB2F90E2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812099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There is a tool that allows users to break down data by demographic subgroup. </a:t>
            </a:r>
            <a:r>
              <a:rPr lang="en-US" sz="1200" kern="1200" dirty="0">
                <a:solidFill>
                  <a:schemeClr val="tx1"/>
                </a:solidFill>
                <a:effectLst/>
                <a:latin typeface="Calibri"/>
                <a:ea typeface="+mn-ea"/>
                <a:cs typeface="+mn-cs"/>
              </a:rPr>
              <a:t>You can create a Breakdown report from any page in Reporting that displays data for multiple students. Open the </a:t>
            </a:r>
            <a:r>
              <a:rPr lang="en-US" sz="1200" b="1" kern="1200" dirty="0">
                <a:solidFill>
                  <a:schemeClr val="tx1"/>
                </a:solidFill>
                <a:effectLst/>
                <a:latin typeface="Calibri"/>
                <a:ea typeface="+mn-ea"/>
                <a:cs typeface="+mn-cs"/>
              </a:rPr>
              <a:t>Features &amp; Tools menu</a:t>
            </a:r>
            <a:r>
              <a:rPr lang="en-US" sz="1200" kern="1200" dirty="0">
                <a:solidFill>
                  <a:schemeClr val="tx1"/>
                </a:solidFill>
                <a:effectLst/>
                <a:latin typeface="Calibri"/>
                <a:ea typeface="+mn-ea"/>
                <a:cs typeface="+mn-cs"/>
              </a:rPr>
              <a:t> and click the </a:t>
            </a:r>
            <a:r>
              <a:rPr lang="en-US" sz="1200" b="1" kern="1200" dirty="0">
                <a:solidFill>
                  <a:schemeClr val="tx1"/>
                </a:solidFill>
                <a:effectLst/>
                <a:latin typeface="Calibri"/>
                <a:ea typeface="+mn-ea"/>
                <a:cs typeface="+mn-cs"/>
              </a:rPr>
              <a:t>Breakdown by button</a:t>
            </a:r>
            <a:r>
              <a:rPr lang="en-US" sz="1200" kern="1200" dirty="0">
                <a:solidFill>
                  <a:schemeClr val="tx1"/>
                </a:solidFill>
                <a:effectLst/>
                <a:latin typeface="Calibri"/>
                <a:ea typeface="+mn-ea"/>
                <a:cs typeface="+mn-cs"/>
              </a:rPr>
              <a:t>. A </a:t>
            </a:r>
            <a:r>
              <a:rPr lang="en-US" sz="1200" b="1" kern="1200" dirty="0">
                <a:solidFill>
                  <a:schemeClr val="tx1"/>
                </a:solidFill>
                <a:effectLst/>
                <a:latin typeface="Calibri"/>
                <a:ea typeface="+mn-ea"/>
                <a:cs typeface="+mn-cs"/>
              </a:rPr>
              <a:t>Breakdown Attributes </a:t>
            </a:r>
            <a:r>
              <a:rPr lang="en-US" sz="1200" kern="1200" dirty="0">
                <a:solidFill>
                  <a:schemeClr val="tx1"/>
                </a:solidFill>
                <a:effectLst/>
                <a:latin typeface="Calibri"/>
                <a:ea typeface="+mn-ea"/>
                <a:cs typeface="+mn-cs"/>
              </a:rPr>
              <a:t>window opens, displaying the options available to you.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example, here, you see a </a:t>
            </a:r>
            <a:r>
              <a:rPr lang="en-US" sz="1200" b="1" kern="1200" dirty="0">
                <a:solidFill>
                  <a:schemeClr val="tx1"/>
                </a:solidFill>
                <a:effectLst/>
                <a:latin typeface="Calibri"/>
                <a:ea typeface="+mn-ea"/>
                <a:cs typeface="+mn-cs"/>
              </a:rPr>
              <a:t>My Students’ Performance on Test report </a:t>
            </a:r>
            <a:r>
              <a:rPr lang="en-US" sz="1200" kern="1200" dirty="0">
                <a:solidFill>
                  <a:schemeClr val="tx1"/>
                </a:solidFill>
                <a:effectLst/>
                <a:latin typeface="Calibri"/>
                <a:ea typeface="+mn-ea"/>
                <a:cs typeface="+mn-cs"/>
              </a:rPr>
              <a:t>for the Grade 3 Math-Summative. You can build a report for a specific group of students based on any three attributes listed in the </a:t>
            </a:r>
            <a:r>
              <a:rPr lang="en-US" sz="1200" b="1" kern="1200" dirty="0">
                <a:solidFill>
                  <a:schemeClr val="tx1"/>
                </a:solidFill>
                <a:effectLst/>
                <a:latin typeface="Calibri"/>
                <a:ea typeface="+mn-ea"/>
                <a:cs typeface="+mn-cs"/>
              </a:rPr>
              <a:t>Breakdown Attributes </a:t>
            </a:r>
            <a:r>
              <a:rPr lang="en-US" sz="1200" kern="1200" dirty="0">
                <a:solidFill>
                  <a:schemeClr val="tx1"/>
                </a:solidFill>
                <a:effectLst/>
                <a:latin typeface="Calibri"/>
                <a:ea typeface="+mn-ea"/>
                <a:cs typeface="+mn-cs"/>
              </a:rPr>
              <a:t>window.</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a sample report, the English Learner Status, Enrolled Grade, and Gender options have been selected. A checkbox is displayed next to the term, “Include unspecified values.” This option, when selected, will include any of the user’s students with no demographic information assigned to them in </a:t>
            </a:r>
            <a:r>
              <a:rPr lang="en-US" sz="1200" b="1" kern="1200" dirty="0">
                <a:solidFill>
                  <a:schemeClr val="tx1"/>
                </a:solidFill>
                <a:effectLst/>
                <a:latin typeface="Calibri"/>
                <a:ea typeface="+mn-ea"/>
                <a:cs typeface="+mn-cs"/>
              </a:rPr>
              <a:t>TIDE</a:t>
            </a:r>
            <a:r>
              <a:rPr lang="en-US" sz="1200" kern="1200" dirty="0">
                <a:solidFill>
                  <a:schemeClr val="tx1"/>
                </a:solidFill>
                <a:effectLst/>
                <a:latin typeface="Calibri"/>
                <a:ea typeface="+mn-ea"/>
                <a:cs typeface="+mn-cs"/>
              </a:rPr>
              <a:t>. </a:t>
            </a:r>
            <a:r>
              <a:rPr lang="en-US" sz="1200" b="0" kern="1200" dirty="0">
                <a:solidFill>
                  <a:schemeClr val="tx1"/>
                </a:solidFill>
                <a:effectLst/>
                <a:latin typeface="Calibri"/>
                <a:ea typeface="+mn-ea"/>
                <a:cs typeface="+mn-cs"/>
              </a:rPr>
              <a:t>Click</a:t>
            </a:r>
            <a:r>
              <a:rPr lang="en-US" sz="1200" b="1" kern="1200" dirty="0">
                <a:solidFill>
                  <a:schemeClr val="tx1"/>
                </a:solidFill>
                <a:effectLst/>
                <a:latin typeface="Calibri"/>
                <a:ea typeface="+mn-ea"/>
                <a:cs typeface="+mn-cs"/>
              </a:rPr>
              <a:t> Apply</a:t>
            </a:r>
            <a:r>
              <a:rPr lang="en-US" sz="1200" kern="1200" dirty="0">
                <a:solidFill>
                  <a:schemeClr val="tx1"/>
                </a:solidFill>
                <a:effectLst/>
                <a:latin typeface="Calibri"/>
                <a:ea typeface="+mn-ea"/>
                <a:cs typeface="+mn-cs"/>
              </a:rPr>
              <a:t>. The customized report displays, as shown on the next slide.</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73541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a:t>
            </a:r>
            <a:r>
              <a:rPr lang="en-US" sz="1200" b="1" i="1" kern="1200" dirty="0">
                <a:solidFill>
                  <a:schemeClr val="tx1"/>
                </a:solidFill>
                <a:effectLst/>
                <a:latin typeface="Calibri"/>
                <a:ea typeface="+mn-ea"/>
                <a:cs typeface="+mn-cs"/>
              </a:rPr>
              <a:t> </a:t>
            </a:r>
            <a:r>
              <a:rPr lang="en-US" sz="1200" b="0" i="0" kern="1200" dirty="0">
                <a:solidFill>
                  <a:schemeClr val="tx1"/>
                </a:solidFill>
                <a:effectLst/>
                <a:latin typeface="Calibri"/>
                <a:ea typeface="+mn-ea"/>
                <a:cs typeface="+mn-cs"/>
              </a:rPr>
              <a:t>Breakdown</a:t>
            </a:r>
            <a:r>
              <a:rPr lang="en-US" sz="1200" b="1" i="1" kern="1200" dirty="0">
                <a:solidFill>
                  <a:schemeClr val="tx1"/>
                </a:solidFill>
                <a:effectLst/>
                <a:latin typeface="Calibri"/>
                <a:ea typeface="+mn-ea"/>
                <a:cs typeface="+mn-cs"/>
              </a:rPr>
              <a:t> </a:t>
            </a:r>
            <a:r>
              <a:rPr lang="en-US" sz="1200" kern="1200" dirty="0">
                <a:solidFill>
                  <a:schemeClr val="tx1"/>
                </a:solidFill>
                <a:effectLst/>
                <a:latin typeface="Calibri"/>
                <a:ea typeface="+mn-ea"/>
                <a:cs typeface="+mn-cs"/>
              </a:rPr>
              <a:t>page is organized according to the combinations selected. A row appears for each possible subgroup combination. The number of rows in the table will depend on how the students fall into the demographic categories.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example, here you see a row for ALL the students, followed by some possible combinations. If a combination does not appear in the table, it means none of the students fall into that subgroup. Notice that the table header has updated to reflect the chosen attributes. You see from this Breakdown report that there are 22 students who are divided into four subgroups. You can sort the subgroups in a few different ways: by English Learner Status, Enrolled Grade, and Gender. To look closer into a specific subgroup, click the </a:t>
            </a:r>
            <a:r>
              <a:rPr lang="en-US" sz="1200" b="1" kern="1200" dirty="0">
                <a:solidFill>
                  <a:schemeClr val="tx1"/>
                </a:solidFill>
                <a:effectLst/>
                <a:latin typeface="Calibri"/>
                <a:ea typeface="+mn-ea"/>
                <a:cs typeface="+mn-cs"/>
              </a:rPr>
              <a:t>View Details button </a:t>
            </a:r>
            <a:r>
              <a:rPr lang="en-US" sz="1200" kern="1200" dirty="0">
                <a:solidFill>
                  <a:schemeClr val="tx1"/>
                </a:solidFill>
                <a:effectLst/>
                <a:latin typeface="Calibri"/>
                <a:ea typeface="+mn-ea"/>
                <a:cs typeface="+mn-cs"/>
              </a:rPr>
              <a:t>in that row.</a:t>
            </a:r>
          </a:p>
          <a:p>
            <a:endParaRPr lang="en-US" sz="1200" kern="1200" dirty="0">
              <a:solidFill>
                <a:schemeClr val="tx1"/>
              </a:solidFill>
              <a:effectLst/>
              <a:latin typeface="Calibri"/>
              <a:ea typeface="+mn-ea"/>
              <a:cs typeface="+mn-cs"/>
            </a:endParaRPr>
          </a:p>
          <a:p>
            <a:endParaRPr lang="en-US" sz="1200" kern="1200" dirty="0">
              <a:solidFill>
                <a:schemeClr val="tx1"/>
              </a:solidFill>
              <a:effectLst/>
              <a:latin typeface="Calibri"/>
              <a:ea typeface="+mn-ea"/>
              <a:cs typeface="+mn-cs"/>
            </a:endParaRPr>
          </a:p>
          <a:p>
            <a:endParaRPr lang="en-US" sz="1200" kern="1200" dirty="0">
              <a:solidFill>
                <a:schemeClr val="tx1"/>
              </a:solidFill>
              <a:effectLst/>
              <a:latin typeface="Calibri"/>
              <a:ea typeface="+mn-ea"/>
              <a:cs typeface="+mn-cs"/>
            </a:endParaRP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502249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A Breakdown window opens, displaying detailed results for that subgroup. A row of drop-down menu buttons appears above the table, displaying the attributes of the group you chose. To quickly transition to another demographic subgroup for the same test, you can apply the breakdown menu options that display above the table of results. Select an attribute you want from the drop-down menus and click </a:t>
            </a:r>
            <a:r>
              <a:rPr lang="en-US" sz="1200" b="0" kern="1200" dirty="0">
                <a:solidFill>
                  <a:schemeClr val="tx1"/>
                </a:solidFill>
                <a:effectLst/>
                <a:latin typeface="Calibri"/>
                <a:ea typeface="+mn-ea"/>
                <a:cs typeface="+mn-cs"/>
              </a:rPr>
              <a:t>Apply</a:t>
            </a:r>
            <a:r>
              <a:rPr lang="en-US" sz="1200" kern="1200" dirty="0">
                <a:solidFill>
                  <a:schemeClr val="tx1"/>
                </a:solidFill>
                <a:effectLst/>
                <a:latin typeface="Calibri"/>
                <a:ea typeface="+mn-ea"/>
                <a:cs typeface="+mn-cs"/>
              </a:rPr>
              <a:t>. The new subgroup will display.</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660665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Now you have a good understanding of the basic functions of the Reporting system.</a:t>
            </a:r>
          </a:p>
          <a:p>
            <a:r>
              <a:rPr lang="en-US" dirty="0"/>
              <a:t>More advanced features are explained in this section.</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3260964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this section will be on non-summative test reports that contain item-level data, access to the items themselves, and access to student responses to the items. This chart shows how tests in </a:t>
            </a:r>
            <a:r>
              <a:rPr lang="en-US" b="1" dirty="0"/>
              <a:t>Reporting</a:t>
            </a:r>
            <a:r>
              <a:rPr lang="en-US" dirty="0"/>
              <a:t> can be categorized. </a:t>
            </a:r>
          </a:p>
          <a:p>
            <a:endParaRPr lang="en-US" dirty="0"/>
          </a:p>
          <a:p>
            <a:r>
              <a:rPr lang="en-US" dirty="0"/>
              <a:t>All tests are either summative or non-summative assessments. Summative tests are end-of-year or end-of-course comprehensive tests that assess the student’s command of an entire subject. Non-summative tests vary by state and district and can be divided into benchmark and interim tests. </a:t>
            </a:r>
          </a:p>
          <a:p>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Benchmarks</a:t>
            </a:r>
            <a:r>
              <a:rPr lang="en-US" dirty="0"/>
              <a:t> are small tests in single reporting categories with non-secure items. Users can compare item-level scores and the items themselves for all their students. Benchmark assessments are left at the discretion of the District/Charter. IABs are examples of Benchmark assessments.</a:t>
            </a:r>
          </a:p>
          <a:p>
            <a:endParaRPr lang="en-US" dirty="0"/>
          </a:p>
          <a:p>
            <a:r>
              <a:rPr lang="en-US" b="1" dirty="0"/>
              <a:t>Interims</a:t>
            </a:r>
            <a:r>
              <a:rPr lang="en-US" dirty="0"/>
              <a:t> are larger than benchmarks but smaller than summative tests. Many interim tests will report item-level data, depending on the type of test and on state and district policies.</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00044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Adaptive tests will generate a “standard measures report,” notable for its target measures and the symbols indicating performance results. This image shows the School Performance on Test report for the Grade 3 ELA Summative. The teacher’s rosters are listed in the column on the left. Aggregate state, district, and school performance levels are listed above the rosters.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expandable table contains information organized by Reporting Category, with test results, organized by standard, nested in a hierarchy below. ELA tests typically include two, three, or even four different reporting categories that together make up one test score. Here, you see the </a:t>
            </a:r>
            <a:r>
              <a:rPr lang="en-US" b="1" dirty="0">
                <a:latin typeface="Arial" panose="020B0604020202020204" pitchFamily="34" charset="0"/>
                <a:cs typeface="Arial" panose="020B0604020202020204" pitchFamily="34" charset="0"/>
              </a:rPr>
              <a:t>Listening and Reading Informational Text categories </a:t>
            </a:r>
            <a:r>
              <a:rPr lang="en-US" b="0" dirty="0">
                <a:latin typeface="Arial" panose="020B0604020202020204" pitchFamily="34" charset="0"/>
                <a:cs typeface="Arial" panose="020B0604020202020204" pitchFamily="34" charset="0"/>
              </a:rPr>
              <a:t>expanded. Underneath each reporting category, Standard Clusters are listed. </a:t>
            </a:r>
            <a:r>
              <a:rPr lang="en-US" b="1" dirty="0">
                <a:latin typeface="Arial" panose="020B0604020202020204" pitchFamily="34" charset="0"/>
                <a:cs typeface="Arial" panose="020B0604020202020204" pitchFamily="34" charset="0"/>
              </a:rPr>
              <a:t>Standard Clusters are called targets</a:t>
            </a:r>
            <a:r>
              <a:rPr lang="en-US" b="0" dirty="0">
                <a:latin typeface="Arial" panose="020B0604020202020204" pitchFamily="34" charset="0"/>
                <a:cs typeface="Arial" panose="020B0604020202020204" pitchFamily="34" charset="0"/>
              </a:rPr>
              <a:t>. Results for each target are reported using two measurement sub-columns: </a:t>
            </a:r>
            <a:r>
              <a:rPr lang="en-US" b="1" dirty="0">
                <a:latin typeface="Arial" panose="020B0604020202020204" pitchFamily="34" charset="0"/>
                <a:cs typeface="Arial" panose="020B0604020202020204" pitchFamily="34" charset="0"/>
              </a:rPr>
              <a:t>Proficient</a:t>
            </a:r>
            <a:r>
              <a:rPr lang="en-US" b="0"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Weak or Strong</a:t>
            </a:r>
            <a:r>
              <a:rPr lang="en-US" b="0" dirty="0">
                <a:latin typeface="Arial" panose="020B0604020202020204" pitchFamily="34" charset="0"/>
                <a:cs typeface="Arial" panose="020B0604020202020204" pitchFamily="34" charset="0"/>
              </a:rPr>
              <a:t>. You may see a column for % Correct, depending on the specific test which is the case for the Writing Dimensions.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Each standard cluster is matched with a “more information” button that displays its description.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7CCC91-3D62-43C2-A928-E3141B66B648}"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8118576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legend for any standard in the cluster describes exactly what students must do to hit the target. The performance indicators under that standard reflect how close the students came to the target, relative to how the student performed on the rest of the test.</a:t>
            </a:r>
          </a:p>
          <a:p>
            <a:endParaRPr lang="en-US" dirty="0"/>
          </a:p>
          <a:p>
            <a:r>
              <a:rPr lang="en-US" dirty="0"/>
              <a:t>The </a:t>
            </a:r>
            <a:r>
              <a:rPr lang="en-US" b="1" dirty="0"/>
              <a:t>Proficient? </a:t>
            </a:r>
            <a:r>
              <a:rPr lang="en-US" dirty="0"/>
              <a:t>column reflects the students’ performance on the standard compared to the cut score that determines proficiency. Students may perform above the standard proficiency cut, they may be at or near the standard, or they may perform below the standard.</a:t>
            </a:r>
          </a:p>
          <a:p>
            <a:endParaRPr lang="en-US" dirty="0"/>
          </a:p>
          <a:p>
            <a:r>
              <a:rPr lang="en-US" dirty="0"/>
              <a:t>In the </a:t>
            </a:r>
            <a:r>
              <a:rPr lang="en-US" b="1" dirty="0"/>
              <a:t>Weak or Strong Column, </a:t>
            </a:r>
            <a:r>
              <a:rPr lang="en-US" dirty="0"/>
              <a:t>the plus (+) sign indicates that this group of students demonstrates strength in this standard; they performed better on items from this standard than they did on the rest of the test. The minus (-) sign indicates that this is an area of growth. The students did not perform as well on items from this standard as they did on the rest of the test. An equal (=) sign indicates that their performance on this standard is like their performance on the rest of the test. </a:t>
            </a:r>
            <a:r>
              <a:rPr lang="en-US" sz="1200" kern="1200" dirty="0">
                <a:solidFill>
                  <a:schemeClr val="tx1"/>
                </a:solidFill>
                <a:effectLst/>
                <a:latin typeface="Arial" panose="020B0604020202020204" pitchFamily="34" charset="0"/>
                <a:ea typeface="+mn-ea"/>
                <a:cs typeface="Arial" panose="020B0604020202020204" pitchFamily="34" charset="0"/>
              </a:rPr>
              <a:t>An asterisk (*) displays when there is insufficient information to report.</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altLang="en-US"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ctr" defTabSz="933237"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3323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9049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Roster Performance on Test report, by student, for students who took the Grade 5 Mathematics Test. The report displays item-level data at the student level, and you can access the items themselves and the student responses to the items.</a:t>
            </a:r>
          </a:p>
          <a:p>
            <a:endParaRPr lang="en-US" dirty="0"/>
          </a:p>
          <a:p>
            <a:r>
              <a:rPr lang="en-US" dirty="0"/>
              <a:t>(1) The first three rows under the section header list the item number, the standard, and the number of possible points. </a:t>
            </a:r>
            <a:endParaRPr lang="en-US" u="none" dirty="0"/>
          </a:p>
          <a:p>
            <a:endParaRPr lang="en-US" u="none" dirty="0"/>
          </a:p>
          <a:p>
            <a:pPr defTabSz="952429" eaLnBrk="0" fontAlgn="base" hangingPunct="0">
              <a:spcBef>
                <a:spcPct val="30000"/>
              </a:spcBef>
              <a:spcAft>
                <a:spcPct val="0"/>
              </a:spcAft>
              <a:defRPr/>
            </a:pPr>
            <a:r>
              <a:rPr lang="en-US" b="0" u="none" dirty="0">
                <a:latin typeface="Arial" panose="020B0604020202020204" pitchFamily="34" charset="0"/>
                <a:cs typeface="Arial" panose="020B0604020202020204" pitchFamily="34" charset="0"/>
              </a:rPr>
              <a:t>(2) In reports with item-level data, you may occasionally see “n/a” instead of a score for an item. It means that the student did not respond to the item, or the item was not included in that form of the test.</a:t>
            </a:r>
            <a:endParaRPr lang="en-US" dirty="0"/>
          </a:p>
          <a:p>
            <a:endParaRPr lang="en-US" dirty="0"/>
          </a:p>
          <a:p>
            <a:r>
              <a:rPr lang="en-US" dirty="0"/>
              <a:t>(3) In a report displaying item-level data, you can view the standard to which each item is aligned. This allows you to determine immediately what the item measures. To show or hide item standards, click the </a:t>
            </a:r>
            <a:r>
              <a:rPr lang="en-US" b="1" i="0" dirty="0"/>
              <a:t>Standards Keys </a:t>
            </a:r>
            <a:r>
              <a:rPr lang="en-US" dirty="0"/>
              <a:t>toggle in the row of filter details below the report table heading. </a:t>
            </a:r>
          </a:p>
          <a:p>
            <a:endParaRPr lang="en-US" dirty="0"/>
          </a:p>
          <a:p>
            <a:r>
              <a:rPr lang="en-US" dirty="0"/>
              <a:t>(4) The standards display beneath the blue item numbers. Click the more </a:t>
            </a:r>
            <a:r>
              <a:rPr lang="en-US" b="1" dirty="0"/>
              <a:t>information buttons </a:t>
            </a:r>
            <a:r>
              <a:rPr lang="en-US" dirty="0"/>
              <a:t>beside the </a:t>
            </a:r>
            <a:r>
              <a:rPr lang="en-US" b="1" dirty="0"/>
              <a:t>standard keys </a:t>
            </a:r>
            <a:r>
              <a:rPr lang="en-US" dirty="0"/>
              <a:t>to view the legend for each standard.</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0024483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To view a test item in a blank, unanswered state, click the item number link in the first row of a report table. The item view window displays the test question as it appeared on the assessment on the Student Testing Site.</a:t>
            </a:r>
          </a:p>
          <a:p>
            <a:endParaRPr lang="en-US" u="none" dirty="0"/>
          </a:p>
          <a:p>
            <a:r>
              <a:rPr lang="en-US" u="none" dirty="0"/>
              <a:t>To view an item with a student’s response, find that student’s name in the Student column on the left. Then click the blue score link under the numbered item. In this example, we look at item 3 for the second student listed.</a:t>
            </a:r>
          </a:p>
          <a:p>
            <a:endParaRPr lang="en-US" u="none" dirty="0"/>
          </a:p>
          <a:p>
            <a:r>
              <a:rPr lang="en-US" u="none" dirty="0"/>
              <a:t>The item view window displays the item along with the answer provided by that student.</a:t>
            </a:r>
          </a:p>
          <a:p>
            <a:endParaRPr lang="en-US" u="sng" dirty="0"/>
          </a:p>
          <a:p>
            <a:r>
              <a:rPr lang="en-US" u="none" dirty="0"/>
              <a:t>On the next slide, we will explain the features of an item view window that includes the student’s response.</a:t>
            </a:r>
          </a:p>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751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0" i="0" dirty="0"/>
              <a:t>Dashboard Generator </a:t>
            </a:r>
            <a:r>
              <a:rPr lang="en-US" dirty="0"/>
              <a:t>page displays after you log in to Reporting. This page is queued to display BEFORE the appearance of the dashboard so you can easily customize your results </a:t>
            </a:r>
            <a:r>
              <a:rPr lang="en-US" b="0" dirty="0"/>
              <a:t>in advance, so you only see the results that are most helpful to you.</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banner displays your username, the Help button, and the Secure File Center button. If there are tests with unscored items, a yellow alert displays in the banner.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three prominent sections on the page. In section 1, you will find the test group section where you can check only the tests that apply to your needs and make those your default selections. In section 2, you can access an individual Student Portfolio report by entering a student ID number in the search box. In section 3, you see the </a:t>
            </a:r>
            <a:r>
              <a:rPr lang="en-US" b="0" dirty="0"/>
              <a:t>Features &amp; Tools </a:t>
            </a:r>
            <a:r>
              <a:rPr lang="en-US" dirty="0"/>
              <a:t>menu where you can take some actions prior to viewing data on the dashboard. </a:t>
            </a:r>
          </a:p>
          <a:p>
            <a:endParaRPr lang="en-US" dirty="0"/>
          </a:p>
          <a:p>
            <a:r>
              <a:rPr lang="en-US" dirty="0"/>
              <a:t>To save your selections, mark the checkbox </a:t>
            </a:r>
            <a:r>
              <a:rPr lang="en-US" b="0" dirty="0"/>
              <a:t>Make these my default selections. </a:t>
            </a:r>
            <a:r>
              <a:rPr lang="en-US" dirty="0"/>
              <a:t>These selections will be set in the Dashboard Generator whenever you log in. You can change the defaults at any time.</a:t>
            </a:r>
          </a:p>
          <a:p>
            <a:endParaRPr lang="en-US" dirty="0"/>
          </a:p>
          <a:p>
            <a:r>
              <a:rPr lang="en-US" dirty="0"/>
              <a:t>Click </a:t>
            </a:r>
            <a:r>
              <a:rPr lang="en-US" b="0" dirty="0"/>
              <a:t>Go to Dashboard.</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626560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You can see the current item number and the score for that item in the gray bar in the banner. The student answered correctly for a score of 1 out of 1 point on item 3. Moving to the right in the gray bar, you see two tabs, </a:t>
            </a:r>
            <a:r>
              <a:rPr lang="en-US" altLang="en-US" b="0" dirty="0">
                <a:latin typeface="Arial" panose="020B0604020202020204" pitchFamily="34" charset="0"/>
                <a:cs typeface="Arial" panose="020B0604020202020204" pitchFamily="34" charset="0"/>
              </a:rPr>
              <a:t>Item &amp; Score and Rubric &amp; Resources</a:t>
            </a:r>
            <a:r>
              <a:rPr lang="en-US" altLang="en-US" dirty="0">
                <a:latin typeface="Arial" panose="020B0604020202020204" pitchFamily="34" charset="0"/>
                <a:cs typeface="Arial" panose="020B0604020202020204" pitchFamily="34" charset="0"/>
              </a:rPr>
              <a:t>. You can toggle between these tabs to display associated content. The </a:t>
            </a:r>
            <a:r>
              <a:rPr lang="en-US" altLang="en-US" b="0" dirty="0">
                <a:latin typeface="Arial" panose="020B0604020202020204" pitchFamily="34" charset="0"/>
                <a:cs typeface="Arial" panose="020B0604020202020204" pitchFamily="34" charset="0"/>
              </a:rPr>
              <a:t>Item &amp; Score </a:t>
            </a:r>
            <a:r>
              <a:rPr lang="en-US" altLang="en-US" dirty="0">
                <a:latin typeface="Arial" panose="020B0604020202020204" pitchFamily="34" charset="0"/>
                <a:cs typeface="Arial" panose="020B0604020202020204" pitchFamily="34" charset="0"/>
              </a:rPr>
              <a:t>tab is open in the upper-left image, and the </a:t>
            </a:r>
            <a:r>
              <a:rPr lang="en-US" altLang="en-US" b="0" dirty="0">
                <a:latin typeface="Arial" panose="020B0604020202020204" pitchFamily="34" charset="0"/>
                <a:cs typeface="Arial" panose="020B0604020202020204" pitchFamily="34" charset="0"/>
              </a:rPr>
              <a:t>Rubric &amp; Resources </a:t>
            </a:r>
            <a:r>
              <a:rPr lang="en-US" altLang="en-US" dirty="0">
                <a:latin typeface="Arial" panose="020B0604020202020204" pitchFamily="34" charset="0"/>
                <a:cs typeface="Arial" panose="020B0604020202020204" pitchFamily="34" charset="0"/>
              </a:rPr>
              <a:t>tab is open in the lower-right image. Underneath the gray banners, the </a:t>
            </a:r>
            <a:r>
              <a:rPr lang="en-US" altLang="en-US" b="0" dirty="0">
                <a:latin typeface="Arial" panose="020B0604020202020204" pitchFamily="34" charset="0"/>
                <a:cs typeface="Arial" panose="020B0604020202020204" pitchFamily="34" charset="0"/>
              </a:rPr>
              <a:t>scoring assertions are displayed with their outcomes</a:t>
            </a:r>
            <a:r>
              <a:rPr lang="en-US" altLang="en-US" dirty="0">
                <a:latin typeface="Arial" panose="020B0604020202020204" pitchFamily="34" charset="0"/>
                <a:cs typeface="Arial" panose="020B0604020202020204" pitchFamily="34" charset="0"/>
              </a:rPr>
              <a:t>.</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In the </a:t>
            </a:r>
            <a:r>
              <a:rPr lang="en-US" altLang="en-US" b="0" dirty="0">
                <a:latin typeface="Arial" panose="020B0604020202020204" pitchFamily="34" charset="0"/>
                <a:cs typeface="Arial" panose="020B0604020202020204" pitchFamily="34" charset="0"/>
              </a:rPr>
              <a:t>Scoring Assertion column in the middle of the image, each assertion </a:t>
            </a:r>
            <a:r>
              <a:rPr lang="en-US" altLang="en-US" dirty="0">
                <a:latin typeface="Arial" panose="020B0604020202020204" pitchFamily="34" charset="0"/>
                <a:cs typeface="Arial" panose="020B0604020202020204" pitchFamily="34" charset="0"/>
              </a:rPr>
              <a:t>states exactly what the student must do to earn points. The</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Outcome </a:t>
            </a:r>
            <a:r>
              <a:rPr lang="en-US" altLang="en-US" dirty="0">
                <a:latin typeface="Arial" panose="020B0604020202020204" pitchFamily="34" charset="0"/>
                <a:cs typeface="Arial" panose="020B0604020202020204" pitchFamily="34" charset="0"/>
              </a:rPr>
              <a:t>column shows a </a:t>
            </a:r>
            <a:r>
              <a:rPr lang="en-US" altLang="en-US" b="0" dirty="0">
                <a:latin typeface="Arial" panose="020B0604020202020204" pitchFamily="34" charset="0"/>
                <a:cs typeface="Arial" panose="020B0604020202020204" pitchFamily="34" charset="0"/>
              </a:rPr>
              <a:t>checkmark</a:t>
            </a:r>
            <a:r>
              <a:rPr lang="en-US" altLang="en-US" dirty="0">
                <a:latin typeface="Arial" panose="020B0604020202020204" pitchFamily="34" charset="0"/>
                <a:cs typeface="Arial" panose="020B0604020202020204" pitchFamily="34" charset="0"/>
              </a:rPr>
              <a:t> for a correct answer, or an X for each incorrect answer. This item has a single scoring assertion. </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Below, the test item is displayed along with the student’s response. Reviewing a student’s response may provide clues to the student’s thinking.</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As indicated with the black arrow, you can show or hide a student’s visual settings, like large fonts, different color contrasts, or Spanish language, on a per-item basis. To do so, click the toggle above the item on the right side.</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a:t>
            </a:r>
            <a:r>
              <a:rPr lang="en-US" altLang="en-US" b="1" dirty="0">
                <a:latin typeface="Arial" panose="020B0604020202020204" pitchFamily="34" charset="0"/>
                <a:cs typeface="Arial" panose="020B0604020202020204" pitchFamily="34" charset="0"/>
              </a:rPr>
              <a:t>Rubric &amp; Resources </a:t>
            </a:r>
            <a:r>
              <a:rPr lang="en-US" altLang="en-US" b="0" dirty="0">
                <a:latin typeface="Arial" panose="020B0604020202020204" pitchFamily="34" charset="0"/>
                <a:cs typeface="Arial" panose="020B0604020202020204" pitchFamily="34" charset="0"/>
              </a:rPr>
              <a:t>tab has the same banner features and is divided into multiple sections, which may include </a:t>
            </a:r>
            <a:r>
              <a:rPr lang="en-US" altLang="en-US" b="1" dirty="0">
                <a:latin typeface="Arial" panose="020B0604020202020204" pitchFamily="34" charset="0"/>
                <a:cs typeface="Arial" panose="020B0604020202020204" pitchFamily="34" charset="0"/>
              </a:rPr>
              <a:t>Details, Resources, Rubric, and Frequency Distribution of Student Responses</a:t>
            </a:r>
            <a:r>
              <a:rPr lang="en-US" altLang="en-US" b="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The sections are expanded and collapsed using the expansion arrows. The information included in each section varies, depending on the test item.</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a:t>
            </a:r>
            <a:r>
              <a:rPr lang="en-US" altLang="en-US" b="1" dirty="0">
                <a:latin typeface="Arial" panose="020B0604020202020204" pitchFamily="34" charset="0"/>
                <a:cs typeface="Arial" panose="020B0604020202020204" pitchFamily="34" charset="0"/>
              </a:rPr>
              <a:t>Topic</a:t>
            </a:r>
            <a:r>
              <a:rPr lang="en-US" altLang="en-US" dirty="0">
                <a:latin typeface="Arial" panose="020B0604020202020204" pitchFamily="34" charset="0"/>
                <a:cs typeface="Arial" panose="020B0604020202020204" pitchFamily="34" charset="0"/>
              </a:rPr>
              <a:t> lists the skill area to which the item belongs. The </a:t>
            </a:r>
            <a:r>
              <a:rPr lang="en-US" altLang="en-US" b="1" dirty="0">
                <a:latin typeface="Arial" panose="020B0604020202020204" pitchFamily="34" charset="0"/>
                <a:cs typeface="Arial" panose="020B0604020202020204" pitchFamily="34" charset="0"/>
              </a:rPr>
              <a:t>Content Alignment </a:t>
            </a:r>
            <a:r>
              <a:rPr lang="en-US" altLang="en-US" dirty="0">
                <a:latin typeface="Arial" panose="020B0604020202020204" pitchFamily="34" charset="0"/>
                <a:cs typeface="Arial" panose="020B0604020202020204" pitchFamily="34" charset="0"/>
              </a:rPr>
              <a:t>section describes, in detail, the academic or learning standard to which the item is aligned.</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marL="0" marR="0" lvl="0" indent="0" algn="l" defTabSz="952429" rtl="0" eaLnBrk="0" fontAlgn="base" latinLnBrk="0" hangingPunct="0">
              <a:lnSpc>
                <a:spcPct val="100000"/>
              </a:lnSpc>
              <a:spcBef>
                <a:spcPct val="30000"/>
              </a:spcBef>
              <a:spcAft>
                <a:spcPct val="0"/>
              </a:spcAft>
              <a:buClrTx/>
              <a:buSzTx/>
              <a:buFontTx/>
              <a:buNone/>
              <a:tabLst/>
              <a:defRPr/>
            </a:pPr>
            <a:r>
              <a:rPr lang="en-US" u="none" dirty="0">
                <a:latin typeface="Arial" panose="020B0604020202020204" pitchFamily="34" charset="0"/>
                <a:cs typeface="Arial" panose="020B0604020202020204" pitchFamily="34" charset="0"/>
              </a:rPr>
              <a:t>The </a:t>
            </a:r>
            <a:r>
              <a:rPr lang="en-US" b="1" u="none" dirty="0">
                <a:latin typeface="Arial" panose="020B0604020202020204" pitchFamily="34" charset="0"/>
                <a:cs typeface="Arial" panose="020B0604020202020204" pitchFamily="34" charset="0"/>
              </a:rPr>
              <a:t>Rubric</a:t>
            </a:r>
            <a:r>
              <a:rPr lang="en-US" u="none" dirty="0">
                <a:latin typeface="Arial" panose="020B0604020202020204" pitchFamily="34" charset="0"/>
                <a:cs typeface="Arial" panose="020B0604020202020204" pitchFamily="34" charset="0"/>
              </a:rPr>
              <a:t> displays the criteria used to score the item. A simple correct answer may be listed, or this section may include a score breakdown, a human-readable rubric, or an exemplar, which provides an example of a response for each point value. </a:t>
            </a:r>
          </a:p>
          <a:p>
            <a:pPr marL="0" marR="0" lvl="0" indent="0" algn="l" defTabSz="952429" rtl="0" eaLnBrk="0" fontAlgn="base" latinLnBrk="0" hangingPunct="0">
              <a:lnSpc>
                <a:spcPct val="100000"/>
              </a:lnSpc>
              <a:spcBef>
                <a:spcPct val="30000"/>
              </a:spcBef>
              <a:spcAft>
                <a:spcPct val="0"/>
              </a:spcAft>
              <a:buClrTx/>
              <a:buSzTx/>
              <a:buFontTx/>
              <a:buNone/>
              <a:tabLst/>
              <a:defRPr/>
            </a:pPr>
            <a:endParaRPr lang="en-US"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b="1" u="none" dirty="0">
                <a:latin typeface="Arial" panose="020B0604020202020204" pitchFamily="34" charset="0"/>
                <a:cs typeface="Arial" panose="020B0604020202020204" pitchFamily="34" charset="0"/>
              </a:rPr>
              <a:t>Frequency Distribution of Student Responses </a:t>
            </a:r>
            <a:r>
              <a:rPr lang="en-US" u="none" dirty="0">
                <a:latin typeface="Arial" panose="020B0604020202020204" pitchFamily="34" charset="0"/>
                <a:cs typeface="Arial" panose="020B0604020202020204" pitchFamily="34" charset="0"/>
              </a:rPr>
              <a:t>provides a breakdown of how many students earned each possible point value available for the item.</a:t>
            </a:r>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2497143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Writing Dimensions section appears for aggregate reports of assessments that include an essay component. </a:t>
            </a:r>
          </a:p>
          <a:p>
            <a:r>
              <a:rPr lang="en-US" sz="1200" kern="1200" dirty="0">
                <a:solidFill>
                  <a:schemeClr val="tx1"/>
                </a:solidFill>
                <a:effectLst/>
                <a:latin typeface="Calibri"/>
                <a:ea typeface="+mn-ea"/>
                <a:cs typeface="+mn-cs"/>
              </a:rPr>
              <a:t>The columns within the Writing Dimensions category are nested with the types of essays under the Essay header and Writing Dimensions (such as  Informational, Literary, Argumentative, Explanatory, Narrative, Opinion) applicable to that type of essay below. Each dimension sub-column is split into additional sub-columns based on the possible points students can earn in that dimension. These point columns show the percentage of students in a roster who earned each point value in each dimension.</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D672-0001-4B9B-A548-645C7DDE001A}"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556938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a:ea typeface="+mn-ea"/>
                <a:cs typeface="+mn-cs"/>
              </a:rPr>
              <a:t>To help you analyze your students’ performance in the different dimensions, certain cells are highlighted green or red. The cell with the highest percentage of students earning the highest point value for a dimension is shaded green and displays an up arrow in the cell. These students performed well in that dimension as compared with other students. The cell with the highest percentage of students earning the lowest point value for a dimension is shaded red and displays a down arrow. These students performed comparatively poorly.</a:t>
            </a:r>
          </a:p>
          <a:p>
            <a:endParaRPr lang="en-US" dirty="0"/>
          </a:p>
          <a:p>
            <a:pPr marL="0" marR="0" lvl="0" indent="0" algn="l" defTabSz="933237" rtl="0" eaLnBrk="1" fontAlgn="auto" latinLnBrk="0" hangingPunct="1">
              <a:lnSpc>
                <a:spcPct val="100000"/>
              </a:lnSpc>
              <a:spcBef>
                <a:spcPts val="0"/>
              </a:spcBef>
              <a:spcAft>
                <a:spcPts val="0"/>
              </a:spcAft>
              <a:buClrTx/>
              <a:buSzTx/>
              <a:buFontTx/>
              <a:buNone/>
              <a:tabLst/>
              <a:defRPr/>
            </a:pPr>
            <a:r>
              <a:rPr lang="en-US" dirty="0"/>
              <a:t>For example, you can quickly see that there are  teacher’s students in School 2 that are scoring low in Conventions. The red shading serves as a red flag. The goal is to help users identify a pattern where students are not doing so well. These markers allow users to detect a pattern. And even if there is no pattern, it allows the user to focus on areas that need remediation and to figure out what is working well and can be shared across classes.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dirty="0"/>
          </a:p>
          <a:p>
            <a:pPr defTabSz="933237">
              <a:defRPr/>
            </a:pPr>
            <a:r>
              <a:rPr lang="en-US" dirty="0"/>
              <a:t>You can also see that there are students in School 3 that are scoring high in Organization/Purpose. The green shading indicates consistent, strong performance. The teacher can determine what is working well and can be shared across classes.</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7818607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a:t>
            </a:r>
            <a:r>
              <a:rPr lang="en-US" b="1" dirty="0"/>
              <a:t>Cross-Sectional report </a:t>
            </a:r>
            <a:r>
              <a:rPr lang="en-US" dirty="0"/>
              <a:t>is available, the button displays in the </a:t>
            </a:r>
            <a:r>
              <a:rPr lang="en-US" b="1" dirty="0"/>
              <a:t>Features &amp; Tools menu</a:t>
            </a:r>
            <a:r>
              <a:rPr lang="en-US" dirty="0"/>
              <a:t>. Click it to open the report options, as shown here. Select </a:t>
            </a:r>
            <a:r>
              <a:rPr lang="en-US" b="1" dirty="0"/>
              <a:t>up to three test reasons </a:t>
            </a:r>
            <a:r>
              <a:rPr lang="en-US" dirty="0"/>
              <a:t>you wish to compare. Click </a:t>
            </a:r>
            <a:r>
              <a:rPr lang="en-US" b="1" dirty="0"/>
              <a:t>Generate Report</a:t>
            </a:r>
            <a:r>
              <a:rPr lang="en-US" dirty="0"/>
              <a:t>. </a:t>
            </a:r>
            <a:r>
              <a:rPr lang="en-US" sz="1200" dirty="0">
                <a:effectLst/>
                <a:latin typeface="Calibri" panose="020F0502020204030204" pitchFamily="34" charset="0"/>
                <a:ea typeface="Times New Roman" panose="02020603050405020304" pitchFamily="18" charset="0"/>
                <a:cs typeface="Calibri" panose="020F0502020204030204" pitchFamily="34" charset="0"/>
              </a:rPr>
              <a:t>Click the toggle to switch between Score and performance data highlighted in the first Overall graph. Hover over the data points in a line graph or the sections in a bar to get more information.</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63</a:t>
            </a:fld>
            <a:endParaRPr lang="en-US" dirty="0"/>
          </a:p>
        </p:txBody>
      </p:sp>
    </p:spTree>
    <p:extLst>
      <p:ext uri="{BB962C8B-B14F-4D97-AF65-F5344CB8AC3E}">
        <p14:creationId xmlns:p14="http://schemas.microsoft.com/office/powerpoint/2010/main" val="21103614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12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When the </a:t>
            </a:r>
            <a:r>
              <a:rPr lang="en-US" sz="1800" b="1" dirty="0">
                <a:effectLst/>
                <a:latin typeface="Calibri" panose="020F0502020204030204" pitchFamily="34" charset="0"/>
                <a:ea typeface="Times New Roman" panose="02020603050405020304" pitchFamily="18" charset="0"/>
                <a:cs typeface="Calibri" panose="020F0502020204030204" pitchFamily="34" charset="0"/>
              </a:rPr>
              <a:t>Cross-Sectional Report </a:t>
            </a:r>
            <a:r>
              <a:rPr lang="en-US" sz="1800" dirty="0">
                <a:effectLst/>
                <a:latin typeface="Calibri" panose="020F0502020204030204" pitchFamily="34" charset="0"/>
                <a:ea typeface="Times New Roman" panose="02020603050405020304" pitchFamily="18" charset="0"/>
                <a:cs typeface="Calibri" panose="020F0502020204030204" pitchFamily="34" charset="0"/>
              </a:rPr>
              <a:t>is available, school- and district-level users can view a school or district’s performance, for a test family across multiple test reasons. This report helps you understand how the institution’s performance has improved or declined across student populations. Unlike the </a:t>
            </a:r>
            <a:r>
              <a:rPr lang="en-US" sz="1800" b="1" dirty="0">
                <a:effectLst/>
                <a:latin typeface="Calibri" panose="020F0502020204030204" pitchFamily="34" charset="0"/>
                <a:ea typeface="Times New Roman" panose="02020603050405020304" pitchFamily="18" charset="0"/>
                <a:cs typeface="Calibri" panose="020F0502020204030204" pitchFamily="34" charset="0"/>
              </a:rPr>
              <a:t>Longitudinal Report</a:t>
            </a:r>
            <a:r>
              <a:rPr lang="en-US" sz="1800" dirty="0">
                <a:effectLst/>
                <a:latin typeface="Calibri" panose="020F0502020204030204" pitchFamily="34" charset="0"/>
                <a:ea typeface="Times New Roman" panose="02020603050405020304" pitchFamily="18" charset="0"/>
                <a:cs typeface="Calibri" panose="020F0502020204030204" pitchFamily="34" charset="0"/>
              </a:rPr>
              <a:t>, the </a:t>
            </a:r>
            <a:r>
              <a:rPr lang="en-US" sz="1800" b="1" dirty="0">
                <a:effectLst/>
                <a:latin typeface="Calibri" panose="020F0502020204030204" pitchFamily="34" charset="0"/>
                <a:ea typeface="Times New Roman" panose="02020603050405020304" pitchFamily="18" charset="0"/>
                <a:cs typeface="Calibri" panose="020F0502020204030204" pitchFamily="34" charset="0"/>
              </a:rPr>
              <a:t>Cross-Sectional Report </a:t>
            </a:r>
            <a:r>
              <a:rPr lang="en-US" sz="1800" dirty="0">
                <a:effectLst/>
                <a:latin typeface="Calibri" panose="020F0502020204030204" pitchFamily="34" charset="0"/>
                <a:ea typeface="Times New Roman" panose="02020603050405020304" pitchFamily="18" charset="0"/>
                <a:cs typeface="Calibri" panose="020F0502020204030204" pitchFamily="34" charset="0"/>
              </a:rPr>
              <a:t>does not track a particular set of students. The set of students may vary across test reasons, depending on which ones were enrolled and took the tests at the time. A school-level user can view a report for their school. A district-level user can view a report for their district or any school within it.</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64</a:t>
            </a:fld>
            <a:endParaRPr lang="en-US" dirty="0"/>
          </a:p>
        </p:txBody>
      </p:sp>
    </p:spTree>
    <p:extLst>
      <p:ext uri="{BB962C8B-B14F-4D97-AF65-F5344CB8AC3E}">
        <p14:creationId xmlns:p14="http://schemas.microsoft.com/office/powerpoint/2010/main" val="2743721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table underneath the graphs presents the same information in tabular form. You can compare the school years side-by-side, by score and performance level. You can expand or collapse the data under the color-coded headings.</a:t>
            </a:r>
          </a:p>
          <a:p>
            <a:endParaRPr lang="en-US" dirty="0"/>
          </a:p>
          <a:p>
            <a:r>
              <a:rPr lang="en-US" dirty="0"/>
              <a:t>You can change the year selections by clicking the Change Selections button at the top-right corner of the report. A Print button is also available.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6644193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table below the graphs breaks down performance by standard. Again, you see the three school year administrations side-by-side, with the standards identified under the color-coded reporting categories. The standard measures typically include </a:t>
            </a:r>
            <a:r>
              <a:rPr lang="en-US" b="1" dirty="0"/>
              <a:t>Proficient? And Strength? </a:t>
            </a:r>
            <a:r>
              <a:rPr lang="en-US" dirty="0"/>
              <a:t>You see the legends displayed at the right. This helps you understand at a glance how the school (or district) is improving or declining in each area.</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66</a:t>
            </a:fld>
            <a:endParaRPr lang="en-US" dirty="0"/>
          </a:p>
        </p:txBody>
      </p:sp>
    </p:spTree>
    <p:extLst>
      <p:ext uri="{BB962C8B-B14F-4D97-AF65-F5344CB8AC3E}">
        <p14:creationId xmlns:p14="http://schemas.microsoft.com/office/powerpoint/2010/main" val="37209543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a:t>
            </a:r>
            <a:r>
              <a:rPr lang="en-US" b="0" dirty="0">
                <a:latin typeface="Arial" panose="020B0604020202020204" pitchFamily="34" charset="0"/>
                <a:cs typeface="Arial" panose="020B0604020202020204" pitchFamily="34" charset="0"/>
              </a:rPr>
              <a:t>Reporting </a:t>
            </a:r>
            <a:r>
              <a:rPr lang="en-US" dirty="0">
                <a:latin typeface="Arial" panose="020B0604020202020204" pitchFamily="34" charset="0"/>
                <a:cs typeface="Arial" panose="020B0604020202020204" pitchFamily="34" charset="0"/>
              </a:rPr>
              <a:t>system allows users to handscore unscored interim test items. It also allows modification of some automated scores suggested by the machine-scoring system. If a test contains unscored items,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its performance data are excluded from your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Dashboard</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 and Assessment Reports until you or another user with scoring permissions enters scores for all the unscored items in at least one opportunity of that test.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When you have tests awaiting item scoring,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click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Tests to Score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notification that appears in the banner. The process consists of two steps: scoring the unscored items and then submitting them so that they can be officially recorded.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Dashboard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opens with a list of tests with unscored items. Click the name of the test you wish to score.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7CCC91-3D62-43C2-A928-E3141B66B648}"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3229764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Test Scoring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now displays a list of students and items awaiting scoring for the selected test. Items 3 and 5 need to be scored.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Submit Scores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button will remain grayed out until all the unscored items have been scored.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scores for an item, click the Score link.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scoring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opens to the Item &amp; Score tab. You can toggle to the Rubric &amp; Resources tab to review the item’s scoring rubric and any other available resources for help in scoring the item.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Click the edit icon (looks like a pencil) in the Scoring Criteria table to score the item.</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68</a:t>
            </a:fld>
            <a:endParaRPr lang="en-US" dirty="0"/>
          </a:p>
        </p:txBody>
      </p:sp>
    </p:spTree>
    <p:extLst>
      <p:ext uri="{BB962C8B-B14F-4D97-AF65-F5344CB8AC3E}">
        <p14:creationId xmlns:p14="http://schemas.microsoft.com/office/powerpoint/2010/main" val="2968210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the </a:t>
            </a:r>
            <a:r>
              <a:rPr lang="en-US" b="1" dirty="0"/>
              <a:t>pencil icon</a:t>
            </a:r>
            <a:r>
              <a:rPr lang="en-US" dirty="0"/>
              <a:t>, the scoring criteria table adjusts to display a drop-down menu for adding </a:t>
            </a:r>
            <a:r>
              <a:rPr lang="en-US" b="1" dirty="0"/>
              <a:t>Points Earned</a:t>
            </a:r>
            <a:r>
              <a:rPr lang="en-US" dirty="0"/>
              <a:t>, and a drop-down menu for selecting a Condition Code if the student response is un-scorable. Below those fields is a Scoring Note box, allowing you to enter comments regarding the student response and why it was scored the way it was. Scroll down to read the student response to the item. </a:t>
            </a:r>
          </a:p>
          <a:p>
            <a:endParaRPr lang="en-US" dirty="0"/>
          </a:p>
          <a:p>
            <a:r>
              <a:rPr lang="en-US" dirty="0"/>
              <a:t>After entering data in the </a:t>
            </a:r>
            <a:r>
              <a:rPr lang="en-US" b="1" dirty="0"/>
              <a:t>Scoring Criteria </a:t>
            </a:r>
            <a:r>
              <a:rPr lang="en-US" dirty="0"/>
              <a:t>and </a:t>
            </a:r>
            <a:r>
              <a:rPr lang="en-US" b="1" dirty="0"/>
              <a:t>Scoring Note </a:t>
            </a:r>
            <a:r>
              <a:rPr lang="en-US" dirty="0"/>
              <a:t>sections, click</a:t>
            </a:r>
            <a:r>
              <a:rPr lang="en-US" b="1" dirty="0"/>
              <a:t> </a:t>
            </a:r>
            <a:r>
              <a:rPr lang="en-US" b="0" dirty="0"/>
              <a:t>Save</a:t>
            </a:r>
            <a:r>
              <a:rPr lang="en-US" b="1" dirty="0"/>
              <a:t> </a:t>
            </a:r>
            <a:r>
              <a:rPr lang="en-US" b="0" dirty="0"/>
              <a:t>in both places.</a:t>
            </a:r>
          </a:p>
          <a:p>
            <a:endParaRPr lang="en-US" dirty="0"/>
          </a:p>
          <a:p>
            <a:r>
              <a:rPr lang="en-US" dirty="0"/>
              <a:t>To advance to the next item needing a score, click the advance arrow (next item) in the banner to the right of the student's name, in the upper-right corner.</a:t>
            </a:r>
          </a:p>
          <a:p>
            <a:endParaRPr lang="en-US" dirty="0"/>
          </a:p>
          <a:p>
            <a:r>
              <a:rPr lang="en-US" dirty="0"/>
              <a:t>Please note: The </a:t>
            </a:r>
            <a:r>
              <a:rPr lang="en-US" i="1" dirty="0"/>
              <a:t>2023–2024</a:t>
            </a:r>
            <a:r>
              <a:rPr lang="en-US" dirty="0"/>
              <a:t> </a:t>
            </a:r>
            <a:r>
              <a:rPr lang="en-US" i="1" dirty="0"/>
              <a:t>Reporting System User Guide </a:t>
            </a:r>
            <a:r>
              <a:rPr lang="en-US" dirty="0"/>
              <a:t>includes a description of the condition codes as an appendix.</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u="none"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7CCC91-3D62-43C2-A928-E3141B66B648}"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351019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a:t>
            </a:r>
            <a:r>
              <a:rPr lang="en-US" sz="1200" b="1" kern="1200" dirty="0">
                <a:solidFill>
                  <a:schemeClr val="tx1"/>
                </a:solidFill>
                <a:effectLst/>
                <a:latin typeface="Calibri"/>
                <a:ea typeface="+mn-ea"/>
                <a:cs typeface="+mn-cs"/>
              </a:rPr>
              <a:t>Dashboard</a:t>
            </a:r>
            <a:r>
              <a:rPr lang="en-US" sz="1200" kern="1200" dirty="0">
                <a:solidFill>
                  <a:schemeClr val="tx1"/>
                </a:solidFill>
                <a:effectLst/>
                <a:latin typeface="Calibri"/>
                <a:ea typeface="+mn-ea"/>
                <a:cs typeface="+mn-cs"/>
              </a:rPr>
              <a:t> appears after you select test groups. Test information and results are displayed for the students who are assigned to you based on your role. Teachers see all the tests their students have taken. School-level users see tests taken by all the students in the school. District-level users see the tests taken by all the students in the district. </a:t>
            </a:r>
          </a:p>
          <a:p>
            <a:endParaRPr lang="en-US" sz="120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A test group card displays for each test, by subject, along with the grades tested and the total tests taken. The cards are sorted from left to right, then top to bottom based on the date last taken. The performance distribution results display as a color-coded bar with the percent proficient and student count listed under each colored level. Click the green information button to display the performance levels. For example, 57 students took the Summative Mathematics test. 61% of them achieved a Level 1 performance level while 18% of them achieved a Level 2, 4% achieved a Level 3, and 18% achieved Level 4. The data on the dashboard gives teachers, administrators, and principals a way to quickly compare how their students performed across different </a:t>
            </a:r>
            <a:r>
              <a:rPr lang="en-US" sz="1200" b="0" kern="1200" dirty="0">
                <a:solidFill>
                  <a:schemeClr val="tx1"/>
                </a:solidFill>
                <a:effectLst/>
                <a:latin typeface="Calibri"/>
                <a:ea typeface="+mn-ea"/>
                <a:cs typeface="+mn-cs"/>
              </a:rPr>
              <a:t>test groups. </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6744422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scoring for all items has been completed, the </a:t>
            </a:r>
            <a:r>
              <a:rPr lang="en-US" b="1" i="0" dirty="0"/>
              <a:t>Test Scoring </a:t>
            </a:r>
            <a:r>
              <a:rPr lang="en-US" dirty="0"/>
              <a:t>page will display the points assigned to each item. </a:t>
            </a:r>
          </a:p>
          <a:p>
            <a:r>
              <a:rPr lang="en-US" dirty="0"/>
              <a:t>Check the box to the left of the student's name and then click the </a:t>
            </a:r>
            <a:r>
              <a:rPr lang="en-US" b="0" i="0" dirty="0"/>
              <a:t>Submit Scores </a:t>
            </a:r>
            <a:r>
              <a:rPr lang="en-US" dirty="0"/>
              <a:t>button to send the scores to officially submit the scores.</a:t>
            </a:r>
          </a:p>
          <a:p>
            <a:endParaRPr lang="en-US" dirty="0"/>
          </a:p>
          <a:p>
            <a:r>
              <a:rPr lang="en-US" dirty="0"/>
              <a:t>The </a:t>
            </a:r>
            <a:r>
              <a:rPr lang="en-US" b="1" dirty="0"/>
              <a:t>Score Submit </a:t>
            </a:r>
            <a:r>
              <a:rPr lang="en-US" dirty="0"/>
              <a:t>Alert window will appear. Click </a:t>
            </a:r>
            <a:r>
              <a:rPr lang="en-US" b="1" dirty="0"/>
              <a:t>Continue </a:t>
            </a:r>
            <a:r>
              <a:rPr lang="en-US" dirty="0"/>
              <a:t>to confirm. The selected items will be submitted for processing and reporting and removed from the table.</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70</a:t>
            </a:fld>
            <a:endParaRPr lang="en-US" dirty="0"/>
          </a:p>
        </p:txBody>
      </p:sp>
    </p:spTree>
    <p:extLst>
      <p:ext uri="{BB962C8B-B14F-4D97-AF65-F5344CB8AC3E}">
        <p14:creationId xmlns:p14="http://schemas.microsoft.com/office/powerpoint/2010/main" val="2186324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Handscoring resources for items can also be accessed through General Resources in TIDE. You can export PDF files that include the training materials and exemplars for each of the handscored or AI scored items. AI scored items do not need to be scored by teachers but may need to be modified by teachers.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download Hand-Scoring </a:t>
            </a:r>
            <a:r>
              <a:rPr lang="en-US" b="0" baseline="0" dirty="0">
                <a:latin typeface="Arial" panose="020B0604020202020204" pitchFamily="34" charset="0"/>
                <a:cs typeface="Arial" panose="020B0604020202020204" pitchFamily="34" charset="0"/>
              </a:rPr>
              <a:t>resources needed for the Smarter Balanced interims, click the </a:t>
            </a:r>
            <a:r>
              <a:rPr lang="en-US" b="1" baseline="0" dirty="0">
                <a:latin typeface="Arial" panose="020B0604020202020204" pitchFamily="34" charset="0"/>
                <a:cs typeface="Arial" panose="020B0604020202020204" pitchFamily="34" charset="0"/>
              </a:rPr>
              <a:t>General Resources </a:t>
            </a:r>
            <a:r>
              <a:rPr lang="en-US" b="0" baseline="0" dirty="0">
                <a:latin typeface="Arial" panose="020B0604020202020204" pitchFamily="34" charset="0"/>
                <a:cs typeface="Arial" panose="020B0604020202020204" pitchFamily="34" charset="0"/>
              </a:rPr>
              <a:t>drop-down list in the banner.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Please note than Hand-Scoring resources are only available for the ELA and math interim assessments.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0637108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Users can modify scores for some items. Reports display a pencil icon in the column headers for each item with editable scores. If a machine-suggested score has a low-confidence level, a warning triangle appears next to the score number. It is highly recommended that teachers review items flagged with this icon.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Click the item score link in the student’s row of the report. The Item View window opens in the </a:t>
            </a:r>
            <a:r>
              <a:rPr lang="en-US" b="1" dirty="0">
                <a:latin typeface="Arial" panose="020B0604020202020204" pitchFamily="34" charset="0"/>
                <a:cs typeface="Arial" panose="020B0604020202020204" pitchFamily="34" charset="0"/>
              </a:rPr>
              <a:t>Item &amp; Score </a:t>
            </a:r>
            <a:r>
              <a:rPr lang="en-US" b="0" dirty="0">
                <a:latin typeface="Arial" panose="020B0604020202020204" pitchFamily="34" charset="0"/>
                <a:cs typeface="Arial" panose="020B0604020202020204" pitchFamily="34" charset="0"/>
              </a:rPr>
              <a:t>tab.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86096B-52C6-4FA9-A00B-81322CF844E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405606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On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Item &amp; Score </a:t>
            </a:r>
            <a:r>
              <a:rPr lang="en-US" sz="1200" dirty="0">
                <a:effectLst/>
                <a:latin typeface="Calibri" panose="020F0502020204030204" pitchFamily="34" charset="0"/>
                <a:ea typeface="Calibri" panose="020F0502020204030204" pitchFamily="34" charset="0"/>
                <a:cs typeface="Times New Roman" panose="02020603050405020304" pitchFamily="18" charset="0"/>
              </a:rPr>
              <a:t>tab review the student’s entered response and click the pencil icon in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Scoring Criteria </a:t>
            </a:r>
            <a:r>
              <a:rPr lang="en-US" sz="1200" dirty="0">
                <a:effectLst/>
                <a:latin typeface="Calibri" panose="020F0502020204030204" pitchFamily="34" charset="0"/>
                <a:ea typeface="Calibri" panose="020F0502020204030204" pitchFamily="34" charset="0"/>
                <a:cs typeface="Times New Roman" panose="02020603050405020304" pitchFamily="18" charset="0"/>
              </a:rPr>
              <a:t>table at the top of the window. The Points Earned and Condition Code columns become editable.</a:t>
            </a:r>
          </a:p>
          <a:p>
            <a:endParaRPr lang="en-US" u="none" dirty="0">
              <a:latin typeface="Arial" panose="020B0604020202020204" pitchFamily="34" charset="0"/>
              <a:ea typeface="ＭＳ Ｐゴシック" pitchFamily="-4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86096B-52C6-4FA9-A00B-81322CF844E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2551520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600"/>
              </a:spcBef>
              <a:spcAft>
                <a:spcPts val="1200"/>
              </a:spcAft>
              <a:buSzPts val="1000"/>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 Do one of the following:</a:t>
            </a:r>
          </a:p>
          <a:p>
            <a:pPr marL="0" marR="0" lvl="0" indent="0">
              <a:spcBef>
                <a:spcPts val="600"/>
              </a:spcBef>
              <a:spcAft>
                <a:spcPts val="1200"/>
              </a:spcAft>
              <a:buSzPts val="1000"/>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1200"/>
              </a:spcAft>
              <a:buFont typeface="Wingdings" panose="05000000000000000000" pitchFamily="2" charset="2"/>
              <a:buChar char=""/>
              <a:tabLst>
                <a:tab pos="40005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enter a score for the response, select a numerical score from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Points Earned </a:t>
            </a:r>
            <a:r>
              <a:rPr lang="en-US" sz="1200" dirty="0">
                <a:effectLst/>
                <a:latin typeface="Calibri" panose="020F0502020204030204" pitchFamily="34" charset="0"/>
                <a:ea typeface="Calibri" panose="020F0502020204030204" pitchFamily="34" charset="0"/>
                <a:cs typeface="Times New Roman" panose="02020603050405020304" pitchFamily="18" charset="0"/>
              </a:rPr>
              <a:t>drop-down list.</a:t>
            </a:r>
          </a:p>
          <a:p>
            <a:pPr marL="342900" marR="0" lvl="0" indent="-342900">
              <a:spcBef>
                <a:spcPts val="600"/>
              </a:spcBef>
              <a:spcAft>
                <a:spcPts val="1200"/>
              </a:spcAft>
              <a:buFont typeface="Wingdings" panose="05000000000000000000" pitchFamily="2" charset="2"/>
              <a:buChar char=""/>
              <a:tabLst>
                <a:tab pos="40005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assign a condition code to the response, select one from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Condition Code </a:t>
            </a:r>
            <a:r>
              <a:rPr lang="en-US" sz="1200" dirty="0">
                <a:effectLst/>
                <a:latin typeface="Calibri" panose="020F0502020204030204" pitchFamily="34" charset="0"/>
                <a:ea typeface="Calibri" panose="020F0502020204030204" pitchFamily="34" charset="0"/>
                <a:cs typeface="Times New Roman" panose="02020603050405020304" pitchFamily="18" charset="0"/>
              </a:rPr>
              <a:t>drop-down list. </a:t>
            </a:r>
          </a:p>
          <a:p>
            <a:pPr marL="342900" marR="0" lvl="0" indent="-342900">
              <a:spcBef>
                <a:spcPts val="600"/>
              </a:spcBef>
              <a:spcAft>
                <a:spcPts val="1200"/>
              </a:spcAft>
              <a:buFont typeface="Wingdings" panose="05000000000000000000" pitchFamily="2" charset="2"/>
              <a:buChar char=""/>
              <a:tabLst>
                <a:tab pos="40005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600"/>
              </a:spcBef>
              <a:spcAft>
                <a:spcPts val="1200"/>
              </a:spcAft>
              <a:buFont typeface="Wingdings" panose="05000000000000000000" pitchFamily="2" charset="2"/>
              <a:buNone/>
              <a:tabLst>
                <a:tab pos="400050" algn="l"/>
              </a:tabLst>
            </a:pPr>
            <a:r>
              <a:rPr lang="en-US" sz="1200" dirty="0">
                <a:effectLst/>
                <a:latin typeface="Calibri" panose="020F0502020204030204" pitchFamily="34" charset="0"/>
                <a:ea typeface="Times New Roman" panose="02020603050405020304" pitchFamily="18" charset="0"/>
              </a:rPr>
              <a:t>If you wish to provide an explanation for why you chose the given score or condition code, click </a:t>
            </a:r>
            <a:r>
              <a:rPr lang="en-US" sz="1200" b="1" dirty="0">
                <a:effectLst/>
                <a:latin typeface="Calibri" panose="020F0502020204030204" pitchFamily="34" charset="0"/>
                <a:ea typeface="Times New Roman" panose="02020603050405020304" pitchFamily="18" charset="0"/>
              </a:rPr>
              <a:t>Add Note </a:t>
            </a:r>
            <a:r>
              <a:rPr lang="en-US" sz="1200" dirty="0">
                <a:effectLst/>
                <a:latin typeface="Calibri" panose="020F0502020204030204" pitchFamily="34" charset="0"/>
                <a:ea typeface="Times New Roman" panose="02020603050405020304" pitchFamily="18" charset="0"/>
              </a:rPr>
              <a:t>in the </a:t>
            </a:r>
            <a:r>
              <a:rPr lang="en-US" sz="1200" i="0" dirty="0">
                <a:effectLst/>
                <a:latin typeface="Calibri" panose="020F0502020204030204" pitchFamily="34" charset="0"/>
                <a:ea typeface="Times New Roman" panose="02020603050405020304" pitchFamily="18" charset="0"/>
              </a:rPr>
              <a:t>Scoring Note </a:t>
            </a:r>
            <a:r>
              <a:rPr lang="en-US" sz="1200" dirty="0">
                <a:effectLst/>
                <a:latin typeface="Calibri" panose="020F0502020204030204" pitchFamily="34" charset="0"/>
                <a:ea typeface="Times New Roman" panose="02020603050405020304" pitchFamily="18" charset="0"/>
              </a:rPr>
              <a:t>section, then enter your comment and click </a:t>
            </a:r>
            <a:r>
              <a:rPr lang="en-US" sz="1200" b="0" dirty="0">
                <a:effectLst/>
                <a:latin typeface="Calibri" panose="020F0502020204030204" pitchFamily="34" charset="0"/>
                <a:ea typeface="Times New Roman" panose="02020603050405020304" pitchFamily="18" charset="0"/>
              </a:rPr>
              <a:t>Save.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74</a:t>
            </a:fld>
            <a:endParaRPr lang="en-US" dirty="0"/>
          </a:p>
        </p:txBody>
      </p:sp>
    </p:spTree>
    <p:extLst>
      <p:ext uri="{BB962C8B-B14F-4D97-AF65-F5344CB8AC3E}">
        <p14:creationId xmlns:p14="http://schemas.microsoft.com/office/powerpoint/2010/main" val="11925190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list of condition codes that you may see in your drop-down menus. As you can see from the table, some of the condition codes are assigned by machine and other condition codes are assigned by a human. When </a:t>
            </a:r>
            <a:r>
              <a:rPr lang="en-US" sz="1200" kern="1200" dirty="0">
                <a:solidFill>
                  <a:schemeClr val="tx1"/>
                </a:solidFill>
                <a:effectLst/>
                <a:latin typeface="+mn-lt"/>
                <a:ea typeface="+mn-ea"/>
                <a:cs typeface="+mn-cs"/>
              </a:rPr>
              <a:t>a condition code of Non-Specific or Uninterpretable Language has been assigned by machine, it is highly recommended that you review items.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3814-16EF-4B09-9DCE-3FDB57E4F0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3497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The </a:t>
            </a:r>
            <a:r>
              <a:rPr lang="en-US" sz="1200" b="1" kern="1200" dirty="0">
                <a:solidFill>
                  <a:schemeClr val="tx1"/>
                </a:solidFill>
                <a:effectLst/>
                <a:latin typeface="Arial" panose="020B0604020202020204" pitchFamily="34" charset="0"/>
                <a:ea typeface="+mn-ea"/>
                <a:cs typeface="Arial" panose="020B0604020202020204" pitchFamily="34" charset="0"/>
              </a:rPr>
              <a:t>Change Reporting Time Period </a:t>
            </a:r>
            <a:r>
              <a:rPr lang="en-US" sz="1200" b="0" kern="1200" dirty="0">
                <a:solidFill>
                  <a:schemeClr val="tx1"/>
                </a:solidFill>
                <a:effectLst/>
                <a:latin typeface="Arial" panose="020B0604020202020204" pitchFamily="34" charset="0"/>
                <a:ea typeface="+mn-ea"/>
                <a:cs typeface="Arial" panose="020B0604020202020204" pitchFamily="34" charset="0"/>
              </a:rPr>
              <a:t>option under Features &amp; Tools allows you </a:t>
            </a:r>
            <a:r>
              <a:rPr lang="en-US" sz="1200" kern="1200" dirty="0">
                <a:solidFill>
                  <a:schemeClr val="tx1"/>
                </a:solidFill>
                <a:effectLst/>
                <a:latin typeface="Arial" panose="020B0604020202020204" pitchFamily="34" charset="0"/>
                <a:ea typeface="+mn-ea"/>
                <a:cs typeface="Arial" panose="020B0604020202020204" pitchFamily="34" charset="0"/>
              </a:rPr>
              <a:t>to view test results from a previous point in time, for your current students and/or for your former students.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When you want to view previous test results for your current students, select the school year from the drop-down menu in the schoolyear field. Leave the calendar tool set to the current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When you want to view test results from students you had in the past, select a school year from the menu in the schoolyear field AND use the calendar tool to set a date on which you know these former students were assigned to you. For example, a day in the month of May of that school year, after testing has begun.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When you click </a:t>
            </a:r>
            <a:r>
              <a:rPr lang="en-US" sz="1200" b="1" kern="1200" dirty="0">
                <a:solidFill>
                  <a:schemeClr val="tx1"/>
                </a:solidFill>
                <a:effectLst/>
                <a:latin typeface="Arial" panose="020B0604020202020204" pitchFamily="34" charset="0"/>
                <a:ea typeface="+mn-ea"/>
                <a:cs typeface="Arial" panose="020B0604020202020204" pitchFamily="34" charset="0"/>
              </a:rPr>
              <a:t>Save</a:t>
            </a:r>
            <a:r>
              <a:rPr lang="en-US" sz="1200" kern="1200" dirty="0">
                <a:solidFill>
                  <a:schemeClr val="tx1"/>
                </a:solidFill>
                <a:effectLst/>
                <a:latin typeface="Arial" panose="020B0604020202020204" pitchFamily="34" charset="0"/>
                <a:ea typeface="+mn-ea"/>
                <a:cs typeface="Arial" panose="020B0604020202020204" pitchFamily="34" charset="0"/>
              </a:rPr>
              <a:t> for either of the two options, your reports will reflect data according to those settings. When you log out of the system, the reporting time period defaults back to the current school year.</a:t>
            </a: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76</a:t>
            </a:fld>
            <a:endParaRPr lang="en-US" dirty="0"/>
          </a:p>
        </p:txBody>
      </p:sp>
    </p:spTree>
    <p:extLst>
      <p:ext uri="{BB962C8B-B14F-4D97-AF65-F5344CB8AC3E}">
        <p14:creationId xmlns:p14="http://schemas.microsoft.com/office/powerpoint/2010/main" val="33290472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12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Test reasons are categories used to classify test opportunities for reporting purposes. They typically indicate the timeframe in which tests were taken, and they’re a good way to organize tests into groups. </a:t>
            </a:r>
            <a:r>
              <a:rPr lang="en-US" sz="1800" dirty="0">
                <a:effectLst/>
                <a:latin typeface="Calibri" panose="020F0502020204030204" pitchFamily="34" charset="0"/>
                <a:ea typeface="Times New Roman" panose="02020603050405020304" pitchFamily="18" charset="0"/>
              </a:rPr>
              <a:t>Test reasons should ideally be assigned in the Test Administration Site at the time of testing. However, you can use the </a:t>
            </a:r>
            <a:r>
              <a:rPr lang="en-US" sz="1800" b="1" dirty="0">
                <a:effectLst/>
                <a:latin typeface="Calibri" panose="020F0502020204030204" pitchFamily="34" charset="0"/>
                <a:ea typeface="Times New Roman" panose="02020603050405020304" pitchFamily="18" charset="0"/>
              </a:rPr>
              <a:t>Test Reason Manager </a:t>
            </a:r>
            <a:r>
              <a:rPr lang="en-US" sz="1800" dirty="0">
                <a:effectLst/>
                <a:latin typeface="Calibri" panose="020F0502020204030204" pitchFamily="34" charset="0"/>
                <a:ea typeface="Times New Roman" panose="02020603050405020304" pitchFamily="18" charset="0"/>
              </a:rPr>
              <a:t>in the </a:t>
            </a:r>
            <a:r>
              <a:rPr lang="en-US" sz="1800" b="1" dirty="0">
                <a:effectLst/>
                <a:latin typeface="Calibri" panose="020F0502020204030204" pitchFamily="34" charset="0"/>
                <a:ea typeface="Times New Roman" panose="02020603050405020304" pitchFamily="18" charset="0"/>
              </a:rPr>
              <a:t>Reporting System </a:t>
            </a:r>
            <a:r>
              <a:rPr lang="en-US" sz="1800" dirty="0">
                <a:effectLst/>
                <a:latin typeface="Calibri" panose="020F0502020204030204" pitchFamily="34" charset="0"/>
                <a:ea typeface="Times New Roman" panose="02020603050405020304" pitchFamily="18" charset="0"/>
              </a:rPr>
              <a:t>to assign a different test reason to an interim or benchmark test opportunity that was completed in the present school year. Summative test reasons cannot be reassigned.</a:t>
            </a:r>
          </a:p>
          <a:p>
            <a:pPr marL="0" marR="0">
              <a:spcBef>
                <a:spcPts val="600"/>
              </a:spcBef>
              <a:spcAft>
                <a:spcPts val="1200"/>
              </a:spcAft>
            </a:pPr>
            <a:endPar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panose="020B0604020202020204" pitchFamily="34" charset="0"/>
                <a:cs typeface="Arial" panose="020B0604020202020204" pitchFamily="34" charset="0"/>
              </a:rPr>
              <a:t>From the </a:t>
            </a:r>
            <a:r>
              <a:rPr lang="en-US" b="1" dirty="0">
                <a:latin typeface="Arial" panose="020B0604020202020204" pitchFamily="34" charset="0"/>
                <a:cs typeface="Arial" panose="020B0604020202020204" pitchFamily="34" charset="0"/>
              </a:rPr>
              <a:t>Features &amp; Tools </a:t>
            </a:r>
            <a:r>
              <a:rPr lang="en-US" b="0" dirty="0">
                <a:latin typeface="Arial" panose="020B0604020202020204" pitchFamily="34" charset="0"/>
                <a:cs typeface="Arial" panose="020B0604020202020204" pitchFamily="34" charset="0"/>
              </a:rPr>
              <a:t>menu</a:t>
            </a:r>
            <a:r>
              <a:rPr lang="en-US" dirty="0">
                <a:latin typeface="Arial" panose="020B0604020202020204" pitchFamily="34" charset="0"/>
                <a:cs typeface="Arial" panose="020B0604020202020204" pitchFamily="34" charset="0"/>
              </a:rPr>
              <a:t>, select </a:t>
            </a:r>
            <a:r>
              <a:rPr lang="en-US" b="1" dirty="0">
                <a:latin typeface="Arial" panose="020B0604020202020204" pitchFamily="34" charset="0"/>
                <a:cs typeface="Arial" panose="020B0604020202020204" pitchFamily="34" charset="0"/>
              </a:rPr>
              <a:t>Manage Test Reasons</a:t>
            </a:r>
            <a:r>
              <a:rPr lang="en-US" b="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Test Reason Manager window </a:t>
            </a:r>
            <a:r>
              <a:rPr lang="en-US" dirty="0">
                <a:latin typeface="Arial" panose="020B0604020202020204" pitchFamily="34" charset="0"/>
                <a:cs typeface="Arial" panose="020B0604020202020204" pitchFamily="34" charset="0"/>
              </a:rPr>
              <a:t>opens.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search for test opportunities to categorize, do either of the following:</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 the </a:t>
            </a:r>
            <a:r>
              <a:rPr lang="en-US" b="1" dirty="0">
                <a:latin typeface="Arial" panose="020B0604020202020204" pitchFamily="34" charset="0"/>
                <a:cs typeface="Arial" panose="020B0604020202020204" pitchFamily="34" charset="0"/>
              </a:rPr>
              <a:t>Session ID </a:t>
            </a:r>
            <a:r>
              <a:rPr lang="en-US" b="0" dirty="0">
                <a:latin typeface="Arial" panose="020B0604020202020204" pitchFamily="34" charset="0"/>
                <a:cs typeface="Arial" panose="020B0604020202020204" pitchFamily="34" charset="0"/>
              </a:rPr>
              <a:t>field</a:t>
            </a:r>
            <a:r>
              <a:rPr lang="en-US" dirty="0">
                <a:latin typeface="Arial" panose="020B0604020202020204" pitchFamily="34" charset="0"/>
                <a:cs typeface="Arial" panose="020B0604020202020204" pitchFamily="34" charset="0"/>
              </a:rPr>
              <a:t>, enter the </a:t>
            </a:r>
            <a:r>
              <a:rPr lang="en-US" b="1" dirty="0">
                <a:latin typeface="Arial" panose="020B0604020202020204" pitchFamily="34" charset="0"/>
                <a:cs typeface="Arial" panose="020B0604020202020204" pitchFamily="34" charset="0"/>
              </a:rPr>
              <a:t>session ID </a:t>
            </a:r>
            <a:r>
              <a:rPr lang="en-US" dirty="0">
                <a:latin typeface="Arial" panose="020B0604020202020204" pitchFamily="34" charset="0"/>
                <a:cs typeface="Arial" panose="020B0604020202020204" pitchFamily="34" charset="0"/>
              </a:rPr>
              <a:t>in which the opportunities were completed in the TDS.</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Select a test reason </a:t>
            </a:r>
            <a:r>
              <a:rPr lang="en-US" dirty="0">
                <a:latin typeface="Arial" panose="020B0604020202020204" pitchFamily="34" charset="0"/>
                <a:cs typeface="Arial" panose="020B0604020202020204" pitchFamily="34" charset="0"/>
              </a:rPr>
              <a:t>associated with the opportunities you want to edit.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Then select a </a:t>
            </a:r>
            <a:r>
              <a:rPr lang="en-US" b="0" dirty="0">
                <a:latin typeface="Arial" panose="020B0604020202020204" pitchFamily="34" charset="0"/>
                <a:cs typeface="Arial" panose="020B0604020202020204" pitchFamily="34" charset="0"/>
              </a:rPr>
              <a:t>range of dates </a:t>
            </a:r>
            <a:r>
              <a:rPr lang="en-US" dirty="0">
                <a:latin typeface="Arial" panose="020B0604020202020204" pitchFamily="34" charset="0"/>
                <a:cs typeface="Arial" panose="020B0604020202020204" pitchFamily="34" charset="0"/>
              </a:rPr>
              <a:t>during which the test session was administered. The range cannot exceed 7 days. Finally, click </a:t>
            </a:r>
            <a:r>
              <a:rPr lang="en-US" b="1" dirty="0">
                <a:latin typeface="Arial" panose="020B0604020202020204" pitchFamily="34" charset="0"/>
                <a:cs typeface="Arial" panose="020B0604020202020204" pitchFamily="34" charset="0"/>
              </a:rPr>
              <a:t>Search</a:t>
            </a:r>
            <a:r>
              <a:rPr lang="en-US" b="0" dirty="0">
                <a:latin typeface="Arial" panose="020B0604020202020204" pitchFamily="34" charset="0"/>
                <a:cs typeface="Arial" panose="020B0604020202020204" pitchFamily="34" charset="0"/>
              </a:rPr>
              <a:t>.</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77</a:t>
            </a:fld>
            <a:endParaRPr lang="en-US" dirty="0"/>
          </a:p>
        </p:txBody>
      </p:sp>
    </p:spTree>
    <p:extLst>
      <p:ext uri="{BB962C8B-B14F-4D97-AF65-F5344CB8AC3E}">
        <p14:creationId xmlns:p14="http://schemas.microsoft.com/office/powerpoint/2010/main" val="1660750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list of retrieved test sessions appears in the section, </a:t>
            </a:r>
            <a:r>
              <a:rPr lang="en-US" b="1" dirty="0">
                <a:latin typeface="Arial" panose="020B0604020202020204" pitchFamily="34" charset="0"/>
                <a:cs typeface="Arial" panose="020B0604020202020204" pitchFamily="34" charset="0"/>
              </a:rPr>
              <a:t>Select Test Opportunities</a:t>
            </a:r>
            <a:r>
              <a:rPr lang="en-US" b="0"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a:t>
            </a:r>
            <a:r>
              <a:rPr lang="en-US" b="0" dirty="0">
                <a:latin typeface="Arial" panose="020B0604020202020204" pitchFamily="34" charset="0"/>
                <a:cs typeface="Arial" panose="020B0604020202020204" pitchFamily="34" charset="0"/>
              </a:rPr>
              <a:t>plus sign buttons </a:t>
            </a:r>
            <a:r>
              <a:rPr lang="en-US" dirty="0">
                <a:latin typeface="Arial" panose="020B0604020202020204" pitchFamily="34" charset="0"/>
                <a:cs typeface="Arial" panose="020B0604020202020204" pitchFamily="34" charset="0"/>
              </a:rPr>
              <a:t>to expand the list of tests in each session and, under a test, the list of students who took the test in that session. </a:t>
            </a:r>
            <a:r>
              <a:rPr lang="en-US" b="0" dirty="0">
                <a:latin typeface="Arial" panose="020B0604020202020204" pitchFamily="34" charset="0"/>
                <a:cs typeface="Arial" panose="020B0604020202020204" pitchFamily="34" charset="0"/>
              </a:rPr>
              <a:t>Mark the checkboxes for each </a:t>
            </a:r>
            <a:r>
              <a:rPr lang="en-US" dirty="0">
                <a:latin typeface="Arial" panose="020B0604020202020204" pitchFamily="34" charset="0"/>
                <a:cs typeface="Arial" panose="020B0604020202020204" pitchFamily="34" charset="0"/>
              </a:rPr>
              <a:t>session, test, or opportunity that requires a test reason.</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Click Assign Test Reasons</a:t>
            </a:r>
            <a:r>
              <a:rPr lang="en-US" b="0" dirty="0">
                <a:latin typeface="Arial" panose="020B0604020202020204" pitchFamily="34" charset="0"/>
                <a:cs typeface="Arial" panose="020B0604020202020204" pitchFamily="34" charset="0"/>
              </a:rPr>
              <a:t>.</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78</a:t>
            </a:fld>
            <a:endParaRPr lang="en-US" dirty="0"/>
          </a:p>
        </p:txBody>
      </p:sp>
    </p:spTree>
    <p:extLst>
      <p:ext uri="{BB962C8B-B14F-4D97-AF65-F5344CB8AC3E}">
        <p14:creationId xmlns:p14="http://schemas.microsoft.com/office/powerpoint/2010/main" val="33597105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Times New Roman" panose="02020603050405020304" pitchFamily="18" charset="0"/>
                <a:cs typeface="Calibri" panose="020F0502020204030204" pitchFamily="34" charset="0"/>
              </a:rPr>
              <a:t>Since teachers are responsible for the growth and development of student’s skill sets,</a:t>
            </a:r>
            <a:r>
              <a:rPr lang="en-US" sz="1200" dirty="0">
                <a:effectLst/>
                <a:latin typeface="Calibri" panose="020F0502020204030204" pitchFamily="34" charset="0"/>
                <a:ea typeface="Times New Roman" panose="02020603050405020304" pitchFamily="18" charset="0"/>
                <a:cs typeface="Calibri" panose="020F0502020204030204" pitchFamily="34" charset="0"/>
              </a:rPr>
              <a:t> it is important for teachers to be able to analyze their students’ performance data and adjust their teaching strategies accordingly. </a:t>
            </a:r>
            <a:r>
              <a:rPr lang="en-US" sz="1200" b="0" dirty="0">
                <a:effectLst/>
                <a:latin typeface="Calibri" panose="020F0502020204030204" pitchFamily="34" charset="0"/>
                <a:ea typeface="Times New Roman" panose="02020603050405020304" pitchFamily="18" charset="0"/>
                <a:cs typeface="Calibri" panose="020F0502020204030204" pitchFamily="34" charset="0"/>
              </a:rPr>
              <a:t>For teachers to be able to analyze their students’ performance data, the students must be included in a roster associated with each teacher. </a:t>
            </a:r>
            <a:r>
              <a:rPr lang="en-US" sz="1200" dirty="0">
                <a:effectLst/>
                <a:latin typeface="Calibri" panose="020F0502020204030204" pitchFamily="34" charset="0"/>
                <a:ea typeface="Times New Roman" panose="02020603050405020304" pitchFamily="18" charset="0"/>
                <a:cs typeface="Calibri" panose="020F0502020204030204" pitchFamily="34" charset="0"/>
              </a:rPr>
              <a:t>Hence, rosters need to be created for all teachers who are responsible for teaching an academic subject. Here is a table showing guidelines for creating rosters and the restrictions imposed. Rosters can be created manually or by using the Upload process. </a:t>
            </a:r>
            <a:r>
              <a:rPr lang="en-US" sz="1200" b="0" i="0" u="none" strike="noStrike" baseline="0" dirty="0">
                <a:solidFill>
                  <a:srgbClr val="000000"/>
                </a:solidFill>
                <a:latin typeface="Calibri" panose="020F0502020204030204" pitchFamily="34" charset="0"/>
              </a:rPr>
              <a:t>The </a:t>
            </a:r>
            <a:r>
              <a:rPr lang="en-US" sz="1200" b="1" i="0" u="none" strike="noStrike" baseline="0" dirty="0">
                <a:solidFill>
                  <a:srgbClr val="000000"/>
                </a:solidFill>
                <a:latin typeface="Calibri" panose="020F0502020204030204" pitchFamily="34" charset="0"/>
              </a:rPr>
              <a:t>Roster Management </a:t>
            </a:r>
            <a:r>
              <a:rPr lang="en-US" sz="1200" b="0" i="0" u="none" strike="noStrike" baseline="0" dirty="0">
                <a:solidFill>
                  <a:srgbClr val="000000"/>
                </a:solidFill>
                <a:latin typeface="Calibri" panose="020F0502020204030204" pitchFamily="34" charset="0"/>
              </a:rPr>
              <a:t>pages used in </a:t>
            </a:r>
            <a:r>
              <a:rPr lang="en-US" sz="1200" b="1" i="0" u="none" strike="noStrike" baseline="0" dirty="0">
                <a:solidFill>
                  <a:srgbClr val="000000"/>
                </a:solidFill>
                <a:latin typeface="Calibri" panose="020F0502020204030204" pitchFamily="34" charset="0"/>
              </a:rPr>
              <a:t>Reporting</a:t>
            </a:r>
            <a:r>
              <a:rPr lang="en-US" sz="1200" b="0" i="0" u="none" strike="noStrike" baseline="0" dirty="0">
                <a:solidFill>
                  <a:srgbClr val="000000"/>
                </a:solidFill>
                <a:latin typeface="Calibri" panose="020F0502020204030204" pitchFamily="34" charset="0"/>
              </a:rPr>
              <a:t> are the same screens used in </a:t>
            </a:r>
            <a:r>
              <a:rPr lang="en-US" sz="1200" b="1" i="0" u="none" strike="noStrike" baseline="0" dirty="0">
                <a:solidFill>
                  <a:srgbClr val="000000"/>
                </a:solidFill>
                <a:latin typeface="Calibri" panose="020F0502020204030204" pitchFamily="34" charset="0"/>
              </a:rPr>
              <a:t>the Test Information Distribution Engine (TIDE)</a:t>
            </a:r>
            <a:r>
              <a:rPr lang="en-US" sz="1200" b="0" i="0" u="none" strike="noStrike" baseline="0" dirty="0">
                <a:solidFill>
                  <a:srgbClr val="000000"/>
                </a:solidFill>
                <a:latin typeface="Calibri" panose="020F0502020204030204" pitchFamily="34" charset="0"/>
              </a:rPr>
              <a:t>, so if you are a district or building coordinator and have manually added rosters one at a time or used the file upload process, you’re all set to do this in the </a:t>
            </a:r>
            <a:r>
              <a:rPr lang="en-US" sz="1200" b="1" i="0" u="none" strike="noStrike" baseline="0" dirty="0">
                <a:solidFill>
                  <a:srgbClr val="000000"/>
                </a:solidFill>
                <a:latin typeface="Calibri" panose="020F0502020204030204" pitchFamily="34" charset="0"/>
              </a:rPr>
              <a:t>Reporting system</a:t>
            </a:r>
            <a:r>
              <a:rPr lang="en-US" sz="1200" b="0" i="0" u="none" strike="noStrike" baseline="0" dirty="0">
                <a:solidFill>
                  <a:srgbClr val="000000"/>
                </a:solidFill>
                <a:latin typeface="Calibri" panose="020F0502020204030204" pitchFamily="34" charset="0"/>
              </a:rPr>
              <a:t>, as needs arise. </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79</a:t>
            </a:fld>
            <a:endParaRPr lang="en-US" dirty="0"/>
          </a:p>
        </p:txBody>
      </p:sp>
    </p:spTree>
    <p:extLst>
      <p:ext uri="{BB962C8B-B14F-4D97-AF65-F5344CB8AC3E}">
        <p14:creationId xmlns:p14="http://schemas.microsoft.com/office/powerpoint/2010/main" val="791254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If you want to change the data you see,</a:t>
            </a:r>
          </a:p>
          <a:p>
            <a:r>
              <a:rPr lang="en-US" sz="1200" kern="1200" dirty="0">
                <a:solidFill>
                  <a:schemeClr val="tx1"/>
                </a:solidFill>
                <a:effectLst/>
                <a:latin typeface="Calibri"/>
                <a:ea typeface="+mn-ea"/>
                <a:cs typeface="+mn-cs"/>
              </a:rPr>
              <a:t>1.  Use the </a:t>
            </a:r>
            <a:r>
              <a:rPr lang="en-US" sz="1200" b="1" kern="1200" dirty="0">
                <a:solidFill>
                  <a:schemeClr val="tx1"/>
                </a:solidFill>
                <a:effectLst/>
                <a:latin typeface="Calibri"/>
                <a:ea typeface="+mn-ea"/>
                <a:cs typeface="+mn-cs"/>
              </a:rPr>
              <a:t>Filters</a:t>
            </a:r>
            <a:r>
              <a:rPr lang="en-US" sz="1200" b="0" kern="1200" dirty="0">
                <a:solidFill>
                  <a:schemeClr val="tx1"/>
                </a:solidFill>
                <a:effectLst/>
                <a:latin typeface="Calibri"/>
                <a:ea typeface="+mn-ea"/>
                <a:cs typeface="+mn-cs"/>
              </a:rPr>
              <a:t> </a:t>
            </a:r>
            <a:r>
              <a:rPr lang="en-US" sz="1200" kern="1200" dirty="0">
                <a:solidFill>
                  <a:schemeClr val="tx1"/>
                </a:solidFill>
                <a:effectLst/>
                <a:latin typeface="Calibri"/>
                <a:ea typeface="+mn-ea"/>
                <a:cs typeface="+mn-cs"/>
              </a:rPr>
              <a:t>panel to further customize your </a:t>
            </a:r>
            <a:r>
              <a:rPr lang="en-US" sz="1200" b="1" kern="1200" dirty="0">
                <a:solidFill>
                  <a:schemeClr val="tx1"/>
                </a:solidFill>
                <a:effectLst/>
                <a:latin typeface="Calibri"/>
                <a:ea typeface="+mn-ea"/>
                <a:cs typeface="+mn-cs"/>
              </a:rPr>
              <a:t>Dashboard</a:t>
            </a:r>
            <a:r>
              <a:rPr lang="en-US" sz="1200" kern="1200" dirty="0">
                <a:solidFill>
                  <a:schemeClr val="tx1"/>
                </a:solidFill>
                <a:effectLst/>
                <a:latin typeface="Calibri"/>
                <a:ea typeface="+mn-ea"/>
                <a:cs typeface="+mn-cs"/>
              </a:rPr>
              <a:t>. Make selections from the </a:t>
            </a:r>
            <a:r>
              <a:rPr lang="en-US" sz="1200" b="1" kern="1200" dirty="0">
                <a:solidFill>
                  <a:schemeClr val="tx1"/>
                </a:solidFill>
                <a:effectLst/>
                <a:latin typeface="Calibri"/>
                <a:ea typeface="+mn-ea"/>
                <a:cs typeface="+mn-cs"/>
              </a:rPr>
              <a:t>Test Groups </a:t>
            </a:r>
            <a:r>
              <a:rPr lang="en-US" sz="1200" kern="1200" dirty="0">
                <a:solidFill>
                  <a:schemeClr val="tx1"/>
                </a:solidFill>
                <a:effectLst/>
                <a:latin typeface="Calibri"/>
                <a:ea typeface="+mn-ea"/>
                <a:cs typeface="+mn-cs"/>
              </a:rPr>
              <a:t>options and/or the </a:t>
            </a:r>
            <a:r>
              <a:rPr lang="en-US" sz="1200" b="1" kern="1200" dirty="0">
                <a:solidFill>
                  <a:schemeClr val="tx1"/>
                </a:solidFill>
                <a:effectLst/>
                <a:latin typeface="Calibri"/>
                <a:ea typeface="+mn-ea"/>
                <a:cs typeface="+mn-cs"/>
              </a:rPr>
              <a:t>Test Reasons </a:t>
            </a:r>
            <a:r>
              <a:rPr lang="en-US" sz="1200" kern="1200" dirty="0">
                <a:solidFill>
                  <a:schemeClr val="tx1"/>
                </a:solidFill>
                <a:effectLst/>
                <a:latin typeface="Calibri"/>
                <a:ea typeface="+mn-ea"/>
                <a:cs typeface="+mn-cs"/>
              </a:rPr>
              <a:t>options. </a:t>
            </a:r>
            <a:r>
              <a:rPr lang="en-US" sz="1200" b="1" kern="1200" dirty="0">
                <a:solidFill>
                  <a:schemeClr val="tx1"/>
                </a:solidFill>
                <a:effectLst/>
                <a:latin typeface="Calibri"/>
                <a:ea typeface="+mn-ea"/>
                <a:cs typeface="+mn-cs"/>
              </a:rPr>
              <a:t>Test Reasons </a:t>
            </a:r>
            <a:r>
              <a:rPr lang="en-US" sz="1200" kern="1200" dirty="0">
                <a:solidFill>
                  <a:schemeClr val="tx1"/>
                </a:solidFill>
                <a:effectLst/>
                <a:latin typeface="Calibri"/>
                <a:ea typeface="+mn-ea"/>
                <a:cs typeface="+mn-cs"/>
              </a:rPr>
              <a:t>typically represent test administration seasons or opportunities. Selecting a test reason filters out results you do not need to see.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Click the </a:t>
            </a:r>
            <a:r>
              <a:rPr lang="en-US" sz="1200" b="1" i="0" kern="1200" dirty="0">
                <a:solidFill>
                  <a:schemeClr val="tx1"/>
                </a:solidFill>
                <a:effectLst/>
                <a:latin typeface="Calibri"/>
                <a:ea typeface="+mn-ea"/>
                <a:cs typeface="+mn-cs"/>
              </a:rPr>
              <a:t>Apply</a:t>
            </a:r>
            <a:r>
              <a:rPr lang="en-US" sz="1200" b="0" kern="1200" dirty="0">
                <a:solidFill>
                  <a:schemeClr val="tx1"/>
                </a:solidFill>
                <a:effectLst/>
                <a:latin typeface="Calibri"/>
                <a:ea typeface="+mn-ea"/>
                <a:cs typeface="+mn-cs"/>
              </a:rPr>
              <a:t> </a:t>
            </a:r>
            <a:r>
              <a:rPr lang="en-US" sz="1200" kern="1200" dirty="0">
                <a:solidFill>
                  <a:schemeClr val="tx1"/>
                </a:solidFill>
                <a:effectLst/>
                <a:latin typeface="Calibri"/>
                <a:ea typeface="+mn-ea"/>
                <a:cs typeface="+mn-cs"/>
              </a:rPr>
              <a:t>button and your dashboard customizes according to your selections. Filter selections are highlighted in yellow in the table of results header. To clear the filters at any time, click the </a:t>
            </a:r>
            <a:r>
              <a:rPr lang="en-US" sz="1200" b="1" i="0" kern="1200" dirty="0">
                <a:solidFill>
                  <a:schemeClr val="tx1"/>
                </a:solidFill>
                <a:effectLst/>
                <a:latin typeface="Calibri"/>
                <a:ea typeface="+mn-ea"/>
                <a:cs typeface="+mn-cs"/>
              </a:rPr>
              <a:t>Clear Filters </a:t>
            </a:r>
            <a:r>
              <a:rPr lang="en-US" sz="1200" kern="1200" dirty="0">
                <a:solidFill>
                  <a:schemeClr val="tx1"/>
                </a:solidFill>
                <a:effectLst/>
                <a:latin typeface="Calibri"/>
                <a:ea typeface="+mn-ea"/>
                <a:cs typeface="+mn-cs"/>
              </a:rPr>
              <a:t>button and click </a:t>
            </a:r>
            <a:r>
              <a:rPr lang="en-US" sz="1200" b="1" kern="1200" dirty="0">
                <a:solidFill>
                  <a:schemeClr val="tx1"/>
                </a:solidFill>
                <a:effectLst/>
                <a:latin typeface="Calibri"/>
                <a:ea typeface="+mn-ea"/>
                <a:cs typeface="+mn-cs"/>
              </a:rPr>
              <a:t>Apply</a:t>
            </a:r>
            <a:r>
              <a:rPr lang="en-US" sz="1200" b="0" kern="1200" dirty="0">
                <a:solidFill>
                  <a:schemeClr val="tx1"/>
                </a:solidFill>
                <a:effectLst/>
                <a:latin typeface="Calibri"/>
                <a:ea typeface="+mn-ea"/>
                <a:cs typeface="+mn-cs"/>
              </a:rPr>
              <a:t> </a:t>
            </a:r>
            <a:r>
              <a:rPr lang="en-US" sz="1200" kern="1200" dirty="0">
                <a:solidFill>
                  <a:schemeClr val="tx1"/>
                </a:solidFill>
                <a:effectLst/>
                <a:latin typeface="Calibri"/>
                <a:ea typeface="+mn-ea"/>
                <a:cs typeface="+mn-cs"/>
              </a:rPr>
              <a:t>again.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In the upper-left corner of each page in Centralized Reporting is the “</a:t>
            </a:r>
            <a:r>
              <a:rPr lang="en-US" b="1" dirty="0"/>
              <a:t>System Switcher</a:t>
            </a:r>
            <a:r>
              <a:rPr lang="en-US" dirty="0"/>
              <a:t>.” You can move from the </a:t>
            </a:r>
            <a:r>
              <a:rPr lang="en-US" b="1" dirty="0"/>
              <a:t>Reporting</a:t>
            </a:r>
            <a:r>
              <a:rPr lang="en-US" dirty="0"/>
              <a:t> system directly into the </a:t>
            </a:r>
            <a:r>
              <a:rPr lang="en-US" b="1" dirty="0"/>
              <a:t>Test Administrator (TA) Interface</a:t>
            </a:r>
            <a:r>
              <a:rPr lang="en-US" dirty="0"/>
              <a:t>, the </a:t>
            </a:r>
            <a:r>
              <a:rPr lang="en-US" b="1" dirty="0"/>
              <a:t>Data Entry Interface (DEI</a:t>
            </a:r>
            <a:r>
              <a:rPr lang="en-US" dirty="0"/>
              <a:t>), </a:t>
            </a:r>
            <a:r>
              <a:rPr lang="en-US" b="1" dirty="0"/>
              <a:t>TIDE</a:t>
            </a:r>
            <a:r>
              <a:rPr lang="en-US" dirty="0"/>
              <a:t>, and other systems when you need to perform tasks in those systems. You do not have to log out and log back in.</a:t>
            </a:r>
          </a:p>
          <a:p>
            <a:endParaRPr lang="en-US" dirty="0"/>
          </a:p>
          <a:p>
            <a:r>
              <a:rPr lang="en-US" dirty="0"/>
              <a:t>Click the underlined name of a test group card to advance to the </a:t>
            </a:r>
            <a:r>
              <a:rPr lang="en-US" b="1" dirty="0"/>
              <a:t>Performance on Tests </a:t>
            </a:r>
            <a:r>
              <a:rPr lang="en-US" dirty="0"/>
              <a:t>report.</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210615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Depending on their user role permissions, some users can add, edit, and delete rosters. To access the </a:t>
            </a:r>
            <a:r>
              <a:rPr lang="en-US" sz="1200" b="1" i="0" u="none" strike="noStrike" baseline="0" dirty="0">
                <a:solidFill>
                  <a:srgbClr val="000000"/>
                </a:solidFill>
                <a:latin typeface="Calibri" panose="020F0502020204030204" pitchFamily="34" charset="0"/>
              </a:rPr>
              <a:t>Roster Settings, </a:t>
            </a:r>
            <a:r>
              <a:rPr lang="en-US" sz="1200" b="0" i="0" u="none" strike="noStrike" baseline="0" dirty="0">
                <a:solidFill>
                  <a:srgbClr val="000000"/>
                </a:solidFill>
                <a:latin typeface="Calibri" panose="020F0502020204030204" pitchFamily="34" charset="0"/>
              </a:rPr>
              <a:t>open the </a:t>
            </a:r>
            <a:r>
              <a:rPr lang="en-US" sz="1200" b="1" i="0" u="none" strike="noStrike" baseline="0" dirty="0">
                <a:solidFill>
                  <a:srgbClr val="000000"/>
                </a:solidFill>
                <a:latin typeface="Calibri" panose="020F0502020204030204" pitchFamily="34" charset="0"/>
              </a:rPr>
              <a:t>Features &amp; Tools </a:t>
            </a:r>
            <a:r>
              <a:rPr lang="en-US" sz="1200" b="0" i="0" u="none" strike="noStrike" baseline="0" dirty="0">
                <a:solidFill>
                  <a:srgbClr val="000000"/>
                </a:solidFill>
                <a:latin typeface="Calibri" panose="020F0502020204030204" pitchFamily="34" charset="0"/>
              </a:rPr>
              <a:t>menu from the </a:t>
            </a:r>
            <a:r>
              <a:rPr lang="en-US" sz="1200" b="1" i="0" u="none" strike="noStrike" baseline="0" dirty="0">
                <a:solidFill>
                  <a:srgbClr val="000000"/>
                </a:solidFill>
                <a:latin typeface="Calibri" panose="020F0502020204030204" pitchFamily="34" charset="0"/>
              </a:rPr>
              <a:t>Dashboard Generator Page </a:t>
            </a:r>
            <a:r>
              <a:rPr lang="en-US" sz="1200" b="0" i="0" u="none" strike="noStrike" baseline="0" dirty="0">
                <a:solidFill>
                  <a:srgbClr val="000000"/>
                </a:solidFill>
                <a:latin typeface="Calibri" panose="020F0502020204030204" pitchFamily="34" charset="0"/>
              </a:rPr>
              <a:t>and make a selection. We cover how to add a roster first. </a:t>
            </a:r>
            <a:r>
              <a:rPr lang="en-US" dirty="0"/>
              <a:t>On the </a:t>
            </a:r>
            <a:r>
              <a:rPr lang="en-US" b="1" dirty="0"/>
              <a:t>Add Roster </a:t>
            </a:r>
            <a:r>
              <a:rPr lang="en-US" dirty="0"/>
              <a:t>form, select the district and school from the drop-down lists.</a:t>
            </a:r>
            <a:endParaRPr lang="en-US" sz="1200" b="0" i="0" u="none" strike="noStrike" baseline="0" dirty="0">
              <a:solidFill>
                <a:srgbClr val="000000"/>
              </a:solidFill>
              <a:latin typeface="Calibri" panose="020F0502020204030204" pitchFamily="34" charset="0"/>
            </a:endParaRP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80</a:t>
            </a:fld>
            <a:endParaRPr lang="en-US" dirty="0"/>
          </a:p>
        </p:txBody>
      </p:sp>
    </p:spTree>
    <p:extLst>
      <p:ext uri="{BB962C8B-B14F-4D97-AF65-F5344CB8AC3E}">
        <p14:creationId xmlns:p14="http://schemas.microsoft.com/office/powerpoint/2010/main" val="8040137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There are two ways to add students to a roster. You can use the </a:t>
            </a:r>
            <a:r>
              <a:rPr lang="en-US" sz="1800" b="1" dirty="0"/>
              <a:t>Student Search tab </a:t>
            </a:r>
            <a:r>
              <a:rPr lang="en-US" sz="1800" dirty="0"/>
              <a:t>or the </a:t>
            </a:r>
            <a:r>
              <a:rPr lang="en-US" sz="1800" b="1" dirty="0"/>
              <a:t>Quick Roster tab. </a:t>
            </a:r>
            <a:r>
              <a:rPr lang="en-US" sz="1800" dirty="0"/>
              <a:t>Use the </a:t>
            </a:r>
            <a:r>
              <a:rPr lang="en-US" sz="1800" b="1" dirty="0"/>
              <a:t>Student Search tab </a:t>
            </a:r>
            <a:r>
              <a:rPr lang="en-US" sz="1800" dirty="0"/>
              <a:t>for a traditional search function, including the option to find students by ID or name, grade, or options under the </a:t>
            </a:r>
            <a:r>
              <a:rPr lang="en-US" sz="1800" b="1" dirty="0"/>
              <a:t>Additional Fields</a:t>
            </a:r>
            <a:r>
              <a:rPr lang="en-US" sz="1800" dirty="0"/>
              <a:t>. Use the </a:t>
            </a:r>
            <a:r>
              <a:rPr lang="en-US" sz="1800" b="1" dirty="0"/>
              <a:t>Quick Roster tab </a:t>
            </a:r>
            <a:r>
              <a:rPr lang="en-US" sz="1800" dirty="0"/>
              <a:t>to create a roster from a group of students.</a:t>
            </a:r>
          </a:p>
          <a:p>
            <a:endParaRPr lang="en-US" sz="1800" b="0" i="0" u="none" strike="noStrike" baseline="0" dirty="0">
              <a:solidFill>
                <a:srgbClr val="000000"/>
              </a:solidFill>
              <a:latin typeface="Calibri" panose="020F0502020204030204" pitchFamily="34" charset="0"/>
            </a:endParaRP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1189535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results from a search of fifth graders. After results are generated, use the plus sign to add individual students or select </a:t>
            </a:r>
            <a:r>
              <a:rPr lang="en-US" b="1" dirty="0"/>
              <a:t>Add All </a:t>
            </a:r>
            <a:r>
              <a:rPr lang="en-US" dirty="0"/>
              <a:t>from the top of the grid. Make sure to name the roster and select a </a:t>
            </a:r>
            <a:r>
              <a:rPr lang="en-US" b="1" dirty="0"/>
              <a:t>Teacher Name </a:t>
            </a:r>
            <a:r>
              <a:rPr lang="en-US" dirty="0"/>
              <a:t>from the drop-down list. Click </a:t>
            </a:r>
            <a:r>
              <a:rPr lang="en-US" b="1" dirty="0"/>
              <a:t>Save</a:t>
            </a:r>
            <a:r>
              <a:rPr lang="en-US" dirty="0"/>
              <a:t> when you have built the roster you need.</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1488974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search fields for the </a:t>
            </a:r>
            <a:r>
              <a:rPr lang="en-US" b="1" dirty="0"/>
              <a:t>Quick Roster </a:t>
            </a:r>
            <a:r>
              <a:rPr lang="en-US" dirty="0"/>
              <a:t>option. Once you select the search criteria, all students who meet those criteria are automatically added to the roster after you select </a:t>
            </a:r>
            <a:r>
              <a:rPr lang="en-US" b="1" dirty="0"/>
              <a:t>Create Quick Roster</a:t>
            </a:r>
            <a:r>
              <a:rPr lang="en-US" dirty="0"/>
              <a:t>. You can remove students manually by selecting the</a:t>
            </a:r>
            <a:r>
              <a:rPr lang="en-US" b="1" dirty="0"/>
              <a:t> X </a:t>
            </a:r>
            <a:r>
              <a:rPr lang="en-US" dirty="0"/>
              <a:t>next to individual students or select </a:t>
            </a:r>
            <a:r>
              <a:rPr lang="en-US" b="1" dirty="0"/>
              <a:t>Remove All </a:t>
            </a:r>
            <a:r>
              <a:rPr lang="en-US" dirty="0"/>
              <a:t>from the top of the grid. Click</a:t>
            </a:r>
            <a:r>
              <a:rPr lang="en-US" b="1" dirty="0"/>
              <a:t> Save </a:t>
            </a:r>
            <a:r>
              <a:rPr lang="en-US" dirty="0"/>
              <a:t>when you have built the roster you need. Do not forget the </a:t>
            </a:r>
            <a:r>
              <a:rPr lang="en-US" b="1" dirty="0"/>
              <a:t>roster name </a:t>
            </a:r>
            <a:r>
              <a:rPr lang="en-US" dirty="0"/>
              <a:t>and </a:t>
            </a:r>
            <a:r>
              <a:rPr lang="en-US" b="1" dirty="0"/>
              <a:t>teacher name</a:t>
            </a:r>
            <a:r>
              <a:rPr lang="en-US" dirty="0"/>
              <a:t>.</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5815581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modify a roster by changing its name, changing the associated teacher, adding students or removing students. Select </a:t>
            </a:r>
            <a:r>
              <a:rPr lang="en-US" b="1" dirty="0"/>
              <a:t>View/Edit </a:t>
            </a:r>
            <a:r>
              <a:rPr lang="en-US" dirty="0"/>
              <a:t>from the </a:t>
            </a:r>
            <a:r>
              <a:rPr lang="en-US" b="1" dirty="0"/>
              <a:t>Features &amp; Tools menu</a:t>
            </a:r>
            <a:r>
              <a:rPr lang="en-US" dirty="0"/>
              <a:t>. Mark the checkbox for the roster you need to edit. The </a:t>
            </a:r>
            <a:r>
              <a:rPr lang="en-US" b="1" dirty="0"/>
              <a:t>View/Edit</a:t>
            </a:r>
            <a:r>
              <a:rPr lang="en-US" dirty="0"/>
              <a:t> </a:t>
            </a:r>
            <a:r>
              <a:rPr lang="en-US" b="1" dirty="0"/>
              <a:t>window</a:t>
            </a:r>
            <a:r>
              <a:rPr lang="en-US" dirty="0"/>
              <a:t> for the roster opens. Make edits as necessary and use the </a:t>
            </a:r>
            <a:r>
              <a:rPr lang="en-US" b="1" dirty="0"/>
              <a:t>Find Students </a:t>
            </a:r>
            <a:r>
              <a:rPr lang="en-US" dirty="0"/>
              <a:t>button to add students to the roster.</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84</a:t>
            </a:fld>
            <a:endParaRPr lang="en-US" dirty="0"/>
          </a:p>
        </p:txBody>
      </p:sp>
    </p:spTree>
    <p:extLst>
      <p:ext uri="{BB962C8B-B14F-4D97-AF65-F5344CB8AC3E}">
        <p14:creationId xmlns:p14="http://schemas.microsoft.com/office/powerpoint/2010/main" val="10330289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use the </a:t>
            </a:r>
            <a:r>
              <a:rPr lang="en-US" b="1" dirty="0"/>
              <a:t>Upload Rosters </a:t>
            </a:r>
            <a:r>
              <a:rPr lang="en-US" dirty="0"/>
              <a:t>process when you have large numbers of students to place in groups. It is a four-step process using the Microsoft Excel template shown here. You will download the template, complete it, then </a:t>
            </a:r>
            <a:r>
              <a:rPr lang="en-US" b="1" dirty="0"/>
              <a:t>Upload</a:t>
            </a:r>
            <a:r>
              <a:rPr lang="en-US" dirty="0"/>
              <a:t> the file, </a:t>
            </a:r>
            <a:r>
              <a:rPr lang="en-US" b="1" dirty="0"/>
              <a:t>Preview it, Validate it, and Confirm it </a:t>
            </a:r>
            <a:r>
              <a:rPr lang="en-US" dirty="0"/>
              <a:t>using the </a:t>
            </a:r>
            <a:r>
              <a:rPr lang="en-US" b="1" dirty="0"/>
              <a:t>Roster Manager</a:t>
            </a:r>
            <a:r>
              <a:rPr lang="en-US" dirty="0"/>
              <a:t>, shown here. You can always click the “more info” button to read the online user guide instructions for this process or access the </a:t>
            </a:r>
            <a:r>
              <a:rPr lang="en-US" b="1" dirty="0"/>
              <a:t>Reporting User Guide </a:t>
            </a:r>
            <a:r>
              <a:rPr lang="en-US" dirty="0"/>
              <a:t>with the Help button in the Reporting banner.</a:t>
            </a:r>
          </a:p>
          <a:p>
            <a:endParaRPr lang="en-US" dirty="0"/>
          </a:p>
          <a:p>
            <a:r>
              <a:rPr lang="en-US" dirty="0"/>
              <a:t>Again, this process is mirrored in </a:t>
            </a:r>
            <a:r>
              <a:rPr lang="en-US" b="1" dirty="0"/>
              <a:t>TIDE</a:t>
            </a:r>
            <a:r>
              <a:rPr lang="en-US" dirty="0"/>
              <a:t>.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7195531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mini modules are available for viewing on the DeSSA portal and completement the CRS Full training.</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86</a:t>
            </a:fld>
            <a:endParaRPr lang="en-US" dirty="0"/>
          </a:p>
        </p:txBody>
      </p:sp>
    </p:spTree>
    <p:extLst>
      <p:ext uri="{BB962C8B-B14F-4D97-AF65-F5344CB8AC3E}">
        <p14:creationId xmlns:p14="http://schemas.microsoft.com/office/powerpoint/2010/main" val="28376569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this module has given you a solid, basic understanding of the features and functions of the</a:t>
            </a:r>
            <a:r>
              <a:rPr lang="en-US" b="1" dirty="0"/>
              <a:t> Centralized Reporting system</a:t>
            </a:r>
            <a:r>
              <a:rPr lang="en-US" b="0" dirty="0"/>
              <a:t>.  </a:t>
            </a:r>
            <a:r>
              <a:rPr lang="en-US" dirty="0"/>
              <a:t>Watch for future announcements on </a:t>
            </a:r>
            <a:r>
              <a:rPr lang="en-US"/>
              <a:t>the DeSSA </a:t>
            </a:r>
            <a:r>
              <a:rPr lang="en-US" dirty="0"/>
              <a:t>portal page. A</a:t>
            </a:r>
            <a:r>
              <a:rPr lang="en-US" b="1" i="1" dirty="0"/>
              <a:t> Centralized Reporting System User Guide </a:t>
            </a:r>
            <a:r>
              <a:rPr lang="en-US" dirty="0"/>
              <a:t>is posted there. You can also call or email the </a:t>
            </a:r>
            <a:r>
              <a:rPr lang="en-US" b="1" dirty="0" err="1"/>
              <a:t>DeSSA</a:t>
            </a:r>
            <a:r>
              <a:rPr lang="en-US" b="1" dirty="0"/>
              <a:t> Help Desk </a:t>
            </a:r>
            <a:r>
              <a:rPr lang="en-US" dirty="0"/>
              <a:t>with your questions.</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FC3BB-83ED-4FBD-AB97-B60FAD447E33}"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499774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latin typeface="Arial" panose="020B0604020202020204" pitchFamily="34" charset="0"/>
                <a:cs typeface="Arial" panose="020B0604020202020204" pitchFamily="34" charset="0"/>
              </a:rPr>
              <a:t>Thank you for taking the time to view this training module. </a:t>
            </a:r>
            <a:r>
              <a:rPr lang="en-US" dirty="0">
                <a:solidFill>
                  <a:schemeClr val="tx1"/>
                </a:solidFill>
                <a:latin typeface="Arial" panose="020B0604020202020204" pitchFamily="34" charset="0"/>
                <a:cs typeface="Arial" panose="020B0604020202020204" pitchFamily="34" charset="0"/>
              </a:rPr>
              <a:t>For</a:t>
            </a:r>
            <a:r>
              <a:rPr lang="en-US" baseline="0" dirty="0">
                <a:solidFill>
                  <a:schemeClr val="tx1"/>
                </a:solidFill>
                <a:latin typeface="Arial" panose="020B0604020202020204" pitchFamily="34" charset="0"/>
                <a:cs typeface="Arial" panose="020B0604020202020204" pitchFamily="34" charset="0"/>
              </a:rPr>
              <a:t> additional information, refer to your </a:t>
            </a:r>
            <a:r>
              <a:rPr lang="en-US" i="1" baseline="0" dirty="0">
                <a:solidFill>
                  <a:schemeClr val="tx1"/>
                </a:solidFill>
                <a:latin typeface="Arial" panose="020B0604020202020204" pitchFamily="34" charset="0"/>
                <a:cs typeface="Arial" panose="020B0604020202020204" pitchFamily="34" charset="0"/>
              </a:rPr>
              <a:t>CRS User Guide </a:t>
            </a:r>
            <a:r>
              <a:rPr lang="en-US" baseline="0" dirty="0">
                <a:solidFill>
                  <a:schemeClr val="tx1"/>
                </a:solidFill>
                <a:latin typeface="Arial" panose="020B0604020202020204" pitchFamily="34" charset="0"/>
                <a:cs typeface="Arial" panose="020B0604020202020204" pitchFamily="34" charset="0"/>
              </a:rPr>
              <a:t>located on the DeSSA portal or contact the DeSSA Help Desk.</a:t>
            </a:r>
            <a:endParaRPr lang="en-US" dirty="0">
              <a:solidFill>
                <a:schemeClr val="tx1"/>
              </a:solidFill>
              <a:latin typeface="Arial" panose="020B0604020202020204" pitchFamily="34" charset="0"/>
              <a:cs typeface="Arial" panose="020B0604020202020204" pitchFamily="34" charset="0"/>
            </a:endParaRPr>
          </a:p>
          <a:p>
            <a:pPr lvl="0"/>
            <a:endParaRPr lang="en-US" dirty="0"/>
          </a:p>
        </p:txBody>
      </p:sp>
      <p:sp>
        <p:nvSpPr>
          <p:cNvPr id="4" name="Slide Number Placeholder 3"/>
          <p:cNvSpPr>
            <a:spLocks noGrp="1"/>
          </p:cNvSpPr>
          <p:nvPr>
            <p:ph type="sldNum" sz="quarter" idx="10"/>
          </p:nvPr>
        </p:nvSpPr>
        <p:spPr>
          <a:xfrm>
            <a:off x="3426653" y="9024094"/>
            <a:ext cx="157094" cy="231708"/>
          </a:xfrm>
        </p:spPr>
        <p:txBody>
          <a:bodyPr/>
          <a:lstStyle/>
          <a:p>
            <a:pPr lvl="0"/>
            <a:fld id="{DBA2C2E2-0E08-480B-A22D-C2F2EBF6A27D}" type="slidenum">
              <a:rPr lang="en-US" noProof="0"/>
              <a:pPr lvl="0"/>
              <a:t>88</a:t>
            </a:fld>
            <a:endParaRPr lang="en-US" noProof="0" dirty="0"/>
          </a:p>
        </p:txBody>
      </p:sp>
      <p:sp>
        <p:nvSpPr>
          <p:cNvPr id="6" name="Slide Image Placeholder 5">
            <a:extLst>
              <a:ext uri="{FF2B5EF4-FFF2-40B4-BE49-F238E27FC236}">
                <a16:creationId xmlns:a16="http://schemas.microsoft.com/office/drawing/2014/main" id="{D596EACB-4837-4B3D-8FF0-02082207D95E}"/>
              </a:ext>
            </a:extLst>
          </p:cNvPr>
          <p:cNvSpPr>
            <a:spLocks noGrp="1" noRot="1" noChangeAspect="1"/>
          </p:cNvSpPr>
          <p:nvPr>
            <p:ph type="sldImg"/>
          </p:nvPr>
        </p:nvSpPr>
        <p:spPr/>
      </p:sp>
    </p:spTree>
    <p:extLst>
      <p:ext uri="{BB962C8B-B14F-4D97-AF65-F5344CB8AC3E}">
        <p14:creationId xmlns:p14="http://schemas.microsoft.com/office/powerpoint/2010/main" val="3539152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All users move to the </a:t>
            </a:r>
            <a:r>
              <a:rPr lang="en-US" sz="1200" b="1" kern="1200" dirty="0">
                <a:solidFill>
                  <a:schemeClr val="tx1"/>
                </a:solidFill>
                <a:effectLst/>
                <a:latin typeface="Calibri"/>
                <a:ea typeface="+mn-ea"/>
                <a:cs typeface="+mn-cs"/>
              </a:rPr>
              <a:t>Performance on Tests </a:t>
            </a:r>
            <a:r>
              <a:rPr lang="en-US" sz="1200" kern="1200" dirty="0">
                <a:solidFill>
                  <a:schemeClr val="tx1"/>
                </a:solidFill>
                <a:effectLst/>
                <a:latin typeface="Calibri"/>
                <a:ea typeface="+mn-ea"/>
                <a:cs typeface="+mn-cs"/>
              </a:rPr>
              <a:t>report from the </a:t>
            </a:r>
            <a:r>
              <a:rPr lang="en-US" sz="1200" b="1" kern="1200" dirty="0">
                <a:solidFill>
                  <a:schemeClr val="tx1"/>
                </a:solidFill>
                <a:effectLst/>
                <a:latin typeface="Calibri"/>
                <a:ea typeface="+mn-ea"/>
                <a:cs typeface="+mn-cs"/>
              </a:rPr>
              <a:t>Dashboard</a:t>
            </a:r>
            <a:r>
              <a:rPr lang="en-US" sz="1200" kern="1200" dirty="0">
                <a:solidFill>
                  <a:schemeClr val="tx1"/>
                </a:solidFill>
                <a:effectLst/>
                <a:latin typeface="Calibri"/>
                <a:ea typeface="+mn-ea"/>
                <a:cs typeface="+mn-cs"/>
              </a:rPr>
              <a:t>. Here is the </a:t>
            </a:r>
            <a:r>
              <a:rPr lang="en-US" sz="1200" b="1" kern="1200" dirty="0">
                <a:solidFill>
                  <a:schemeClr val="tx1"/>
                </a:solidFill>
                <a:effectLst/>
                <a:latin typeface="Calibri"/>
                <a:ea typeface="+mn-ea"/>
                <a:cs typeface="+mn-cs"/>
              </a:rPr>
              <a:t>Performance on Tests </a:t>
            </a:r>
            <a:r>
              <a:rPr lang="en-US" sz="1200" kern="1200" dirty="0">
                <a:solidFill>
                  <a:schemeClr val="tx1"/>
                </a:solidFill>
                <a:effectLst/>
                <a:latin typeface="Calibri"/>
                <a:ea typeface="+mn-ea"/>
                <a:cs typeface="+mn-cs"/>
              </a:rPr>
              <a:t>report for a teacher who clicked a mathematics test group card. The </a:t>
            </a:r>
            <a:r>
              <a:rPr lang="en-US" sz="1200" b="1" kern="1200" dirty="0">
                <a:solidFill>
                  <a:schemeClr val="tx1"/>
                </a:solidFill>
                <a:effectLst/>
                <a:latin typeface="Calibri"/>
                <a:ea typeface="+mn-ea"/>
                <a:cs typeface="+mn-cs"/>
              </a:rPr>
              <a:t>My Assessments </a:t>
            </a:r>
            <a:r>
              <a:rPr lang="en-US" sz="1200" kern="1200" dirty="0">
                <a:solidFill>
                  <a:schemeClr val="tx1"/>
                </a:solidFill>
                <a:effectLst/>
                <a:latin typeface="Calibri"/>
                <a:ea typeface="+mn-ea"/>
                <a:cs typeface="+mn-cs"/>
              </a:rPr>
              <a:t>table lists all the tests that the teacher’s students have taken, in order of date last taken.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a:t>
            </a:r>
            <a:r>
              <a:rPr lang="en-US" sz="1200" b="1" kern="1200" dirty="0">
                <a:solidFill>
                  <a:schemeClr val="tx1"/>
                </a:solidFill>
                <a:effectLst/>
                <a:latin typeface="Calibri"/>
                <a:ea typeface="+mn-ea"/>
                <a:cs typeface="+mn-cs"/>
              </a:rPr>
              <a:t>My Students </a:t>
            </a:r>
            <a:r>
              <a:rPr lang="en-US" sz="1200" kern="1200" dirty="0">
                <a:solidFill>
                  <a:schemeClr val="tx1"/>
                </a:solidFill>
                <a:effectLst/>
                <a:latin typeface="Calibri"/>
                <a:ea typeface="+mn-ea"/>
                <a:cs typeface="+mn-cs"/>
              </a:rPr>
              <a:t>table is a fast pass to the individual </a:t>
            </a:r>
            <a:r>
              <a:rPr lang="en-US" sz="1200" b="1" kern="1200" dirty="0">
                <a:solidFill>
                  <a:schemeClr val="tx1"/>
                </a:solidFill>
                <a:effectLst/>
                <a:latin typeface="Calibri"/>
                <a:ea typeface="+mn-ea"/>
                <a:cs typeface="+mn-cs"/>
              </a:rPr>
              <a:t>Student Portfolio </a:t>
            </a:r>
            <a:r>
              <a:rPr lang="en-US" sz="1200" kern="1200" dirty="0">
                <a:solidFill>
                  <a:schemeClr val="tx1"/>
                </a:solidFill>
                <a:effectLst/>
                <a:latin typeface="Calibri"/>
                <a:ea typeface="+mn-ea"/>
                <a:cs typeface="+mn-cs"/>
              </a:rPr>
              <a:t>report. This report is useful for teachers as they prepare for parent-teacher conferences where student performance across all tests is needed.</a:t>
            </a:r>
          </a:p>
          <a:p>
            <a:endParaRPr lang="en-US" sz="1200" kern="1200" dirty="0">
              <a:solidFill>
                <a:schemeClr val="tx1"/>
              </a:solidFill>
              <a:effectLst/>
              <a:latin typeface="Calibri"/>
              <a:ea typeface="+mn-ea"/>
              <a:cs typeface="+mn-cs"/>
            </a:endParaRPr>
          </a:p>
          <a:p>
            <a:r>
              <a:rPr lang="en-US" dirty="0"/>
              <a:t>Teachers have a </a:t>
            </a:r>
            <a:r>
              <a:rPr lang="en-US" b="1" dirty="0"/>
              <a:t>Rosters</a:t>
            </a:r>
            <a:r>
              <a:rPr lang="en-US" dirty="0"/>
              <a:t> option in the </a:t>
            </a:r>
            <a:r>
              <a:rPr lang="en-US" b="1" dirty="0"/>
              <a:t>Filters</a:t>
            </a:r>
            <a:r>
              <a:rPr lang="en-US" dirty="0"/>
              <a:t> panel. They can select one of their rosters, click </a:t>
            </a:r>
            <a:r>
              <a:rPr lang="en-US" b="1" i="0" dirty="0"/>
              <a:t>Apply</a:t>
            </a:r>
            <a:r>
              <a:rPr lang="en-US" b="0" i="0" dirty="0"/>
              <a:t>,</a:t>
            </a:r>
            <a:r>
              <a:rPr lang="en-US" b="0" dirty="0"/>
              <a:t> </a:t>
            </a:r>
            <a:r>
              <a:rPr lang="en-US" dirty="0"/>
              <a:t>and the </a:t>
            </a:r>
            <a:r>
              <a:rPr lang="en-US" b="1" dirty="0"/>
              <a:t>Performance on Tests </a:t>
            </a:r>
            <a:r>
              <a:rPr lang="en-US" dirty="0"/>
              <a:t>report customizes to show results for only students on the selected roster.</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64838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F50F3-8274-4A32-A389-07F02035926E}"/>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1E79E14-3BF8-48D7-ADAF-69FEA539CED8}"/>
              </a:ext>
            </a:extLst>
          </p:cNvPr>
          <p:cNvSpPr>
            <a:spLocks noGrp="1"/>
          </p:cNvSpPr>
          <p:nvPr>
            <p:ph type="ftr" sz="quarter" idx="11"/>
          </p:nvPr>
        </p:nvSpPr>
        <p:spPr/>
        <p:txBody>
          <a:bodyPr/>
          <a:lstStyle/>
          <a:p>
            <a:r>
              <a:rPr lang="en-US" dirty="0"/>
              <a:t>Copyright © 20XX Cambium Assessment, Inc. All rights reserved.</a:t>
            </a:r>
          </a:p>
        </p:txBody>
      </p:sp>
      <p:sp>
        <p:nvSpPr>
          <p:cNvPr id="4" name="Slide Number Placeholder 3">
            <a:extLst>
              <a:ext uri="{FF2B5EF4-FFF2-40B4-BE49-F238E27FC236}">
                <a16:creationId xmlns:a16="http://schemas.microsoft.com/office/drawing/2014/main" id="{8B380C6B-958C-41E5-8591-196430A1FB6C}"/>
              </a:ext>
            </a:extLst>
          </p:cNvPr>
          <p:cNvSpPr>
            <a:spLocks noGrp="1"/>
          </p:cNvSpPr>
          <p:nvPr>
            <p:ph type="sldNum" sz="quarter" idx="12"/>
          </p:nvPr>
        </p:nvSpPr>
        <p:spPr/>
        <p:txBody>
          <a:bodyPr/>
          <a:lstStyle/>
          <a:p>
            <a:fld id="{B70F7035-E4E1-4BB6-A0A9-EB548548B6A5}" type="slidenum">
              <a:rPr lang="en-US" smtClean="0"/>
              <a:t>‹#›</a:t>
            </a:fld>
            <a:endParaRPr lang="en-US" dirty="0"/>
          </a:p>
        </p:txBody>
      </p:sp>
    </p:spTree>
    <p:extLst>
      <p:ext uri="{BB962C8B-B14F-4D97-AF65-F5344CB8AC3E}">
        <p14:creationId xmlns:p14="http://schemas.microsoft.com/office/powerpoint/2010/main" val="1552395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Shape, rectangle">
            <a:extLst>
              <a:ext uri="{FF2B5EF4-FFF2-40B4-BE49-F238E27FC236}">
                <a16:creationId xmlns:a16="http://schemas.microsoft.com/office/drawing/2014/main" id="{C5F2328F-6787-4721-B16B-016A38469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2210" y="491651"/>
            <a:ext cx="11349789" cy="3344518"/>
          </a:xfrm>
          <a:prstGeom prst="rect">
            <a:avLst/>
          </a:prstGeom>
        </p:spPr>
      </p:pic>
      <p:sp>
        <p:nvSpPr>
          <p:cNvPr id="2" name="Title 1">
            <a:extLst>
              <a:ext uri="{FF2B5EF4-FFF2-40B4-BE49-F238E27FC236}">
                <a16:creationId xmlns:a16="http://schemas.microsoft.com/office/drawing/2014/main" id="{B787A360-C979-1856-6F52-2405D17FE2CF}"/>
              </a:ext>
            </a:extLst>
          </p:cNvPr>
          <p:cNvSpPr>
            <a:spLocks noGrp="1"/>
          </p:cNvSpPr>
          <p:nvPr>
            <p:ph type="ctrTitle" hasCustomPrompt="1"/>
          </p:nvPr>
        </p:nvSpPr>
        <p:spPr>
          <a:xfrm>
            <a:off x="5305926" y="500285"/>
            <a:ext cx="6309846" cy="3243783"/>
          </a:xfrm>
        </p:spPr>
        <p:txBody>
          <a:bodyPr anchor="ctr" anchorCtr="0">
            <a:noAutofit/>
          </a:bodyPr>
          <a:lstStyle>
            <a:lvl1pPr algn="r">
              <a:defRPr sz="4800" b="1" cap="all" baseline="0">
                <a:solidFill>
                  <a:schemeClr val="bg1"/>
                </a:solidFill>
                <a:latin typeface="Franklin Gothic Book" panose="020B0503020102020204" pitchFamily="34" charset="0"/>
              </a:defRPr>
            </a:lvl1pPr>
          </a:lstStyle>
          <a:p>
            <a:r>
              <a:rPr lang="en-US" dirty="0"/>
              <a:t>Presentation Title</a:t>
            </a:r>
            <a:br>
              <a:rPr lang="en-US" dirty="0"/>
            </a:br>
            <a:r>
              <a:rPr lang="en-US" dirty="0"/>
              <a:t>Multiline Titles</a:t>
            </a:r>
            <a:br>
              <a:rPr lang="en-US" dirty="0"/>
            </a:br>
            <a:r>
              <a:rPr lang="en-US" dirty="0"/>
              <a:t>Work Here</a:t>
            </a:r>
          </a:p>
        </p:txBody>
      </p:sp>
      <p:sp>
        <p:nvSpPr>
          <p:cNvPr id="3" name="Subtitle 2">
            <a:extLst>
              <a:ext uri="{FF2B5EF4-FFF2-40B4-BE49-F238E27FC236}">
                <a16:creationId xmlns:a16="http://schemas.microsoft.com/office/drawing/2014/main" id="{36D7A9B4-673B-5A15-9D0F-F52BC8C94CFA}"/>
              </a:ext>
            </a:extLst>
          </p:cNvPr>
          <p:cNvSpPr>
            <a:spLocks noGrp="1"/>
          </p:cNvSpPr>
          <p:nvPr>
            <p:ph type="subTitle" idx="1" hasCustomPrompt="1"/>
          </p:nvPr>
        </p:nvSpPr>
        <p:spPr>
          <a:xfrm>
            <a:off x="7170822" y="4409120"/>
            <a:ext cx="4444950" cy="1110746"/>
          </a:xfrm>
        </p:spPr>
        <p:txBody>
          <a:bodyPr>
            <a:noAutofit/>
          </a:bodyPr>
          <a:lstStyle>
            <a:lvl1pPr marL="0" indent="0" algn="r">
              <a:buNone/>
              <a:defRPr sz="2400" b="1" cap="all" baseline="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Presentation Subtitle</a:t>
            </a:r>
          </a:p>
        </p:txBody>
      </p:sp>
      <p:pic>
        <p:nvPicPr>
          <p:cNvPr id="14" name="Picture 13" descr="Logo, company name&#10;&#10;Description automatically generated">
            <a:extLst>
              <a:ext uri="{FF2B5EF4-FFF2-40B4-BE49-F238E27FC236}">
                <a16:creationId xmlns:a16="http://schemas.microsoft.com/office/drawing/2014/main" id="{F2EB6291-8842-3634-D87D-4399859F98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227" y="3828063"/>
            <a:ext cx="2577519" cy="2210843"/>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A8233F00-EA15-FC9D-6BE4-EAA907E55B2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4299" y="33745"/>
            <a:ext cx="3651438" cy="4375375"/>
          </a:xfrm>
          <a:prstGeom prst="rect">
            <a:avLst/>
          </a:prstGeom>
        </p:spPr>
      </p:pic>
      <p:pic>
        <p:nvPicPr>
          <p:cNvPr id="18" name="Picture 17">
            <a:extLst>
              <a:ext uri="{FF2B5EF4-FFF2-40B4-BE49-F238E27FC236}">
                <a16:creationId xmlns:a16="http://schemas.microsoft.com/office/drawing/2014/main" id="{FDD69280-185A-18C5-5BBD-9D7D5E9413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20" y="6362169"/>
            <a:ext cx="12291550" cy="533427"/>
          </a:xfrm>
          <a:prstGeom prst="rect">
            <a:avLst/>
          </a:prstGeom>
        </p:spPr>
      </p:pic>
    </p:spTree>
    <p:custDataLst>
      <p:tags r:id="rId1"/>
    </p:custDataLst>
    <p:extLst>
      <p:ext uri="{BB962C8B-B14F-4D97-AF65-F5344CB8AC3E}">
        <p14:creationId xmlns:p14="http://schemas.microsoft.com/office/powerpoint/2010/main" val="1157508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Graphic">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lvl1pPr>
              <a:defRPr>
                <a:solidFill>
                  <a:srgbClr val="FFFFFF"/>
                </a:solidFill>
              </a:defRPr>
            </a:lvl1pPr>
          </a:lstStyle>
          <a:p>
            <a:fld id="{F3477EC8-074D-41C4-94AE-E9EA7CEEA348}" type="slidenum">
              <a:rPr lang="en-US" smtClean="0"/>
              <a:pPr/>
              <a:t>‹#›</a:t>
            </a:fld>
            <a:endParaRPr lang="en-US" dirty="0"/>
          </a:p>
        </p:txBody>
      </p:sp>
    </p:spTree>
    <p:custDataLst>
      <p:tags r:id="rId1"/>
    </p:custDataLst>
    <p:extLst>
      <p:ext uri="{BB962C8B-B14F-4D97-AF65-F5344CB8AC3E}">
        <p14:creationId xmlns:p14="http://schemas.microsoft.com/office/powerpoint/2010/main" val="3387484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293951342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2958560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476280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3743876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1454365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2573235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898427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3612530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20484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3769646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689567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159775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635328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993312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4111871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1035201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Copyright © 20XX Cambium Assessment, Inc. All rights reserved.</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224146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488" y="1348448"/>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544892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701040" y="1502997"/>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460006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2404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Large Graphic">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2893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55633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F50F3-8274-4A32-A389-07F02035926E}"/>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1E79E14-3BF8-48D7-ADAF-69FEA539CED8}"/>
              </a:ext>
            </a:extLst>
          </p:cNvPr>
          <p:cNvSpPr>
            <a:spLocks noGrp="1"/>
          </p:cNvSpPr>
          <p:nvPr>
            <p:ph type="ftr" sz="quarter" idx="11"/>
          </p:nvPr>
        </p:nvSpPr>
        <p:spPr/>
        <p:txBody>
          <a:bodyPr/>
          <a:lstStyle/>
          <a:p>
            <a:r>
              <a:rPr lang="en-US" dirty="0"/>
              <a:t>Copyright © 20XX Cambium Assessment, Inc. All rights reserved.</a:t>
            </a:r>
          </a:p>
        </p:txBody>
      </p:sp>
      <p:sp>
        <p:nvSpPr>
          <p:cNvPr id="4" name="Slide Number Placeholder 3">
            <a:extLst>
              <a:ext uri="{FF2B5EF4-FFF2-40B4-BE49-F238E27FC236}">
                <a16:creationId xmlns:a16="http://schemas.microsoft.com/office/drawing/2014/main" id="{8B380C6B-958C-41E5-8591-196430A1FB6C}"/>
              </a:ext>
            </a:extLst>
          </p:cNvPr>
          <p:cNvSpPr>
            <a:spLocks noGrp="1"/>
          </p:cNvSpPr>
          <p:nvPr>
            <p:ph type="sldNum" sz="quarter" idx="12"/>
          </p:nvPr>
        </p:nvSpPr>
        <p:spPr/>
        <p:txBody>
          <a:bodyPr/>
          <a:lstStyle/>
          <a:p>
            <a:fld id="{B70F7035-E4E1-4BB6-A0A9-EB548548B6A5}" type="slidenum">
              <a:rPr lang="en-US" smtClean="0"/>
              <a:t>‹#›</a:t>
            </a:fld>
            <a:endParaRPr lang="en-US" dirty="0"/>
          </a:p>
        </p:txBody>
      </p:sp>
    </p:spTree>
    <p:extLst>
      <p:ext uri="{BB962C8B-B14F-4D97-AF65-F5344CB8AC3E}">
        <p14:creationId xmlns:p14="http://schemas.microsoft.com/office/powerpoint/2010/main" val="918362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42DF-0CB3-4DDF-8AA6-5DAD846E64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62E64E-813F-4126-9476-98C7F5F82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4FB39-55D1-49F3-A931-7A73E56DC9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E3193-D446-4D30-83F7-68D6DD6CB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B0B4C-C36D-468E-A858-0639AE03C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24BD53-AB50-4611-9216-D2E4324B9C7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B6BC0189-1C21-4E11-AFDA-1C3DC9C73C5C}"/>
              </a:ext>
            </a:extLst>
          </p:cNvPr>
          <p:cNvSpPr>
            <a:spLocks noGrp="1"/>
          </p:cNvSpPr>
          <p:nvPr>
            <p:ph type="ftr" sz="quarter" idx="11"/>
          </p:nvPr>
        </p:nvSpPr>
        <p:spPr/>
        <p:txBody>
          <a:bodyPr/>
          <a:lstStyle/>
          <a:p>
            <a:r>
              <a:rPr lang="en-US" dirty="0"/>
              <a:t>Copyright © 20XX Cambium Assessment, Inc. All rights reserved.</a:t>
            </a:r>
          </a:p>
        </p:txBody>
      </p:sp>
      <p:sp>
        <p:nvSpPr>
          <p:cNvPr id="9" name="Slide Number Placeholder 8">
            <a:extLst>
              <a:ext uri="{FF2B5EF4-FFF2-40B4-BE49-F238E27FC236}">
                <a16:creationId xmlns:a16="http://schemas.microsoft.com/office/drawing/2014/main" id="{2FA7B2E8-7CC0-4EA5-823D-4ADEECD14929}"/>
              </a:ext>
            </a:extLst>
          </p:cNvPr>
          <p:cNvSpPr>
            <a:spLocks noGrp="1"/>
          </p:cNvSpPr>
          <p:nvPr>
            <p:ph type="sldNum" sz="quarter" idx="12"/>
          </p:nvPr>
        </p:nvSpPr>
        <p:spPr/>
        <p:txBody>
          <a:bodyPr/>
          <a:lstStyle/>
          <a:p>
            <a:fld id="{B70F7035-E4E1-4BB6-A0A9-EB548548B6A5}" type="slidenum">
              <a:rPr lang="en-US" smtClean="0"/>
              <a:t>‹#›</a:t>
            </a:fld>
            <a:endParaRPr lang="en-US" dirty="0"/>
          </a:p>
        </p:txBody>
      </p:sp>
    </p:spTree>
    <p:extLst>
      <p:ext uri="{BB962C8B-B14F-4D97-AF65-F5344CB8AC3E}">
        <p14:creationId xmlns:p14="http://schemas.microsoft.com/office/powerpoint/2010/main" val="733879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278381837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928090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3369474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3214554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4034180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2232610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131448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4275940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214426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3876376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79726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2908989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135475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500852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2858907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666422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Copyright © 20XX Cambium Assessment, Inc. All rights reserved.</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29689592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1BD0-A441-4EBC-8B96-5DE9533EC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21F2E-5849-4BC0-8E4E-4CBABAB1E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598F1-120C-4382-8543-07B91613610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1EF2A06-49A8-48E4-9D99-E0A5512A997B}"/>
              </a:ext>
            </a:extLst>
          </p:cNvPr>
          <p:cNvSpPr>
            <a:spLocks noGrp="1"/>
          </p:cNvSpPr>
          <p:nvPr>
            <p:ph type="ftr" sz="quarter" idx="11"/>
          </p:nvPr>
        </p:nvSpPr>
        <p:spPr/>
        <p:txBody>
          <a:bodyPr/>
          <a:lstStyle/>
          <a:p>
            <a:r>
              <a:rPr lang="en-US" dirty="0"/>
              <a:t>Copyright © 20XX Cambium Assessment, Inc. All rights reserved.</a:t>
            </a:r>
          </a:p>
        </p:txBody>
      </p:sp>
      <p:sp>
        <p:nvSpPr>
          <p:cNvPr id="6" name="Slide Number Placeholder 5">
            <a:extLst>
              <a:ext uri="{FF2B5EF4-FFF2-40B4-BE49-F238E27FC236}">
                <a16:creationId xmlns:a16="http://schemas.microsoft.com/office/drawing/2014/main" id="{5F2F455D-608E-4D35-AC25-788686EEC6DA}"/>
              </a:ext>
            </a:extLst>
          </p:cNvPr>
          <p:cNvSpPr>
            <a:spLocks noGrp="1"/>
          </p:cNvSpPr>
          <p:nvPr>
            <p:ph type="sldNum" sz="quarter" idx="12"/>
          </p:nvPr>
        </p:nvSpPr>
        <p:spPr/>
        <p:txBody>
          <a:bodyPr/>
          <a:lstStyle/>
          <a:p>
            <a:fld id="{33FEC4A0-1AC0-4777-A562-BD2764B61ED5}" type="slidenum">
              <a:rPr lang="en-US" smtClean="0"/>
              <a:t>‹#›</a:t>
            </a:fld>
            <a:endParaRPr lang="en-US" dirty="0"/>
          </a:p>
        </p:txBody>
      </p:sp>
    </p:spTree>
    <p:extLst>
      <p:ext uri="{BB962C8B-B14F-4D97-AF65-F5344CB8AC3E}">
        <p14:creationId xmlns:p14="http://schemas.microsoft.com/office/powerpoint/2010/main" val="4176365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EE05-2A92-4452-ABEA-796047CF02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CC768-C6F2-4E46-934F-A471276A2DA8}"/>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BF07A1E-03CD-48F0-BC60-21D6EB218A75}"/>
              </a:ext>
            </a:extLst>
          </p:cNvPr>
          <p:cNvSpPr>
            <a:spLocks noGrp="1"/>
          </p:cNvSpPr>
          <p:nvPr>
            <p:ph type="ftr" sz="quarter" idx="11"/>
          </p:nvPr>
        </p:nvSpPr>
        <p:spPr/>
        <p:txBody>
          <a:bodyPr/>
          <a:lstStyle/>
          <a:p>
            <a:r>
              <a:rPr lang="en-US" dirty="0"/>
              <a:t>Copyright © 20XX Cambium Assessment, Inc. All rights reserved.</a:t>
            </a:r>
          </a:p>
        </p:txBody>
      </p:sp>
      <p:sp>
        <p:nvSpPr>
          <p:cNvPr id="5" name="Slide Number Placeholder 4">
            <a:extLst>
              <a:ext uri="{FF2B5EF4-FFF2-40B4-BE49-F238E27FC236}">
                <a16:creationId xmlns:a16="http://schemas.microsoft.com/office/drawing/2014/main" id="{6A2A153A-6A25-44D9-8717-7FF3C013678E}"/>
              </a:ext>
            </a:extLst>
          </p:cNvPr>
          <p:cNvSpPr>
            <a:spLocks noGrp="1"/>
          </p:cNvSpPr>
          <p:nvPr>
            <p:ph type="sldNum" sz="quarter" idx="12"/>
          </p:nvPr>
        </p:nvSpPr>
        <p:spPr/>
        <p:txBody>
          <a:bodyPr/>
          <a:lstStyle/>
          <a:p>
            <a:fld id="{33FEC4A0-1AC0-4777-A562-BD2764B61ED5}" type="slidenum">
              <a:rPr lang="en-US" smtClean="0"/>
              <a:t>‹#›</a:t>
            </a:fld>
            <a:endParaRPr lang="en-US" dirty="0"/>
          </a:p>
        </p:txBody>
      </p:sp>
    </p:spTree>
    <p:extLst>
      <p:ext uri="{BB962C8B-B14F-4D97-AF65-F5344CB8AC3E}">
        <p14:creationId xmlns:p14="http://schemas.microsoft.com/office/powerpoint/2010/main" val="24688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Large Graphic">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03571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1.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heme" Target="../theme/theme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theme" Target="../theme/theme3.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 id="2147483854" r:id="rId18"/>
    <p:sldLayoutId id="2147483855" r:id="rId19"/>
    <p:sldLayoutId id="2147483857" r:id="rId20"/>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403272732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56" r:id="rId23"/>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08944847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8" r:id="rId20"/>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35.pn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8.xml"/><Relationship Id="rId7" Type="http://schemas.openxmlformats.org/officeDocument/2006/relationships/image" Target="../media/image45.png"/><Relationship Id="rId12"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16.sv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31.xml"/><Relationship Id="rId7"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6.svg"/><Relationship Id="rId2" Type="http://schemas.openxmlformats.org/officeDocument/2006/relationships/slideLayout" Target="../slideLayouts/slideLayout40.xml"/><Relationship Id="rId1" Type="http://schemas.openxmlformats.org/officeDocument/2006/relationships/tags" Target="../tags/tag25.xml"/><Relationship Id="rId6" Type="http://schemas.openxmlformats.org/officeDocument/2006/relationships/image" Target="../media/image15.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0.xml"/><Relationship Id="rId1" Type="http://schemas.openxmlformats.org/officeDocument/2006/relationships/tags" Target="../tags/tag2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64.png"/><Relationship Id="rId2" Type="http://schemas.openxmlformats.org/officeDocument/2006/relationships/slideLayout" Target="../slideLayouts/slideLayout40.xml"/><Relationship Id="rId1" Type="http://schemas.openxmlformats.org/officeDocument/2006/relationships/tags" Target="../tags/tag27.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5.xml"/><Relationship Id="rId7" Type="http://schemas.openxmlformats.org/officeDocument/2006/relationships/image" Target="../media/image60.png"/><Relationship Id="rId2" Type="http://schemas.openxmlformats.org/officeDocument/2006/relationships/slideLayout" Target="../slideLayouts/slideLayout61.xml"/><Relationship Id="rId1" Type="http://schemas.openxmlformats.org/officeDocument/2006/relationships/tags" Target="../tags/tag28.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16.svg"/><Relationship Id="rId4" Type="http://schemas.openxmlformats.org/officeDocument/2006/relationships/image" Target="../media/image65.png"/><Relationship Id="rId9"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0.xml"/><Relationship Id="rId1" Type="http://schemas.openxmlformats.org/officeDocument/2006/relationships/tags" Target="../tags/tag29.xml"/><Relationship Id="rId5" Type="http://schemas.openxmlformats.org/officeDocument/2006/relationships/image" Target="../media/image68.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0.xml"/><Relationship Id="rId1" Type="http://schemas.openxmlformats.org/officeDocument/2006/relationships/tags" Target="../tags/tag30.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63.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63.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79.png"/><Relationship Id="rId2" Type="http://schemas.openxmlformats.org/officeDocument/2006/relationships/slideLayout" Target="../slideLayouts/slideLayout61.xml"/><Relationship Id="rId1" Type="http://schemas.openxmlformats.org/officeDocument/2006/relationships/tags" Target="../tags/tag31.xml"/><Relationship Id="rId6" Type="http://schemas.openxmlformats.org/officeDocument/2006/relationships/image" Target="../media/image78.svg"/><Relationship Id="rId5" Type="http://schemas.openxmlformats.org/officeDocument/2006/relationships/image" Target="../media/image15.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1.xml"/><Relationship Id="rId1" Type="http://schemas.openxmlformats.org/officeDocument/2006/relationships/tags" Target="../tags/tag3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83.png"/><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xml"/><Relationship Id="rId1" Type="http://schemas.openxmlformats.org/officeDocument/2006/relationships/tags" Target="../tags/tag34.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46.xml"/><Relationship Id="rId7" Type="http://schemas.openxmlformats.org/officeDocument/2006/relationships/image" Target="../media/image86.png"/><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image" Target="../media/image88.png"/></Relationships>
</file>

<file path=ppt/slides/_rels/slide4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47.xml"/><Relationship Id="rId16" Type="http://schemas.openxmlformats.org/officeDocument/2006/relationships/image" Target="../media/image103.png"/><Relationship Id="rId1" Type="http://schemas.openxmlformats.org/officeDocument/2006/relationships/slideLayout" Target="../slideLayouts/slideLayout18.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2.xml"/><Relationship Id="rId1" Type="http://schemas.openxmlformats.org/officeDocument/2006/relationships/tags" Target="../tags/tag36.xml"/><Relationship Id="rId5" Type="http://schemas.openxmlformats.org/officeDocument/2006/relationships/image" Target="../media/image105.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2.xml"/><Relationship Id="rId1" Type="http://schemas.openxmlformats.org/officeDocument/2006/relationships/tags" Target="../tags/tag37.xml"/><Relationship Id="rId6" Type="http://schemas.openxmlformats.org/officeDocument/2006/relationships/image" Target="../media/image78.svg"/><Relationship Id="rId5" Type="http://schemas.openxmlformats.org/officeDocument/2006/relationships/image" Target="../media/image15.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notesSlide" Target="../notesSlides/notesSlide50.xml"/><Relationship Id="rId7" Type="http://schemas.openxmlformats.org/officeDocument/2006/relationships/hyperlink" Target="https://pixabay.com/en/man-user-profile-person-icon-42934/" TargetMode="External"/><Relationship Id="rId2" Type="http://schemas.openxmlformats.org/officeDocument/2006/relationships/slideLayout" Target="../slideLayouts/slideLayout43.xml"/><Relationship Id="rId1" Type="http://schemas.openxmlformats.org/officeDocument/2006/relationships/tags" Target="../tags/tag38.xml"/><Relationship Id="rId6" Type="http://schemas.openxmlformats.org/officeDocument/2006/relationships/image" Target="../media/image108.png"/><Relationship Id="rId5" Type="http://schemas.openxmlformats.org/officeDocument/2006/relationships/hyperlink" Target="http://www.chaidir.web.id/2013/04/trik-menebak-tanggal-lahir.html" TargetMode="External"/><Relationship Id="rId4" Type="http://schemas.openxmlformats.org/officeDocument/2006/relationships/image" Target="../media/image107.jpeg"/><Relationship Id="rId9" Type="http://schemas.openxmlformats.org/officeDocument/2006/relationships/hyperlink" Target="http://www.embarcados.com.br/metodologias-ageis-o-daily-meeting/"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11.png"/><Relationship Id="rId2" Type="http://schemas.openxmlformats.org/officeDocument/2006/relationships/slideLayout" Target="../slideLayouts/slideLayout42.xml"/><Relationship Id="rId1" Type="http://schemas.openxmlformats.org/officeDocument/2006/relationships/tags" Target="../tags/tag39.xml"/><Relationship Id="rId6" Type="http://schemas.openxmlformats.org/officeDocument/2006/relationships/image" Target="../media/image110.png"/><Relationship Id="rId5" Type="http://schemas.openxmlformats.org/officeDocument/2006/relationships/image" Target="../media/image78.sv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2.xml"/><Relationship Id="rId1" Type="http://schemas.openxmlformats.org/officeDocument/2006/relationships/tags" Target="../tags/tag40.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2.xml"/><Relationship Id="rId1" Type="http://schemas.openxmlformats.org/officeDocument/2006/relationships/tags" Target="../tags/tag41.xml"/><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2.xml"/><Relationship Id="rId1" Type="http://schemas.openxmlformats.org/officeDocument/2006/relationships/tags" Target="../tags/tag42.xml"/></Relationships>
</file>

<file path=ppt/slides/_rels/slide5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5.xml"/><Relationship Id="rId7" Type="http://schemas.openxmlformats.org/officeDocument/2006/relationships/diagramColors" Target="../diagrams/colors1.xml"/><Relationship Id="rId2" Type="http://schemas.openxmlformats.org/officeDocument/2006/relationships/slideLayout" Target="../slideLayouts/slideLayout42.xml"/><Relationship Id="rId1" Type="http://schemas.openxmlformats.org/officeDocument/2006/relationships/tags" Target="../tags/tag4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0.xml"/><Relationship Id="rId1" Type="http://schemas.openxmlformats.org/officeDocument/2006/relationships/tags" Target="../tags/tag44.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8.xml"/><Relationship Id="rId1" Type="http://schemas.openxmlformats.org/officeDocument/2006/relationships/tags" Target="../tags/tag45.xml"/><Relationship Id="rId5" Type="http://schemas.openxmlformats.org/officeDocument/2006/relationships/image" Target="../media/image116.png"/><Relationship Id="rId4" Type="http://schemas.openxmlformats.org/officeDocument/2006/relationships/image" Target="../media/image11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2.xml"/><Relationship Id="rId1" Type="http://schemas.openxmlformats.org/officeDocument/2006/relationships/tags" Target="../tags/tag4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22.png"/><Relationship Id="rId2" Type="http://schemas.openxmlformats.org/officeDocument/2006/relationships/slideLayout" Target="../slideLayouts/slideLayout42.xml"/><Relationship Id="rId1" Type="http://schemas.openxmlformats.org/officeDocument/2006/relationships/tags" Target="../tags/tag4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2.xml"/><Relationship Id="rId1" Type="http://schemas.openxmlformats.org/officeDocument/2006/relationships/tags" Target="../tags/tag49.xml"/><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notesSlide" Target="../notesSlides/notesSlide62.xml"/><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slideLayout" Target="../slideLayouts/slideLayout23.xml"/><Relationship Id="rId1" Type="http://schemas.openxmlformats.org/officeDocument/2006/relationships/tags" Target="../tags/tag50.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6.svg"/><Relationship Id="rId2" Type="http://schemas.openxmlformats.org/officeDocument/2006/relationships/slideLayout" Target="../slideLayouts/slideLayout42.xml"/><Relationship Id="rId1" Type="http://schemas.openxmlformats.org/officeDocument/2006/relationships/tags" Target="../tags/tag51.xml"/><Relationship Id="rId6" Type="http://schemas.openxmlformats.org/officeDocument/2006/relationships/image" Target="../media/image15.png"/><Relationship Id="rId5" Type="http://schemas.openxmlformats.org/officeDocument/2006/relationships/image" Target="../media/image136.png"/><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2.xml"/><Relationship Id="rId1" Type="http://schemas.openxmlformats.org/officeDocument/2006/relationships/tags" Target="../tags/tag52.xml"/><Relationship Id="rId5" Type="http://schemas.openxmlformats.org/officeDocument/2006/relationships/image" Target="../media/image138.png"/><Relationship Id="rId4" Type="http://schemas.openxmlformats.org/officeDocument/2006/relationships/image" Target="../media/image137.png"/></Relationships>
</file>

<file path=ppt/slides/_rels/slide6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65.xml"/><Relationship Id="rId7" Type="http://schemas.openxmlformats.org/officeDocument/2006/relationships/image" Target="../media/image15.png"/><Relationship Id="rId2" Type="http://schemas.openxmlformats.org/officeDocument/2006/relationships/slideLayout" Target="../slideLayouts/slideLayout42.xml"/><Relationship Id="rId1" Type="http://schemas.openxmlformats.org/officeDocument/2006/relationships/tags" Target="../tags/tag5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2.xml"/><Relationship Id="rId1" Type="http://schemas.openxmlformats.org/officeDocument/2006/relationships/tags" Target="../tags/tag5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notesSlide" Target="../notesSlides/notesSlide67.xml"/><Relationship Id="rId7" Type="http://schemas.openxmlformats.org/officeDocument/2006/relationships/image" Target="../media/image16.svg"/><Relationship Id="rId2" Type="http://schemas.openxmlformats.org/officeDocument/2006/relationships/slideLayout" Target="../slideLayouts/slideLayout40.xml"/><Relationship Id="rId1" Type="http://schemas.openxmlformats.org/officeDocument/2006/relationships/tags" Target="../tags/tag55.xml"/><Relationship Id="rId6" Type="http://schemas.openxmlformats.org/officeDocument/2006/relationships/image" Target="../media/image15.png"/><Relationship Id="rId5" Type="http://schemas.openxmlformats.org/officeDocument/2006/relationships/image" Target="../media/image146.png"/><Relationship Id="rId4" Type="http://schemas.openxmlformats.org/officeDocument/2006/relationships/image" Target="../media/image14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149.png"/><Relationship Id="rId2" Type="http://schemas.openxmlformats.org/officeDocument/2006/relationships/slideLayout" Target="../slideLayouts/slideLayout40.xml"/><Relationship Id="rId1" Type="http://schemas.openxmlformats.org/officeDocument/2006/relationships/tags" Target="../tags/tag56.xml"/><Relationship Id="rId6" Type="http://schemas.openxmlformats.org/officeDocument/2006/relationships/image" Target="../media/image148.png"/><Relationship Id="rId5" Type="http://schemas.openxmlformats.org/officeDocument/2006/relationships/image" Target="../media/image16.svg"/><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0.xml"/><Relationship Id="rId1" Type="http://schemas.openxmlformats.org/officeDocument/2006/relationships/tags" Target="../tags/tag5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5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16.svg"/><Relationship Id="rId2" Type="http://schemas.openxmlformats.org/officeDocument/2006/relationships/slideLayout" Target="../slideLayouts/slideLayout40.xml"/><Relationship Id="rId1" Type="http://schemas.openxmlformats.org/officeDocument/2006/relationships/tags" Target="../tags/tag58.xml"/><Relationship Id="rId6" Type="http://schemas.openxmlformats.org/officeDocument/2006/relationships/image" Target="../media/image15.png"/><Relationship Id="rId5" Type="http://schemas.openxmlformats.org/officeDocument/2006/relationships/image" Target="../media/image152.png"/><Relationship Id="rId4" Type="http://schemas.openxmlformats.org/officeDocument/2006/relationships/image" Target="../media/image151.png"/></Relationships>
</file>

<file path=ppt/slides/_rels/slide7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2.xml"/><Relationship Id="rId1" Type="http://schemas.openxmlformats.org/officeDocument/2006/relationships/tags" Target="../tags/tag59.xml"/><Relationship Id="rId5" Type="http://schemas.openxmlformats.org/officeDocument/2006/relationships/image" Target="../media/image155.png"/><Relationship Id="rId4" Type="http://schemas.openxmlformats.org/officeDocument/2006/relationships/image" Target="../media/image15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2.xml"/><Relationship Id="rId1" Type="http://schemas.openxmlformats.org/officeDocument/2006/relationships/tags" Target="../tags/tag60.xml"/><Relationship Id="rId6" Type="http://schemas.openxmlformats.org/officeDocument/2006/relationships/image" Target="../media/image78.svg"/><Relationship Id="rId5" Type="http://schemas.openxmlformats.org/officeDocument/2006/relationships/image" Target="../media/image15.png"/><Relationship Id="rId4" Type="http://schemas.openxmlformats.org/officeDocument/2006/relationships/image" Target="../media/image15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2.xml"/><Relationship Id="rId1" Type="http://schemas.openxmlformats.org/officeDocument/2006/relationships/tags" Target="../tags/tag61.xml"/><Relationship Id="rId6" Type="http://schemas.openxmlformats.org/officeDocument/2006/relationships/image" Target="../media/image78.svg"/><Relationship Id="rId5" Type="http://schemas.openxmlformats.org/officeDocument/2006/relationships/image" Target="../media/image15.png"/><Relationship Id="rId4" Type="http://schemas.openxmlformats.org/officeDocument/2006/relationships/image" Target="../media/image15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5.xml"/><Relationship Id="rId1" Type="http://schemas.openxmlformats.org/officeDocument/2006/relationships/tags" Target="../tags/tag62.xml"/></Relationships>
</file>

<file path=ppt/slides/_rels/slide7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6.xml"/><Relationship Id="rId1" Type="http://schemas.openxmlformats.org/officeDocument/2006/relationships/slideLayout" Target="../slideLayouts/slideLayout40.xml"/><Relationship Id="rId4" Type="http://schemas.openxmlformats.org/officeDocument/2006/relationships/image" Target="../media/image159.png"/></Relationships>
</file>

<file path=ppt/slides/_rels/slide7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notesSlide" Target="../notesSlides/notesSlide77.xml"/><Relationship Id="rId7"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6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16.svg"/><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image" Target="../media/image15.png"/><Relationship Id="rId5" Type="http://schemas.openxmlformats.org/officeDocument/2006/relationships/image" Target="../media/image164.png"/><Relationship Id="rId4" Type="http://schemas.openxmlformats.org/officeDocument/2006/relationships/image" Target="../media/image163.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0.xml"/><Relationship Id="rId1" Type="http://schemas.openxmlformats.org/officeDocument/2006/relationships/tags" Target="../tags/tag6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166.png"/><Relationship Id="rId2" Type="http://schemas.openxmlformats.org/officeDocument/2006/relationships/slideLayout" Target="../slideLayouts/slideLayout40.xml"/><Relationship Id="rId1" Type="http://schemas.openxmlformats.org/officeDocument/2006/relationships/tags" Target="../tags/tag66.xml"/><Relationship Id="rId6" Type="http://schemas.openxmlformats.org/officeDocument/2006/relationships/image" Target="../media/image78.svg"/><Relationship Id="rId5" Type="http://schemas.openxmlformats.org/officeDocument/2006/relationships/image" Target="../media/image15.png"/><Relationship Id="rId4" Type="http://schemas.openxmlformats.org/officeDocument/2006/relationships/image" Target="../media/image16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0.xml"/><Relationship Id="rId1" Type="http://schemas.openxmlformats.org/officeDocument/2006/relationships/tags" Target="../tags/tag67.xml"/><Relationship Id="rId5" Type="http://schemas.openxmlformats.org/officeDocument/2006/relationships/image" Target="../media/image168.png"/><Relationship Id="rId4" Type="http://schemas.openxmlformats.org/officeDocument/2006/relationships/image" Target="../media/image16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0.xml"/><Relationship Id="rId1" Type="http://schemas.openxmlformats.org/officeDocument/2006/relationships/tags" Target="../tags/tag68.xml"/><Relationship Id="rId4" Type="http://schemas.openxmlformats.org/officeDocument/2006/relationships/image" Target="../media/image16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0.xml"/><Relationship Id="rId1" Type="http://schemas.openxmlformats.org/officeDocument/2006/relationships/tags" Target="../tags/tag69.xml"/><Relationship Id="rId5" Type="http://schemas.openxmlformats.org/officeDocument/2006/relationships/image" Target="../media/image171.png"/><Relationship Id="rId4" Type="http://schemas.openxmlformats.org/officeDocument/2006/relationships/image" Target="../media/image170.png"/></Relationships>
</file>

<file path=ppt/slides/_rels/slide84.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notesSlide" Target="../notesSlides/notesSlide84.xml"/><Relationship Id="rId7" Type="http://schemas.openxmlformats.org/officeDocument/2006/relationships/image" Target="../media/image78.svg"/><Relationship Id="rId2" Type="http://schemas.openxmlformats.org/officeDocument/2006/relationships/slideLayout" Target="../slideLayouts/slideLayout40.xml"/><Relationship Id="rId1" Type="http://schemas.openxmlformats.org/officeDocument/2006/relationships/tags" Target="../tags/tag70.xml"/><Relationship Id="rId6" Type="http://schemas.openxmlformats.org/officeDocument/2006/relationships/image" Target="../media/image15.png"/><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image" Target="../media/image165.png"/></Relationships>
</file>

<file path=ppt/slides/_rels/slide85.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notesSlide" Target="../notesSlides/notesSlide85.xml"/><Relationship Id="rId7" Type="http://schemas.openxmlformats.org/officeDocument/2006/relationships/image" Target="../media/image178.png"/><Relationship Id="rId2" Type="http://schemas.openxmlformats.org/officeDocument/2006/relationships/slideLayout" Target="../slideLayouts/slideLayout40.xml"/><Relationship Id="rId1" Type="http://schemas.openxmlformats.org/officeDocument/2006/relationships/tags" Target="../tags/tag71.xml"/><Relationship Id="rId6" Type="http://schemas.openxmlformats.org/officeDocument/2006/relationships/image" Target="../media/image177.png"/><Relationship Id="rId5" Type="http://schemas.openxmlformats.org/officeDocument/2006/relationships/image" Target="../media/image176.png"/><Relationship Id="rId10" Type="http://schemas.openxmlformats.org/officeDocument/2006/relationships/image" Target="../media/image180.png"/><Relationship Id="rId4" Type="http://schemas.openxmlformats.org/officeDocument/2006/relationships/image" Target="../media/image175.png"/><Relationship Id="rId9" Type="http://schemas.openxmlformats.org/officeDocument/2006/relationships/image" Target="../media/image165.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0.xml"/><Relationship Id="rId1" Type="http://schemas.openxmlformats.org/officeDocument/2006/relationships/tags" Target="../tags/tag7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3" Type="http://schemas.openxmlformats.org/officeDocument/2006/relationships/hyperlink" Target="https://de.portal.cambiumast.com/" TargetMode="External"/><Relationship Id="rId2" Type="http://schemas.openxmlformats.org/officeDocument/2006/relationships/notesSlide" Target="../notesSlides/notesSlide88.xml"/><Relationship Id="rId1" Type="http://schemas.openxmlformats.org/officeDocument/2006/relationships/slideLayout" Target="../slideLayouts/slideLayout39.xml"/><Relationship Id="rId5" Type="http://schemas.openxmlformats.org/officeDocument/2006/relationships/hyperlink" Target="https://helpdesk.doe.k12.de.us/" TargetMode="External"/><Relationship Id="rId4" Type="http://schemas.openxmlformats.org/officeDocument/2006/relationships/hyperlink" Target="mailto:DeSSAHelpDesk@cambiumassessment.com"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The reporting system</a:t>
            </a:r>
          </a:p>
        </p:txBody>
      </p:sp>
      <p:sp>
        <p:nvSpPr>
          <p:cNvPr id="2" name="Subtitle 1">
            <a:extLst>
              <a:ext uri="{FF2B5EF4-FFF2-40B4-BE49-F238E27FC236}">
                <a16:creationId xmlns:a16="http://schemas.microsoft.com/office/drawing/2014/main" id="{5EA58DB5-ED0A-74C4-B522-0E5DCF9E10C4}"/>
              </a:ext>
            </a:extLst>
          </p:cNvPr>
          <p:cNvSpPr>
            <a:spLocks noGrp="1"/>
          </p:cNvSpPr>
          <p:nvPr>
            <p:ph type="subTitle" idx="1"/>
          </p:nvPr>
        </p:nvSpPr>
        <p:spPr/>
        <p:txBody>
          <a:bodyPr/>
          <a:lstStyle/>
          <a:p>
            <a:r>
              <a:rPr lang="en-US" dirty="0">
                <a:solidFill>
                  <a:schemeClr val="bg2">
                    <a:lumMod val="50000"/>
                  </a:schemeClr>
                </a:solidFill>
              </a:rPr>
              <a:t>—The Basics</a:t>
            </a:r>
          </a:p>
          <a:p>
            <a:r>
              <a:rPr lang="en-US" dirty="0"/>
              <a:t>—</a:t>
            </a:r>
            <a:r>
              <a:rPr lang="en-US" dirty="0">
                <a:solidFill>
                  <a:schemeClr val="bg2">
                    <a:lumMod val="50000"/>
                  </a:schemeClr>
                </a:solidFill>
              </a:rPr>
              <a:t>More advanced</a:t>
            </a:r>
          </a:p>
        </p:txBody>
      </p:sp>
      <p:sp>
        <p:nvSpPr>
          <p:cNvPr id="8" name="Subtitle 2">
            <a:extLst>
              <a:ext uri="{FF2B5EF4-FFF2-40B4-BE49-F238E27FC236}">
                <a16:creationId xmlns:a16="http://schemas.microsoft.com/office/drawing/2014/main" id="{7062A704-3F2E-442A-A1A7-5D668A550410}"/>
              </a:ext>
            </a:extLst>
          </p:cNvPr>
          <p:cNvSpPr txBox="1">
            <a:spLocks/>
          </p:cNvSpPr>
          <p:nvPr/>
        </p:nvSpPr>
        <p:spPr>
          <a:xfrm>
            <a:off x="4483923" y="3013753"/>
            <a:ext cx="8243705" cy="514905"/>
          </a:xfrm>
          <a:prstGeom prst="rect">
            <a:avLst/>
          </a:prstGeom>
          <a:ln>
            <a:noFill/>
          </a:ln>
        </p:spPr>
        <p:txBody>
          <a:bodyPr vert="horz" wrap="square" lIns="0" tIns="0" rIns="0" bIns="0" rtlCol="0" anchor="b" anchorCtr="0">
            <a:normAutofit/>
          </a:bodyPr>
          <a:lstStyle>
            <a:lvl1pPr marL="0" marR="0" indent="0" algn="ctr" defTabSz="685800" rtl="0" eaLnBrk="1" fontAlgn="auto" latinLnBrk="0" hangingPunct="1">
              <a:lnSpc>
                <a:spcPct val="100000"/>
              </a:lnSpc>
              <a:spcBef>
                <a:spcPts val="0"/>
              </a:spcBef>
              <a:spcAft>
                <a:spcPts val="0"/>
              </a:spcAft>
              <a:buClr>
                <a:schemeClr val="tx1"/>
              </a:buClr>
              <a:buSzPct val="100000"/>
              <a:buFont typeface="Times New Roman" panose="02020603050405020304" pitchFamily="18" charset="0"/>
              <a:buNone/>
              <a:tabLst/>
              <a:defRPr sz="1800" b="0" i="0" kern="1200" cap="all" spc="0" baseline="0">
                <a:solidFill>
                  <a:schemeClr val="bg1"/>
                </a:solidFill>
                <a:effectLst/>
                <a:latin typeface="+mj-lt"/>
                <a:ea typeface="Calibri" panose="020F0502020204030204" pitchFamily="34" charset="0"/>
                <a:cs typeface="Calibri"/>
              </a:defRPr>
            </a:lvl1pPr>
            <a:lvl2pPr marL="3429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500" b="0" i="0" kern="1200">
                <a:solidFill>
                  <a:schemeClr val="tx1"/>
                </a:solidFill>
                <a:latin typeface="+mn-lt"/>
                <a:ea typeface="Calibri"/>
                <a:cs typeface="Calibri"/>
              </a:defRPr>
            </a:lvl2pPr>
            <a:lvl3pPr marL="6858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350" b="0" i="0" kern="1200">
                <a:solidFill>
                  <a:schemeClr val="tx1"/>
                </a:solidFill>
                <a:latin typeface="+mn-lt"/>
                <a:ea typeface="Calibri"/>
                <a:cs typeface="Calibri"/>
              </a:defRPr>
            </a:lvl3pPr>
            <a:lvl4pPr marL="1028700" marR="0" indent="0" algn="ctr"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None/>
              <a:tabLst/>
              <a:defRPr sz="1200" b="0" i="0" kern="1200">
                <a:solidFill>
                  <a:schemeClr val="tx1"/>
                </a:solidFill>
                <a:latin typeface="+mn-lt"/>
                <a:ea typeface="Calibri"/>
                <a:cs typeface="Calibri"/>
              </a:defRPr>
            </a:lvl4pPr>
            <a:lvl5pPr marL="13716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200" b="0" i="0" kern="1200">
                <a:solidFill>
                  <a:schemeClr val="tx1"/>
                </a:solidFill>
                <a:latin typeface="+mn-lt"/>
                <a:ea typeface="Calibri"/>
                <a:cs typeface="Calibri"/>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defTabSz="685800" rtl="0" eaLnBrk="1" fontAlgn="auto" latinLnBrk="0" hangingPunct="1">
              <a:lnSpc>
                <a:spcPct val="100000"/>
              </a:lnSpc>
              <a:spcBef>
                <a:spcPts val="0"/>
              </a:spcBef>
              <a:spcAft>
                <a:spcPts val="0"/>
              </a:spcAft>
              <a:buClr>
                <a:srgbClr val="53565A"/>
              </a:buClr>
              <a:buSzPct val="100000"/>
              <a:buFont typeface="Times New Roman" panose="02020603050405020304" pitchFamily="18" charset="0"/>
              <a:buNone/>
              <a:tabLst/>
              <a:defRPr/>
            </a:pPr>
            <a:r>
              <a:rPr kumimoji="0" lang="en-US" sz="2800" b="0" i="0" u="none" strike="noStrike" kern="1200" cap="none" spc="0" normalizeH="0" baseline="0" noProof="0" dirty="0">
                <a:ln>
                  <a:noFill/>
                </a:ln>
                <a:solidFill>
                  <a:srgbClr val="FFFFFF"/>
                </a:solidFill>
                <a:effectLst/>
                <a:uLnTx/>
                <a:uFillTx/>
                <a:latin typeface="Franklin Gothic Medium" panose="020B0603020102020204"/>
                <a:cs typeface="Calibri"/>
              </a:rPr>
              <a:t>For Summative &amp; Interim Assessments</a:t>
            </a:r>
            <a:endParaRPr kumimoji="0" lang="en-US" sz="1800" b="0" i="0" u="none" strike="noStrike" kern="1200" cap="none" spc="0" normalizeH="0" baseline="0" noProof="0" dirty="0">
              <a:ln>
                <a:noFill/>
              </a:ln>
              <a:solidFill>
                <a:srgbClr val="FFFFFF"/>
              </a:solidFill>
              <a:effectLst/>
              <a:uLnTx/>
              <a:uFillTx/>
              <a:latin typeface="Franklin Gothic Medium" panose="020B0603020102020204"/>
              <a:cs typeface="Calibri"/>
            </a:endParaRPr>
          </a:p>
        </p:txBody>
      </p:sp>
      <p:sp>
        <p:nvSpPr>
          <p:cNvPr id="6" name="Subtitle 2">
            <a:extLst>
              <a:ext uri="{FF2B5EF4-FFF2-40B4-BE49-F238E27FC236}">
                <a16:creationId xmlns:a16="http://schemas.microsoft.com/office/drawing/2014/main" id="{1C792035-B5E6-4C8C-9A73-299A4F8FCD84}"/>
              </a:ext>
            </a:extLst>
          </p:cNvPr>
          <p:cNvSpPr txBox="1">
            <a:spLocks/>
          </p:cNvSpPr>
          <p:nvPr/>
        </p:nvSpPr>
        <p:spPr>
          <a:xfrm>
            <a:off x="2575532" y="4532112"/>
            <a:ext cx="8243705" cy="514905"/>
          </a:xfrm>
          <a:prstGeom prst="rect">
            <a:avLst/>
          </a:prstGeom>
          <a:ln>
            <a:noFill/>
          </a:ln>
        </p:spPr>
        <p:txBody>
          <a:bodyPr vert="horz" wrap="square" lIns="0" tIns="0" rIns="0" bIns="0" rtlCol="0" anchor="b" anchorCtr="0">
            <a:normAutofit fontScale="70000" lnSpcReduction="20000"/>
          </a:bodyPr>
          <a:lstStyle>
            <a:lvl1pPr marL="0" marR="0" indent="0" algn="ctr" defTabSz="685800" rtl="0" eaLnBrk="1" fontAlgn="auto" latinLnBrk="0" hangingPunct="1">
              <a:lnSpc>
                <a:spcPct val="100000"/>
              </a:lnSpc>
              <a:spcBef>
                <a:spcPts val="0"/>
              </a:spcBef>
              <a:spcAft>
                <a:spcPts val="0"/>
              </a:spcAft>
              <a:buClr>
                <a:schemeClr val="tx1"/>
              </a:buClr>
              <a:buSzPct val="100000"/>
              <a:buFont typeface="Times New Roman" panose="02020603050405020304" pitchFamily="18" charset="0"/>
              <a:buNone/>
              <a:tabLst/>
              <a:defRPr sz="1800" b="0" i="0" kern="1200" cap="all" spc="0" baseline="0">
                <a:solidFill>
                  <a:schemeClr val="bg1"/>
                </a:solidFill>
                <a:effectLst/>
                <a:latin typeface="+mj-lt"/>
                <a:ea typeface="Calibri" panose="020F0502020204030204" pitchFamily="34" charset="0"/>
                <a:cs typeface="Calibri"/>
              </a:defRPr>
            </a:lvl1pPr>
            <a:lvl2pPr marL="3429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500" b="0" i="0" kern="1200">
                <a:solidFill>
                  <a:schemeClr val="tx1"/>
                </a:solidFill>
                <a:latin typeface="+mn-lt"/>
                <a:ea typeface="Calibri"/>
                <a:cs typeface="Calibri"/>
              </a:defRPr>
            </a:lvl2pPr>
            <a:lvl3pPr marL="6858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350" b="0" i="0" kern="1200">
                <a:solidFill>
                  <a:schemeClr val="tx1"/>
                </a:solidFill>
                <a:latin typeface="+mn-lt"/>
                <a:ea typeface="Calibri"/>
                <a:cs typeface="Calibri"/>
              </a:defRPr>
            </a:lvl3pPr>
            <a:lvl4pPr marL="1028700" marR="0" indent="0" algn="ctr"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None/>
              <a:tabLst/>
              <a:defRPr sz="1200" b="0" i="0" kern="1200">
                <a:solidFill>
                  <a:schemeClr val="tx1"/>
                </a:solidFill>
                <a:latin typeface="+mn-lt"/>
                <a:ea typeface="Calibri"/>
                <a:cs typeface="Calibri"/>
              </a:defRPr>
            </a:lvl4pPr>
            <a:lvl5pPr marL="13716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200" b="0" i="0" kern="1200">
                <a:solidFill>
                  <a:schemeClr val="tx1"/>
                </a:solidFill>
                <a:latin typeface="+mn-lt"/>
                <a:ea typeface="Calibri"/>
                <a:cs typeface="Calibri"/>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53565A"/>
              </a:buClr>
              <a:buSzPct val="100000"/>
              <a:buFont typeface="Times New Roman" panose="02020603050405020304" pitchFamily="18" charset="0"/>
              <a:buNone/>
              <a:tabLst/>
              <a:defRPr/>
            </a:pPr>
            <a:r>
              <a:rPr kumimoji="0" lang="en-US" sz="2800" b="0" i="0" u="none" strike="noStrike" kern="1200" cap="none" spc="0" normalizeH="0" baseline="0" noProof="0" dirty="0">
                <a:ln>
                  <a:noFill/>
                </a:ln>
                <a:solidFill>
                  <a:srgbClr val="FFFFFF"/>
                </a:solidFill>
                <a:effectLst/>
                <a:uLnTx/>
                <a:uFillTx/>
                <a:latin typeface="Franklin Gothic Medium" panose="020B0603020102020204"/>
                <a:cs typeface="Calibri"/>
              </a:rPr>
              <a:t>Training Module</a:t>
            </a:r>
          </a:p>
          <a:p>
            <a:pPr marL="0" marR="0" lvl="0" indent="0" algn="l" defTabSz="685800" rtl="0" eaLnBrk="1" fontAlgn="auto" latinLnBrk="0" hangingPunct="1">
              <a:lnSpc>
                <a:spcPct val="100000"/>
              </a:lnSpc>
              <a:spcBef>
                <a:spcPts val="0"/>
              </a:spcBef>
              <a:spcAft>
                <a:spcPts val="0"/>
              </a:spcAft>
              <a:buClr>
                <a:srgbClr val="53565A"/>
              </a:buClr>
              <a:buSzPct val="100000"/>
              <a:buFont typeface="Times New Roman" panose="02020603050405020304" pitchFamily="18" charset="0"/>
              <a:buNone/>
              <a:tabLst/>
              <a:defRPr/>
            </a:pPr>
            <a:r>
              <a:rPr kumimoji="0" lang="en-US" sz="2800" b="0" i="0" u="none" strike="noStrike" kern="1200" cap="none" spc="0" normalizeH="0" baseline="0" noProof="0" dirty="0">
                <a:ln>
                  <a:noFill/>
                </a:ln>
                <a:solidFill>
                  <a:srgbClr val="FFFFFF"/>
                </a:solidFill>
                <a:effectLst/>
                <a:uLnTx/>
                <a:uFillTx/>
                <a:latin typeface="Franklin Gothic Medium" panose="020B0603020102020204"/>
                <a:cs typeface="Calibri"/>
              </a:rPr>
              <a:t>2022–2023</a:t>
            </a:r>
            <a:endParaRPr kumimoji="0" lang="en-US" sz="1800" b="0" i="0" u="none" strike="noStrike" kern="1200" cap="none" spc="0" normalizeH="0" baseline="0" noProof="0" dirty="0">
              <a:ln>
                <a:noFill/>
              </a:ln>
              <a:solidFill>
                <a:srgbClr val="FFFFFF"/>
              </a:solidFill>
              <a:effectLst/>
              <a:uLnTx/>
              <a:uFillTx/>
              <a:latin typeface="Franklin Gothic Medium" panose="020B0603020102020204"/>
              <a:cs typeface="Calibri"/>
            </a:endParaRPr>
          </a:p>
        </p:txBody>
      </p:sp>
      <p:sp>
        <p:nvSpPr>
          <p:cNvPr id="5" name="Rectangle 4">
            <a:extLst>
              <a:ext uri="{FF2B5EF4-FFF2-40B4-BE49-F238E27FC236}">
                <a16:creationId xmlns:a16="http://schemas.microsoft.com/office/drawing/2014/main" id="{8A64BAD4-329E-40CD-9FC2-1DC59BC7084A}"/>
              </a:ext>
            </a:extLst>
          </p:cNvPr>
          <p:cNvSpPr/>
          <p:nvPr/>
        </p:nvSpPr>
        <p:spPr>
          <a:xfrm>
            <a:off x="9136646" y="6265882"/>
            <a:ext cx="2986715"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Franklin Gothic Book" panose="020B0503020102020204"/>
                <a:ea typeface="+mn-ea"/>
                <a:cs typeface="+mn-cs"/>
              </a:rPr>
              <a:t>Copyright © 2022 Cambium Assessment, Inc. All rights reserved.</a:t>
            </a:r>
          </a:p>
        </p:txBody>
      </p:sp>
    </p:spTree>
    <p:custDataLst>
      <p:tags r:id="rId1"/>
    </p:custDataLst>
    <p:extLst>
      <p:ext uri="{BB962C8B-B14F-4D97-AF65-F5344CB8AC3E}">
        <p14:creationId xmlns:p14="http://schemas.microsoft.com/office/powerpoint/2010/main" val="320719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C5259D-BF24-45EF-9B22-928F34895785}"/>
              </a:ext>
            </a:extLst>
          </p:cNvPr>
          <p:cNvSpPr>
            <a:spLocks noGrp="1"/>
          </p:cNvSpPr>
          <p:nvPr>
            <p:ph type="title"/>
          </p:nvPr>
        </p:nvSpPr>
        <p:spPr>
          <a:xfrm>
            <a:off x="426230" y="55765"/>
            <a:ext cx="11615206" cy="518012"/>
          </a:xfrm>
        </p:spPr>
        <p:txBody>
          <a:bodyPr>
            <a:normAutofit fontScale="90000"/>
          </a:bodyPr>
          <a:lstStyle/>
          <a:p>
            <a:r>
              <a:rPr lang="en-US" dirty="0">
                <a:latin typeface="+mn-lt"/>
              </a:rPr>
              <a:t>Performance on Tests Report for a Teacher—Aggregate Comparison Rows</a:t>
            </a:r>
          </a:p>
        </p:txBody>
      </p:sp>
      <p:grpSp>
        <p:nvGrpSpPr>
          <p:cNvPr id="14" name="Group 13" descr="A screenshot of the Performance on Tests report with a focus on the comparison rows.">
            <a:extLst>
              <a:ext uri="{FF2B5EF4-FFF2-40B4-BE49-F238E27FC236}">
                <a16:creationId xmlns:a16="http://schemas.microsoft.com/office/drawing/2014/main" id="{921DD41F-26D0-E1F4-2C2E-D33431F91703}"/>
              </a:ext>
            </a:extLst>
          </p:cNvPr>
          <p:cNvGrpSpPr/>
          <p:nvPr/>
        </p:nvGrpSpPr>
        <p:grpSpPr>
          <a:xfrm>
            <a:off x="914401" y="924792"/>
            <a:ext cx="10619508" cy="5143500"/>
            <a:chOff x="1126029" y="1122704"/>
            <a:chExt cx="9985911" cy="4612591"/>
          </a:xfrm>
        </p:grpSpPr>
        <p:pic>
          <p:nvPicPr>
            <p:cNvPr id="13" name="Picture 12">
              <a:extLst>
                <a:ext uri="{FF2B5EF4-FFF2-40B4-BE49-F238E27FC236}">
                  <a16:creationId xmlns:a16="http://schemas.microsoft.com/office/drawing/2014/main" id="{5210ADC6-D606-5879-C76D-4FF85758E0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6029" y="1122704"/>
              <a:ext cx="9985911" cy="461259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1" name="Graphic 10" descr="Cursor with solid fill">
              <a:extLst>
                <a:ext uri="{FF2B5EF4-FFF2-40B4-BE49-F238E27FC236}">
                  <a16:creationId xmlns:a16="http://schemas.microsoft.com/office/drawing/2014/main" id="{8260B717-1D02-4D6A-8547-962171EB5D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8917" y="2398591"/>
              <a:ext cx="701614" cy="714397"/>
            </a:xfrm>
            <a:prstGeom prst="rect">
              <a:avLst/>
            </a:prstGeom>
          </p:spPr>
        </p:pic>
      </p:grpSp>
      <p:sp>
        <p:nvSpPr>
          <p:cNvPr id="3" name="Slide Number Placeholder 2">
            <a:extLst>
              <a:ext uri="{FF2B5EF4-FFF2-40B4-BE49-F238E27FC236}">
                <a16:creationId xmlns:a16="http://schemas.microsoft.com/office/drawing/2014/main" id="{12722137-49AC-44A2-85F6-4847D7D32B77}"/>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9" name="Picture 8">
            <a:extLst>
              <a:ext uri="{FF2B5EF4-FFF2-40B4-BE49-F238E27FC236}">
                <a16:creationId xmlns:a16="http://schemas.microsoft.com/office/drawing/2014/main" id="{563C16A9-A293-0A9E-AEBF-461CF65C41C1}"/>
              </a:ext>
            </a:extLst>
          </p:cNvPr>
          <p:cNvPicPr>
            <a:picLocks noChangeAspect="1"/>
          </p:cNvPicPr>
          <p:nvPr/>
        </p:nvPicPr>
        <p:blipFill>
          <a:blip r:embed="rId7"/>
          <a:stretch>
            <a:fillRect/>
          </a:stretch>
        </p:blipFill>
        <p:spPr>
          <a:xfrm>
            <a:off x="4904960" y="4535641"/>
            <a:ext cx="721145" cy="240382"/>
          </a:xfrm>
          <a:prstGeom prst="rect">
            <a:avLst/>
          </a:prstGeom>
        </p:spPr>
      </p:pic>
      <p:pic>
        <p:nvPicPr>
          <p:cNvPr id="15" name="Picture 14">
            <a:extLst>
              <a:ext uri="{FF2B5EF4-FFF2-40B4-BE49-F238E27FC236}">
                <a16:creationId xmlns:a16="http://schemas.microsoft.com/office/drawing/2014/main" id="{5C17530B-0C12-31BD-F6CC-56875ACBD0AE}"/>
              </a:ext>
            </a:extLst>
          </p:cNvPr>
          <p:cNvPicPr>
            <a:picLocks noChangeAspect="1"/>
          </p:cNvPicPr>
          <p:nvPr/>
        </p:nvPicPr>
        <p:blipFill>
          <a:blip r:embed="rId7"/>
          <a:stretch>
            <a:fillRect/>
          </a:stretch>
        </p:blipFill>
        <p:spPr>
          <a:xfrm>
            <a:off x="4904959" y="4059585"/>
            <a:ext cx="721145" cy="240382"/>
          </a:xfrm>
          <a:prstGeom prst="rect">
            <a:avLst/>
          </a:prstGeom>
        </p:spPr>
      </p:pic>
      <p:sp>
        <p:nvSpPr>
          <p:cNvPr id="16" name="Flowchart: Connector 15">
            <a:extLst>
              <a:ext uri="{FF2B5EF4-FFF2-40B4-BE49-F238E27FC236}">
                <a16:creationId xmlns:a16="http://schemas.microsoft.com/office/drawing/2014/main" id="{E377CE83-A4AF-2B54-343E-1B07363F30F5}"/>
              </a:ext>
            </a:extLst>
          </p:cNvPr>
          <p:cNvSpPr/>
          <p:nvPr/>
        </p:nvSpPr>
        <p:spPr>
          <a:xfrm>
            <a:off x="4679533" y="2276374"/>
            <a:ext cx="349667" cy="341451"/>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7" name="Arrow: Right 16">
            <a:extLst>
              <a:ext uri="{FF2B5EF4-FFF2-40B4-BE49-F238E27FC236}">
                <a16:creationId xmlns:a16="http://schemas.microsoft.com/office/drawing/2014/main" id="{8AEF96FC-C33D-E572-10BF-BA03A792664E}"/>
              </a:ext>
            </a:extLst>
          </p:cNvPr>
          <p:cNvSpPr/>
          <p:nvPr/>
        </p:nvSpPr>
        <p:spPr>
          <a:xfrm rot="10800000">
            <a:off x="4015432" y="834614"/>
            <a:ext cx="584060" cy="36671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 name="Flowchart: Connector 3">
            <a:extLst>
              <a:ext uri="{FF2B5EF4-FFF2-40B4-BE49-F238E27FC236}">
                <a16:creationId xmlns:a16="http://schemas.microsoft.com/office/drawing/2014/main" id="{1CAC779F-F9A4-D19D-46DA-3225F1E9D204}"/>
              </a:ext>
            </a:extLst>
          </p:cNvPr>
          <p:cNvSpPr/>
          <p:nvPr/>
        </p:nvSpPr>
        <p:spPr>
          <a:xfrm>
            <a:off x="2622134" y="2276374"/>
            <a:ext cx="349667" cy="341451"/>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80825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21E42-A4C1-4B01-A50E-369C844D6C62}"/>
              </a:ext>
            </a:extLst>
          </p:cNvPr>
          <p:cNvSpPr>
            <a:spLocks noGrp="1"/>
          </p:cNvSpPr>
          <p:nvPr>
            <p:ph type="title"/>
          </p:nvPr>
        </p:nvSpPr>
        <p:spPr/>
        <p:txBody>
          <a:bodyPr>
            <a:noAutofit/>
          </a:bodyPr>
          <a:lstStyle/>
          <a:p>
            <a:r>
              <a:rPr lang="en-US" sz="3600" dirty="0">
                <a:latin typeface="+mn-lt"/>
              </a:rPr>
              <a:t>Performance on Tests Report for a School-Level User</a:t>
            </a:r>
          </a:p>
        </p:txBody>
      </p:sp>
      <p:grpSp>
        <p:nvGrpSpPr>
          <p:cNvPr id="9" name="Group 8" descr="A screenshot of the Performance on Tests report with a focus on the Rosters filter.">
            <a:extLst>
              <a:ext uri="{FF2B5EF4-FFF2-40B4-BE49-F238E27FC236}">
                <a16:creationId xmlns:a16="http://schemas.microsoft.com/office/drawing/2014/main" id="{16776B59-9E57-47EA-7332-C0D67D4E967B}"/>
              </a:ext>
            </a:extLst>
          </p:cNvPr>
          <p:cNvGrpSpPr/>
          <p:nvPr/>
        </p:nvGrpSpPr>
        <p:grpSpPr>
          <a:xfrm>
            <a:off x="1148745" y="1142972"/>
            <a:ext cx="9894510" cy="4572056"/>
            <a:chOff x="1129090" y="1016591"/>
            <a:chExt cx="9894510" cy="4572056"/>
          </a:xfrm>
        </p:grpSpPr>
        <p:pic>
          <p:nvPicPr>
            <p:cNvPr id="8" name="Picture 7">
              <a:extLst>
                <a:ext uri="{FF2B5EF4-FFF2-40B4-BE49-F238E27FC236}">
                  <a16:creationId xmlns:a16="http://schemas.microsoft.com/office/drawing/2014/main" id="{397D469F-07FD-61F1-E127-3AE2830465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090" y="1016591"/>
              <a:ext cx="9894510" cy="457205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37864C4B-F256-4466-BFBE-E2941E27DE95}"/>
                </a:ext>
              </a:extLst>
            </p:cNvPr>
            <p:cNvSpPr/>
            <p:nvPr/>
          </p:nvSpPr>
          <p:spPr>
            <a:xfrm>
              <a:off x="1129090" y="3154093"/>
              <a:ext cx="1733233" cy="10938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3" name="Slide Number Placeholder 2">
            <a:extLst>
              <a:ext uri="{FF2B5EF4-FFF2-40B4-BE49-F238E27FC236}">
                <a16:creationId xmlns:a16="http://schemas.microsoft.com/office/drawing/2014/main" id="{FCBDE2AA-CEC8-45DD-B03F-9D50898BC8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
        <p:nvSpPr>
          <p:cNvPr id="2" name="Arrow: Right 1">
            <a:extLst>
              <a:ext uri="{FF2B5EF4-FFF2-40B4-BE49-F238E27FC236}">
                <a16:creationId xmlns:a16="http://schemas.microsoft.com/office/drawing/2014/main" id="{7C0DC2A3-A3DF-AE08-0028-87AB4A192465}"/>
              </a:ext>
            </a:extLst>
          </p:cNvPr>
          <p:cNvSpPr/>
          <p:nvPr/>
        </p:nvSpPr>
        <p:spPr>
          <a:xfrm rot="10800000">
            <a:off x="4426360" y="1142972"/>
            <a:ext cx="584060" cy="36671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229846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21E42-A4C1-4B01-A50E-369C844D6C62}"/>
              </a:ext>
            </a:extLst>
          </p:cNvPr>
          <p:cNvSpPr>
            <a:spLocks noGrp="1"/>
          </p:cNvSpPr>
          <p:nvPr>
            <p:ph type="title"/>
          </p:nvPr>
        </p:nvSpPr>
        <p:spPr/>
        <p:txBody>
          <a:bodyPr>
            <a:noAutofit/>
          </a:bodyPr>
          <a:lstStyle/>
          <a:p>
            <a:r>
              <a:rPr lang="en-US" sz="3600" dirty="0">
                <a:latin typeface="+mn-lt"/>
              </a:rPr>
              <a:t>Performance on Tests Report for a District User</a:t>
            </a:r>
          </a:p>
        </p:txBody>
      </p:sp>
      <p:grpSp>
        <p:nvGrpSpPr>
          <p:cNvPr id="30" name="Group 29">
            <a:extLst>
              <a:ext uri="{FF2B5EF4-FFF2-40B4-BE49-F238E27FC236}">
                <a16:creationId xmlns:a16="http://schemas.microsoft.com/office/drawing/2014/main" id="{9882429C-F8A6-4D24-659A-8BC070CB19E8}"/>
              </a:ext>
            </a:extLst>
          </p:cNvPr>
          <p:cNvGrpSpPr/>
          <p:nvPr/>
        </p:nvGrpSpPr>
        <p:grpSpPr>
          <a:xfrm>
            <a:off x="755710" y="987948"/>
            <a:ext cx="10598090" cy="4810077"/>
            <a:chOff x="755710" y="987948"/>
            <a:chExt cx="10598090" cy="4810077"/>
          </a:xfrm>
        </p:grpSpPr>
        <p:pic>
          <p:nvPicPr>
            <p:cNvPr id="6" name="Picture 5">
              <a:extLst>
                <a:ext uri="{FF2B5EF4-FFF2-40B4-BE49-F238E27FC236}">
                  <a16:creationId xmlns:a16="http://schemas.microsoft.com/office/drawing/2014/main" id="{C31C26F7-0A5D-2994-8EBE-1890E0C215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5710" y="987948"/>
              <a:ext cx="10598090" cy="481007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F9B821B1-2359-6DD4-E7B1-0F8701042FEE}"/>
                </a:ext>
              </a:extLst>
            </p:cNvPr>
            <p:cNvSpPr/>
            <p:nvPr/>
          </p:nvSpPr>
          <p:spPr>
            <a:xfrm>
              <a:off x="755710" y="3461941"/>
              <a:ext cx="1813870" cy="8322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3" name="Slide Number Placeholder 2">
            <a:extLst>
              <a:ext uri="{FF2B5EF4-FFF2-40B4-BE49-F238E27FC236}">
                <a16:creationId xmlns:a16="http://schemas.microsoft.com/office/drawing/2014/main" id="{FCBDE2AA-CEC8-45DD-B03F-9D50898BC8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
        <p:nvSpPr>
          <p:cNvPr id="2" name="Arrow: Right 1">
            <a:extLst>
              <a:ext uri="{FF2B5EF4-FFF2-40B4-BE49-F238E27FC236}">
                <a16:creationId xmlns:a16="http://schemas.microsoft.com/office/drawing/2014/main" id="{8D0CCDBA-808F-4175-5E0F-426C76E5836E}"/>
              </a:ext>
            </a:extLst>
          </p:cNvPr>
          <p:cNvSpPr/>
          <p:nvPr/>
        </p:nvSpPr>
        <p:spPr>
          <a:xfrm rot="10800000">
            <a:off x="3639281" y="987948"/>
            <a:ext cx="584060" cy="36671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678015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21E42-A4C1-4B01-A50E-369C844D6C62}"/>
              </a:ext>
            </a:extLst>
          </p:cNvPr>
          <p:cNvSpPr>
            <a:spLocks noGrp="1"/>
          </p:cNvSpPr>
          <p:nvPr>
            <p:ph type="title"/>
          </p:nvPr>
        </p:nvSpPr>
        <p:spPr/>
        <p:txBody>
          <a:bodyPr>
            <a:noAutofit/>
          </a:bodyPr>
          <a:lstStyle/>
          <a:p>
            <a:r>
              <a:rPr lang="en-US" sz="3600" dirty="0">
                <a:latin typeface="+mn-lt"/>
              </a:rPr>
              <a:t>To Review</a:t>
            </a:r>
          </a:p>
        </p:txBody>
      </p:sp>
      <p:sp>
        <p:nvSpPr>
          <p:cNvPr id="3" name="Slide Number Placeholder 2">
            <a:extLst>
              <a:ext uri="{FF2B5EF4-FFF2-40B4-BE49-F238E27FC236}">
                <a16:creationId xmlns:a16="http://schemas.microsoft.com/office/drawing/2014/main" id="{FCBDE2AA-CEC8-45DD-B03F-9D50898BC8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grpSp>
        <p:nvGrpSpPr>
          <p:cNvPr id="7" name="Group 6" descr="Three screenshots showing the progression from dashboard generator to dashboard to Performance on Tests report.">
            <a:extLst>
              <a:ext uri="{FF2B5EF4-FFF2-40B4-BE49-F238E27FC236}">
                <a16:creationId xmlns:a16="http://schemas.microsoft.com/office/drawing/2014/main" id="{11885EF9-CE64-DBE2-16CD-7A6E69CC81E1}"/>
              </a:ext>
            </a:extLst>
          </p:cNvPr>
          <p:cNvGrpSpPr/>
          <p:nvPr/>
        </p:nvGrpSpPr>
        <p:grpSpPr>
          <a:xfrm>
            <a:off x="403476" y="954952"/>
            <a:ext cx="11469885" cy="4910596"/>
            <a:chOff x="403476" y="954952"/>
            <a:chExt cx="11469885" cy="4910596"/>
          </a:xfrm>
        </p:grpSpPr>
        <p:grpSp>
          <p:nvGrpSpPr>
            <p:cNvPr id="20" name="Group 19">
              <a:extLst>
                <a:ext uri="{FF2B5EF4-FFF2-40B4-BE49-F238E27FC236}">
                  <a16:creationId xmlns:a16="http://schemas.microsoft.com/office/drawing/2014/main" id="{401C4E16-A1E4-D512-4314-BAA1E0DC445D}"/>
                </a:ext>
              </a:extLst>
            </p:cNvPr>
            <p:cNvGrpSpPr/>
            <p:nvPr/>
          </p:nvGrpSpPr>
          <p:grpSpPr>
            <a:xfrm>
              <a:off x="403476" y="954952"/>
              <a:ext cx="11469885" cy="4910596"/>
              <a:chOff x="403476" y="954952"/>
              <a:chExt cx="11469885" cy="4910596"/>
            </a:xfrm>
          </p:grpSpPr>
          <p:pic>
            <p:nvPicPr>
              <p:cNvPr id="15" name="Picture 14">
                <a:extLst>
                  <a:ext uri="{FF2B5EF4-FFF2-40B4-BE49-F238E27FC236}">
                    <a16:creationId xmlns:a16="http://schemas.microsoft.com/office/drawing/2014/main" id="{12F30CA9-9EED-EB45-B9CD-CC7C0254A40A}"/>
                  </a:ext>
                </a:extLst>
              </p:cNvPr>
              <p:cNvPicPr>
                <a:picLocks noChangeAspect="1"/>
              </p:cNvPicPr>
              <p:nvPr/>
            </p:nvPicPr>
            <p:blipFill>
              <a:blip r:embed="rId4"/>
              <a:stretch>
                <a:fillRect/>
              </a:stretch>
            </p:blipFill>
            <p:spPr>
              <a:xfrm>
                <a:off x="6044168" y="962716"/>
                <a:ext cx="5829193" cy="235062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BC81C6D7-5F2D-86CE-234F-8FDDE99A9365}"/>
                  </a:ext>
                </a:extLst>
              </p:cNvPr>
              <p:cNvPicPr>
                <a:picLocks noChangeAspect="1"/>
              </p:cNvPicPr>
              <p:nvPr/>
            </p:nvPicPr>
            <p:blipFill>
              <a:blip r:embed="rId5"/>
              <a:stretch>
                <a:fillRect/>
              </a:stretch>
            </p:blipFill>
            <p:spPr>
              <a:xfrm>
                <a:off x="403476" y="954952"/>
                <a:ext cx="5396552" cy="236615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Flowchart: Connector 5">
                <a:extLst>
                  <a:ext uri="{FF2B5EF4-FFF2-40B4-BE49-F238E27FC236}">
                    <a16:creationId xmlns:a16="http://schemas.microsoft.com/office/drawing/2014/main" id="{6D0D31D5-7A4B-44F2-A5F8-C72ACE6568A3}"/>
                  </a:ext>
                </a:extLst>
              </p:cNvPr>
              <p:cNvSpPr/>
              <p:nvPr/>
            </p:nvSpPr>
            <p:spPr>
              <a:xfrm>
                <a:off x="2989906" y="970481"/>
                <a:ext cx="467832" cy="41467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rPr>
                  <a:t>1</a:t>
                </a:r>
              </a:p>
            </p:txBody>
          </p:sp>
          <p:sp>
            <p:nvSpPr>
              <p:cNvPr id="8" name="Flowchart: Connector 7">
                <a:extLst>
                  <a:ext uri="{FF2B5EF4-FFF2-40B4-BE49-F238E27FC236}">
                    <a16:creationId xmlns:a16="http://schemas.microsoft.com/office/drawing/2014/main" id="{D88AE89D-68D0-40D6-8DEF-34E0CF95B087}"/>
                  </a:ext>
                </a:extLst>
              </p:cNvPr>
              <p:cNvSpPr/>
              <p:nvPr/>
            </p:nvSpPr>
            <p:spPr>
              <a:xfrm>
                <a:off x="8968178" y="970481"/>
                <a:ext cx="467832" cy="41467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rPr>
                  <a:t>2</a:t>
                </a:r>
              </a:p>
            </p:txBody>
          </p:sp>
          <p:pic>
            <p:nvPicPr>
              <p:cNvPr id="16" name="Picture 15">
                <a:extLst>
                  <a:ext uri="{FF2B5EF4-FFF2-40B4-BE49-F238E27FC236}">
                    <a16:creationId xmlns:a16="http://schemas.microsoft.com/office/drawing/2014/main" id="{9D622C94-85B5-9CB2-E49C-1F76FFC0A530}"/>
                  </a:ext>
                </a:extLst>
              </p:cNvPr>
              <p:cNvPicPr>
                <a:picLocks noChangeAspect="1"/>
              </p:cNvPicPr>
              <p:nvPr/>
            </p:nvPicPr>
            <p:blipFill>
              <a:blip r:embed="rId6"/>
              <a:stretch>
                <a:fillRect/>
              </a:stretch>
            </p:blipFill>
            <p:spPr>
              <a:xfrm>
                <a:off x="2720921" y="3113775"/>
                <a:ext cx="6715089" cy="275177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9" name="Flowchart: Connector 18">
                <a:extLst>
                  <a:ext uri="{FF2B5EF4-FFF2-40B4-BE49-F238E27FC236}">
                    <a16:creationId xmlns:a16="http://schemas.microsoft.com/office/drawing/2014/main" id="{0CAED61E-CEC0-B249-D960-7CD47685E67C}"/>
                  </a:ext>
                </a:extLst>
              </p:cNvPr>
              <p:cNvSpPr/>
              <p:nvPr/>
            </p:nvSpPr>
            <p:spPr>
              <a:xfrm>
                <a:off x="5924142" y="3113775"/>
                <a:ext cx="467832" cy="41467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rPr>
                  <a:t>3</a:t>
                </a:r>
              </a:p>
            </p:txBody>
          </p:sp>
        </p:grpSp>
        <p:pic>
          <p:nvPicPr>
            <p:cNvPr id="4" name="Picture 3">
              <a:extLst>
                <a:ext uri="{FF2B5EF4-FFF2-40B4-BE49-F238E27FC236}">
                  <a16:creationId xmlns:a16="http://schemas.microsoft.com/office/drawing/2014/main" id="{F392D4DC-7A7F-940D-9BB5-7DF964167820}"/>
                </a:ext>
              </a:extLst>
            </p:cNvPr>
            <p:cNvPicPr>
              <a:picLocks noChangeAspect="1"/>
            </p:cNvPicPr>
            <p:nvPr/>
          </p:nvPicPr>
          <p:blipFill>
            <a:blip r:embed="rId7"/>
            <a:stretch>
              <a:fillRect/>
            </a:stretch>
          </p:blipFill>
          <p:spPr>
            <a:xfrm>
              <a:off x="5036825" y="5077518"/>
              <a:ext cx="454986" cy="89716"/>
            </a:xfrm>
            <a:prstGeom prst="rect">
              <a:avLst/>
            </a:prstGeom>
          </p:spPr>
        </p:pic>
      </p:grpSp>
      <p:sp>
        <p:nvSpPr>
          <p:cNvPr id="2" name="Rectangle 1">
            <a:extLst>
              <a:ext uri="{FF2B5EF4-FFF2-40B4-BE49-F238E27FC236}">
                <a16:creationId xmlns:a16="http://schemas.microsoft.com/office/drawing/2014/main" id="{B821B0F8-8CF9-F18F-72D8-2CEAC15D6967}"/>
              </a:ext>
            </a:extLst>
          </p:cNvPr>
          <p:cNvSpPr/>
          <p:nvPr/>
        </p:nvSpPr>
        <p:spPr>
          <a:xfrm>
            <a:off x="3865944" y="4455243"/>
            <a:ext cx="5396552" cy="243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3330047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21E42-A4C1-4B01-A50E-369C844D6C62}"/>
              </a:ext>
            </a:extLst>
          </p:cNvPr>
          <p:cNvSpPr>
            <a:spLocks noGrp="1"/>
          </p:cNvSpPr>
          <p:nvPr>
            <p:ph type="title"/>
          </p:nvPr>
        </p:nvSpPr>
        <p:spPr/>
        <p:txBody>
          <a:bodyPr/>
          <a:lstStyle/>
          <a:p>
            <a:r>
              <a:rPr lang="en-US" dirty="0"/>
              <a:t>District Performance on Tests Report: Summative </a:t>
            </a:r>
          </a:p>
        </p:txBody>
      </p:sp>
      <p:sp>
        <p:nvSpPr>
          <p:cNvPr id="3" name="Slide Number Placeholder 2">
            <a:extLst>
              <a:ext uri="{FF2B5EF4-FFF2-40B4-BE49-F238E27FC236}">
                <a16:creationId xmlns:a16="http://schemas.microsoft.com/office/drawing/2014/main" id="{FCBDE2AA-CEC8-45DD-B03F-9D50898BC8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9" name="Picture 8">
            <a:extLst>
              <a:ext uri="{FF2B5EF4-FFF2-40B4-BE49-F238E27FC236}">
                <a16:creationId xmlns:a16="http://schemas.microsoft.com/office/drawing/2014/main" id="{944D7CF4-AE69-4D57-BF53-3F06D76A57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4482" y="1147590"/>
            <a:ext cx="11190753" cy="4513622"/>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5C6C89C8-31DA-404D-A3E3-ECF8FD31DD74}"/>
              </a:ext>
            </a:extLst>
          </p:cNvPr>
          <p:cNvSpPr/>
          <p:nvPr/>
        </p:nvSpPr>
        <p:spPr>
          <a:xfrm>
            <a:off x="1330035" y="3429001"/>
            <a:ext cx="1714501" cy="21366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4" name="Graphic 13" descr="Cursor with solid fill">
            <a:extLst>
              <a:ext uri="{FF2B5EF4-FFF2-40B4-BE49-F238E27FC236}">
                <a16:creationId xmlns:a16="http://schemas.microsoft.com/office/drawing/2014/main" id="{7344788D-5976-4F31-BED8-6B22ABA9B9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28474" y="4946815"/>
            <a:ext cx="701615" cy="714397"/>
          </a:xfrm>
          <a:prstGeom prst="rect">
            <a:avLst/>
          </a:prstGeom>
        </p:spPr>
      </p:pic>
      <p:sp>
        <p:nvSpPr>
          <p:cNvPr id="2" name="Rectangle 1">
            <a:extLst>
              <a:ext uri="{FF2B5EF4-FFF2-40B4-BE49-F238E27FC236}">
                <a16:creationId xmlns:a16="http://schemas.microsoft.com/office/drawing/2014/main" id="{857B91A7-FEC1-DB35-8746-F653C9C725B7}"/>
              </a:ext>
            </a:extLst>
          </p:cNvPr>
          <p:cNvSpPr/>
          <p:nvPr/>
        </p:nvSpPr>
        <p:spPr>
          <a:xfrm>
            <a:off x="7613073" y="1963882"/>
            <a:ext cx="948840" cy="35225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5" name="Picture 14">
            <a:extLst>
              <a:ext uri="{FF2B5EF4-FFF2-40B4-BE49-F238E27FC236}">
                <a16:creationId xmlns:a16="http://schemas.microsoft.com/office/drawing/2014/main" id="{6E123CAA-2878-807D-A575-C73E7101CA9C}"/>
              </a:ext>
            </a:extLst>
          </p:cNvPr>
          <p:cNvPicPr>
            <a:picLocks noChangeAspect="1"/>
          </p:cNvPicPr>
          <p:nvPr/>
        </p:nvPicPr>
        <p:blipFill>
          <a:blip r:embed="rId6"/>
          <a:stretch>
            <a:fillRect/>
          </a:stretch>
        </p:blipFill>
        <p:spPr>
          <a:xfrm>
            <a:off x="3574873" y="4048964"/>
            <a:ext cx="171429" cy="228571"/>
          </a:xfrm>
          <a:prstGeom prst="rect">
            <a:avLst/>
          </a:prstGeom>
        </p:spPr>
      </p:pic>
      <p:pic>
        <p:nvPicPr>
          <p:cNvPr id="17" name="Picture 16">
            <a:extLst>
              <a:ext uri="{FF2B5EF4-FFF2-40B4-BE49-F238E27FC236}">
                <a16:creationId xmlns:a16="http://schemas.microsoft.com/office/drawing/2014/main" id="{A7C99491-A864-5073-5AC6-C2FEDE85E41E}"/>
              </a:ext>
            </a:extLst>
          </p:cNvPr>
          <p:cNvPicPr>
            <a:picLocks noChangeAspect="1"/>
          </p:cNvPicPr>
          <p:nvPr/>
        </p:nvPicPr>
        <p:blipFill>
          <a:blip r:embed="rId7"/>
          <a:stretch>
            <a:fillRect/>
          </a:stretch>
        </p:blipFill>
        <p:spPr>
          <a:xfrm>
            <a:off x="3715803" y="4115630"/>
            <a:ext cx="95238" cy="161905"/>
          </a:xfrm>
          <a:prstGeom prst="rect">
            <a:avLst/>
          </a:prstGeom>
        </p:spPr>
      </p:pic>
    </p:spTree>
    <p:extLst>
      <p:ext uri="{BB962C8B-B14F-4D97-AF65-F5344CB8AC3E}">
        <p14:creationId xmlns:p14="http://schemas.microsoft.com/office/powerpoint/2010/main" val="1233411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21E42-A4C1-4B01-A50E-369C844D6C62}"/>
              </a:ext>
            </a:extLst>
          </p:cNvPr>
          <p:cNvSpPr>
            <a:spLocks noGrp="1"/>
          </p:cNvSpPr>
          <p:nvPr>
            <p:ph type="title"/>
          </p:nvPr>
        </p:nvSpPr>
        <p:spPr/>
        <p:txBody>
          <a:bodyPr/>
          <a:lstStyle/>
          <a:p>
            <a:r>
              <a:rPr lang="en-US" dirty="0"/>
              <a:t>District Performance on Tests Report: ICA </a:t>
            </a:r>
          </a:p>
        </p:txBody>
      </p:sp>
      <p:sp>
        <p:nvSpPr>
          <p:cNvPr id="3" name="Slide Number Placeholder 2">
            <a:extLst>
              <a:ext uri="{FF2B5EF4-FFF2-40B4-BE49-F238E27FC236}">
                <a16:creationId xmlns:a16="http://schemas.microsoft.com/office/drawing/2014/main" id="{FCBDE2AA-CEC8-45DD-B03F-9D50898BC8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9" name="Picture 8">
            <a:extLst>
              <a:ext uri="{FF2B5EF4-FFF2-40B4-BE49-F238E27FC236}">
                <a16:creationId xmlns:a16="http://schemas.microsoft.com/office/drawing/2014/main" id="{944D7CF4-AE69-4D57-BF53-3F06D76A57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4852" y="1337603"/>
            <a:ext cx="11448659" cy="4211141"/>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5C6C89C8-31DA-404D-A3E3-ECF8FD31DD74}"/>
              </a:ext>
            </a:extLst>
          </p:cNvPr>
          <p:cNvSpPr/>
          <p:nvPr/>
        </p:nvSpPr>
        <p:spPr>
          <a:xfrm>
            <a:off x="761017" y="3543299"/>
            <a:ext cx="1714501" cy="14962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4" name="Graphic 13" descr="Cursor with solid fill">
            <a:extLst>
              <a:ext uri="{FF2B5EF4-FFF2-40B4-BE49-F238E27FC236}">
                <a16:creationId xmlns:a16="http://schemas.microsoft.com/office/drawing/2014/main" id="{7344788D-5976-4F31-BED8-6B22ABA9B9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8267" y="4936969"/>
            <a:ext cx="701615" cy="714397"/>
          </a:xfrm>
          <a:prstGeom prst="rect">
            <a:avLst/>
          </a:prstGeom>
        </p:spPr>
      </p:pic>
      <p:sp>
        <p:nvSpPr>
          <p:cNvPr id="2" name="Rectangle 1">
            <a:extLst>
              <a:ext uri="{FF2B5EF4-FFF2-40B4-BE49-F238E27FC236}">
                <a16:creationId xmlns:a16="http://schemas.microsoft.com/office/drawing/2014/main" id="{857B91A7-FEC1-DB35-8746-F653C9C725B7}"/>
              </a:ext>
            </a:extLst>
          </p:cNvPr>
          <p:cNvSpPr/>
          <p:nvPr/>
        </p:nvSpPr>
        <p:spPr>
          <a:xfrm>
            <a:off x="6961909" y="2119745"/>
            <a:ext cx="1496291" cy="29198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764636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21E42-A4C1-4B01-A50E-369C844D6C62}"/>
              </a:ext>
            </a:extLst>
          </p:cNvPr>
          <p:cNvSpPr>
            <a:spLocks noGrp="1"/>
          </p:cNvSpPr>
          <p:nvPr>
            <p:ph type="title"/>
          </p:nvPr>
        </p:nvSpPr>
        <p:spPr/>
        <p:txBody>
          <a:bodyPr>
            <a:noAutofit/>
          </a:bodyPr>
          <a:lstStyle/>
          <a:p>
            <a:r>
              <a:rPr lang="en-US" sz="3600" dirty="0">
                <a:latin typeface="+mn-lt"/>
              </a:rPr>
              <a:t>School Performance on Test Report—Roster Tab</a:t>
            </a:r>
          </a:p>
        </p:txBody>
      </p:sp>
      <p:sp>
        <p:nvSpPr>
          <p:cNvPr id="3" name="Slide Number Placeholder 2">
            <a:extLst>
              <a:ext uri="{FF2B5EF4-FFF2-40B4-BE49-F238E27FC236}">
                <a16:creationId xmlns:a16="http://schemas.microsoft.com/office/drawing/2014/main" id="{FCBDE2AA-CEC8-45DD-B03F-9D50898BC8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24" name="Picture 23">
            <a:extLst>
              <a:ext uri="{FF2B5EF4-FFF2-40B4-BE49-F238E27FC236}">
                <a16:creationId xmlns:a16="http://schemas.microsoft.com/office/drawing/2014/main" id="{A42FEEC8-8E64-6C51-D1F0-097FD4C524C7}"/>
              </a:ext>
            </a:extLst>
          </p:cNvPr>
          <p:cNvPicPr>
            <a:picLocks noChangeAspect="1"/>
          </p:cNvPicPr>
          <p:nvPr/>
        </p:nvPicPr>
        <p:blipFill>
          <a:blip r:embed="rId4"/>
          <a:stretch>
            <a:fillRect/>
          </a:stretch>
        </p:blipFill>
        <p:spPr>
          <a:xfrm>
            <a:off x="301082" y="938230"/>
            <a:ext cx="11494677" cy="4981540"/>
          </a:xfrm>
          <a:prstGeom prst="rect">
            <a:avLst/>
          </a:prstGeom>
          <a:ln>
            <a:solidFill>
              <a:schemeClr val="accent1"/>
            </a:solidFill>
          </a:ln>
        </p:spPr>
      </p:pic>
      <p:sp>
        <p:nvSpPr>
          <p:cNvPr id="25" name="Oval 24">
            <a:extLst>
              <a:ext uri="{FF2B5EF4-FFF2-40B4-BE49-F238E27FC236}">
                <a16:creationId xmlns:a16="http://schemas.microsoft.com/office/drawing/2014/main" id="{9B4627F7-AA0C-1EFA-F27B-697B44B375FE}"/>
              </a:ext>
            </a:extLst>
          </p:cNvPr>
          <p:cNvSpPr/>
          <p:nvPr/>
        </p:nvSpPr>
        <p:spPr>
          <a:xfrm>
            <a:off x="691376" y="1215484"/>
            <a:ext cx="2598234" cy="602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E363EF51-C8F2-B31E-E4F8-B68AB1F71B22}"/>
              </a:ext>
            </a:extLst>
          </p:cNvPr>
          <p:cNvSpPr/>
          <p:nvPr/>
        </p:nvSpPr>
        <p:spPr>
          <a:xfrm>
            <a:off x="4081346" y="2453268"/>
            <a:ext cx="669074" cy="34457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2572895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School Performance on Test Report—Student Tab</a:t>
            </a:r>
          </a:p>
        </p:txBody>
      </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9" name="Picture 8">
            <a:extLst>
              <a:ext uri="{FF2B5EF4-FFF2-40B4-BE49-F238E27FC236}">
                <a16:creationId xmlns:a16="http://schemas.microsoft.com/office/drawing/2014/main" id="{23CB4C46-0379-A901-81A8-80CB9007DE94}"/>
              </a:ext>
            </a:extLst>
          </p:cNvPr>
          <p:cNvPicPr>
            <a:picLocks noChangeAspect="1"/>
          </p:cNvPicPr>
          <p:nvPr/>
        </p:nvPicPr>
        <p:blipFill>
          <a:blip r:embed="rId4"/>
          <a:stretch>
            <a:fillRect/>
          </a:stretch>
        </p:blipFill>
        <p:spPr>
          <a:xfrm>
            <a:off x="524107" y="797958"/>
            <a:ext cx="10845422" cy="5262083"/>
          </a:xfrm>
          <a:prstGeom prst="rect">
            <a:avLst/>
          </a:prstGeom>
          <a:ln>
            <a:solidFill>
              <a:schemeClr val="accent1"/>
            </a:solidFill>
          </a:ln>
        </p:spPr>
      </p:pic>
      <p:sp>
        <p:nvSpPr>
          <p:cNvPr id="10" name="Oval 9">
            <a:extLst>
              <a:ext uri="{FF2B5EF4-FFF2-40B4-BE49-F238E27FC236}">
                <a16:creationId xmlns:a16="http://schemas.microsoft.com/office/drawing/2014/main" id="{CE8A929C-D94E-AD51-207B-C8CB8154128D}"/>
              </a:ext>
            </a:extLst>
          </p:cNvPr>
          <p:cNvSpPr/>
          <p:nvPr/>
        </p:nvSpPr>
        <p:spPr>
          <a:xfrm>
            <a:off x="1996068" y="1048215"/>
            <a:ext cx="1516566" cy="5180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1960457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Student Performance on Test</a:t>
            </a:r>
          </a:p>
        </p:txBody>
      </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16" name="Picture 15">
            <a:extLst>
              <a:ext uri="{FF2B5EF4-FFF2-40B4-BE49-F238E27FC236}">
                <a16:creationId xmlns:a16="http://schemas.microsoft.com/office/drawing/2014/main" id="{A75AB0EA-1F00-57BF-C965-C8DB81CF9672}"/>
              </a:ext>
            </a:extLst>
          </p:cNvPr>
          <p:cNvPicPr>
            <a:picLocks noChangeAspect="1"/>
          </p:cNvPicPr>
          <p:nvPr/>
        </p:nvPicPr>
        <p:blipFill>
          <a:blip r:embed="rId4"/>
          <a:stretch>
            <a:fillRect/>
          </a:stretch>
        </p:blipFill>
        <p:spPr>
          <a:xfrm>
            <a:off x="426230" y="1582308"/>
            <a:ext cx="11369529" cy="3693383"/>
          </a:xfrm>
          <a:prstGeom prst="rect">
            <a:avLst/>
          </a:prstGeom>
          <a:ln>
            <a:solidFill>
              <a:schemeClr val="accent1"/>
            </a:solidFill>
          </a:ln>
        </p:spPr>
      </p:pic>
    </p:spTree>
    <p:custDataLst>
      <p:tags r:id="rId1"/>
    </p:custDataLst>
    <p:extLst>
      <p:ext uri="{BB962C8B-B14F-4D97-AF65-F5344CB8AC3E}">
        <p14:creationId xmlns:p14="http://schemas.microsoft.com/office/powerpoint/2010/main" val="3009116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21E42-A4C1-4B01-A50E-369C844D6C62}"/>
              </a:ext>
            </a:extLst>
          </p:cNvPr>
          <p:cNvSpPr>
            <a:spLocks noGrp="1"/>
          </p:cNvSpPr>
          <p:nvPr>
            <p:ph type="title"/>
          </p:nvPr>
        </p:nvSpPr>
        <p:spPr/>
        <p:txBody>
          <a:bodyPr>
            <a:noAutofit/>
          </a:bodyPr>
          <a:lstStyle/>
          <a:p>
            <a:r>
              <a:rPr lang="en-US" sz="3600" dirty="0">
                <a:latin typeface="+mn-lt"/>
              </a:rPr>
              <a:t>District Performance on Test Report</a:t>
            </a:r>
          </a:p>
        </p:txBody>
      </p:sp>
      <p:sp>
        <p:nvSpPr>
          <p:cNvPr id="3" name="Slide Number Placeholder 2">
            <a:extLst>
              <a:ext uri="{FF2B5EF4-FFF2-40B4-BE49-F238E27FC236}">
                <a16:creationId xmlns:a16="http://schemas.microsoft.com/office/drawing/2014/main" id="{FCBDE2AA-CEC8-45DD-B03F-9D50898BC8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6" name="Graphic 5" descr="Cursor with solid fill">
            <a:extLst>
              <a:ext uri="{FF2B5EF4-FFF2-40B4-BE49-F238E27FC236}">
                <a16:creationId xmlns:a16="http://schemas.microsoft.com/office/drawing/2014/main" id="{4001E380-8246-3545-6236-6322BAF9FC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3571" y="4930442"/>
            <a:ext cx="701614" cy="714397"/>
          </a:xfrm>
          <a:prstGeom prst="rect">
            <a:avLst/>
          </a:prstGeom>
        </p:spPr>
      </p:pic>
      <p:pic>
        <p:nvPicPr>
          <p:cNvPr id="9" name="Picture 8">
            <a:extLst>
              <a:ext uri="{FF2B5EF4-FFF2-40B4-BE49-F238E27FC236}">
                <a16:creationId xmlns:a16="http://schemas.microsoft.com/office/drawing/2014/main" id="{ADB5A4B0-6F61-9B72-6DCA-A32317B6A2EB}"/>
              </a:ext>
            </a:extLst>
          </p:cNvPr>
          <p:cNvPicPr>
            <a:picLocks noChangeAspect="1"/>
          </p:cNvPicPr>
          <p:nvPr/>
        </p:nvPicPr>
        <p:blipFill>
          <a:blip r:embed="rId6"/>
          <a:stretch>
            <a:fillRect/>
          </a:stretch>
        </p:blipFill>
        <p:spPr>
          <a:xfrm>
            <a:off x="1248938" y="809287"/>
            <a:ext cx="9857678" cy="5327822"/>
          </a:xfrm>
          <a:prstGeom prst="rect">
            <a:avLst/>
          </a:prstGeom>
          <a:ln>
            <a:solidFill>
              <a:schemeClr val="accent1"/>
            </a:solidFill>
          </a:ln>
        </p:spPr>
      </p:pic>
      <p:sp>
        <p:nvSpPr>
          <p:cNvPr id="10" name="Flowchart: Process 9">
            <a:extLst>
              <a:ext uri="{FF2B5EF4-FFF2-40B4-BE49-F238E27FC236}">
                <a16:creationId xmlns:a16="http://schemas.microsoft.com/office/drawing/2014/main" id="{8CB981CA-437B-9A27-0A5E-D6EF5CA88B42}"/>
              </a:ext>
            </a:extLst>
          </p:cNvPr>
          <p:cNvSpPr/>
          <p:nvPr/>
        </p:nvSpPr>
        <p:spPr>
          <a:xfrm>
            <a:off x="8285356" y="2029522"/>
            <a:ext cx="1550020" cy="4019191"/>
          </a:xfrm>
          <a:prstGeom prst="flowChart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Arrow: Up 12">
            <a:extLst>
              <a:ext uri="{FF2B5EF4-FFF2-40B4-BE49-F238E27FC236}">
                <a16:creationId xmlns:a16="http://schemas.microsoft.com/office/drawing/2014/main" id="{B8EF6681-198B-1C6A-13C6-8E51A5AE0491}"/>
              </a:ext>
            </a:extLst>
          </p:cNvPr>
          <p:cNvSpPr/>
          <p:nvPr/>
        </p:nvSpPr>
        <p:spPr>
          <a:xfrm rot="3838221">
            <a:off x="808143" y="4878295"/>
            <a:ext cx="703812" cy="984092"/>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193798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Topics in Order of Presentation</a:t>
            </a:r>
          </a:p>
        </p:txBody>
      </p:sp>
      <p:sp>
        <p:nvSpPr>
          <p:cNvPr id="4" name="Rectangle: Rounded Corners 3" descr="The Basics, listed.&#10;">
            <a:extLst>
              <a:ext uri="{FF2B5EF4-FFF2-40B4-BE49-F238E27FC236}">
                <a16:creationId xmlns:a16="http://schemas.microsoft.com/office/drawing/2014/main" id="{CA7D2046-7CD3-49A3-BCC3-528C9EDD3113}"/>
              </a:ext>
            </a:extLst>
          </p:cNvPr>
          <p:cNvSpPr/>
          <p:nvPr/>
        </p:nvSpPr>
        <p:spPr>
          <a:xfrm>
            <a:off x="1850065" y="776177"/>
            <a:ext cx="3455582" cy="392710"/>
          </a:xfrm>
          <a:prstGeom prst="roundRect">
            <a:avLst/>
          </a:prstGeom>
          <a:solidFill>
            <a:schemeClr val="bg1">
              <a:lumMod val="95000"/>
            </a:schemeClr>
          </a:solidFill>
          <a:ln>
            <a:solidFill>
              <a:srgbClr val="35A0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2"/>
                </a:solidFill>
              </a:rPr>
              <a:t>The Basics</a:t>
            </a:r>
          </a:p>
        </p:txBody>
      </p:sp>
      <p:sp>
        <p:nvSpPr>
          <p:cNvPr id="2" name="Content Placeholder 1" descr="The Basics, listed.&#10;"/>
          <p:cNvSpPr>
            <a:spLocks noGrp="1"/>
          </p:cNvSpPr>
          <p:nvPr>
            <p:ph idx="1"/>
          </p:nvPr>
        </p:nvSpPr>
        <p:spPr>
          <a:xfrm>
            <a:off x="595137" y="1372782"/>
            <a:ext cx="5500863" cy="4503451"/>
          </a:xfrm>
          <a:ln w="12700">
            <a:solidFill>
              <a:schemeClr val="bg1">
                <a:lumMod val="75000"/>
              </a:schemeClr>
            </a:solidFill>
          </a:ln>
        </p:spPr>
        <p:txBody>
          <a:bodyPr>
            <a:normAutofit/>
          </a:bodyPr>
          <a:lstStyle/>
          <a:p>
            <a:pPr marL="803275" lvl="2" indent="-342900">
              <a:buFont typeface="Wingdings" panose="05000000000000000000" pitchFamily="2" charset="2"/>
              <a:buChar char="§"/>
              <a:defRPr/>
            </a:pPr>
            <a:r>
              <a:rPr lang="en-US" sz="1800" dirty="0"/>
              <a:t>Log in to Reporting &amp; Understand User Roles</a:t>
            </a:r>
          </a:p>
          <a:p>
            <a:pPr marL="803275" lvl="2" indent="-342900">
              <a:buFont typeface="Wingdings" panose="05000000000000000000" pitchFamily="2" charset="2"/>
              <a:buChar char="§"/>
              <a:defRPr/>
            </a:pPr>
            <a:r>
              <a:rPr lang="en-US" sz="1800" dirty="0"/>
              <a:t>Dashboard Generator Page &amp; the Dashboard</a:t>
            </a:r>
          </a:p>
          <a:p>
            <a:pPr marL="803275" lvl="2" indent="-342900">
              <a:buFont typeface="Wingdings" panose="05000000000000000000" pitchFamily="2" charset="2"/>
              <a:buChar char="§"/>
              <a:defRPr/>
            </a:pPr>
            <a:r>
              <a:rPr lang="en-US" sz="1800" dirty="0"/>
              <a:t>Performance on Tests Report</a:t>
            </a:r>
          </a:p>
          <a:p>
            <a:pPr marL="803275" lvl="2" indent="-342900">
              <a:buFont typeface="Wingdings" panose="05000000000000000000" pitchFamily="2" charset="2"/>
              <a:buChar char="§"/>
              <a:defRPr/>
            </a:pPr>
            <a:r>
              <a:rPr lang="en-US" sz="1800" dirty="0"/>
              <a:t>District, School, Teacher, and Student Reports</a:t>
            </a:r>
          </a:p>
          <a:p>
            <a:pPr marL="803275" lvl="2" indent="-342900">
              <a:buFont typeface="Wingdings" panose="05000000000000000000" pitchFamily="2" charset="2"/>
              <a:buChar char="§"/>
              <a:defRPr/>
            </a:pPr>
            <a:r>
              <a:rPr lang="en-US" sz="1800" dirty="0"/>
              <a:t>Print and Export Data</a:t>
            </a:r>
          </a:p>
          <a:p>
            <a:pPr marL="803275" lvl="2" indent="-342900">
              <a:buFont typeface="Wingdings" panose="05000000000000000000" pitchFamily="2" charset="2"/>
              <a:buChar char="§"/>
              <a:defRPr/>
            </a:pPr>
            <a:r>
              <a:rPr lang="en-US" sz="1800" dirty="0"/>
              <a:t>Generate Individual Student Reports (ISRs) &amp; Student Data Files</a:t>
            </a:r>
          </a:p>
          <a:p>
            <a:pPr marL="803275" lvl="2" indent="-342900">
              <a:buFont typeface="Wingdings" panose="05000000000000000000" pitchFamily="2" charset="2"/>
              <a:buChar char="§"/>
              <a:defRPr/>
            </a:pPr>
            <a:r>
              <a:rPr lang="en-US" sz="1800" dirty="0"/>
              <a:t>Use the Longitudinal Report and the Demographic Breakdown Report</a:t>
            </a:r>
          </a:p>
          <a:p>
            <a:pPr marL="460375" lvl="2" indent="0">
              <a:buNone/>
              <a:defRPr/>
            </a:pPr>
            <a:endParaRPr lang="en-US" sz="2000" dirty="0"/>
          </a:p>
          <a:p>
            <a:pPr marL="803275" lvl="2" indent="-342900">
              <a:buFont typeface="Wingdings" panose="05000000000000000000" pitchFamily="2" charset="2"/>
              <a:buChar char="§"/>
              <a:defRPr/>
            </a:pPr>
            <a:endParaRPr lang="en-US" sz="2000" dirty="0">
              <a:cs typeface="Franklin Gothic Book" pitchFamily="34" charset="0"/>
            </a:endParaRPr>
          </a:p>
          <a:p>
            <a:pPr marL="803275" lvl="2" indent="-342900">
              <a:buFont typeface="Wingdings" panose="05000000000000000000" pitchFamily="2" charset="2"/>
              <a:buChar char="§"/>
              <a:defRPr/>
            </a:pPr>
            <a:endParaRPr lang="en-US" sz="2000" dirty="0">
              <a:cs typeface="Franklin Gothic Book" pitchFamily="34" charset="0"/>
            </a:endParaRPr>
          </a:p>
        </p:txBody>
      </p:sp>
      <p:sp>
        <p:nvSpPr>
          <p:cNvPr id="7" name="Rectangle: Rounded Corners 6">
            <a:extLst>
              <a:ext uri="{FF2B5EF4-FFF2-40B4-BE49-F238E27FC236}">
                <a16:creationId xmlns:a16="http://schemas.microsoft.com/office/drawing/2014/main" id="{928B4A07-EA3E-4A05-85A4-A2BFC52261D0}"/>
              </a:ext>
            </a:extLst>
          </p:cNvPr>
          <p:cNvSpPr/>
          <p:nvPr/>
        </p:nvSpPr>
        <p:spPr>
          <a:xfrm>
            <a:off x="7317537" y="776177"/>
            <a:ext cx="3455582" cy="392710"/>
          </a:xfrm>
          <a:prstGeom prst="roundRect">
            <a:avLst/>
          </a:prstGeom>
          <a:solidFill>
            <a:schemeClr val="bg1">
              <a:lumMod val="95000"/>
            </a:schemeClr>
          </a:solidFill>
          <a:ln>
            <a:solidFill>
              <a:srgbClr val="35A0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2"/>
                </a:solidFill>
              </a:rPr>
              <a:t>More Advanced</a:t>
            </a:r>
          </a:p>
        </p:txBody>
      </p:sp>
      <p:sp>
        <p:nvSpPr>
          <p:cNvPr id="6" name="Content Placeholder 1">
            <a:extLst>
              <a:ext uri="{FF2B5EF4-FFF2-40B4-BE49-F238E27FC236}">
                <a16:creationId xmlns:a16="http://schemas.microsoft.com/office/drawing/2014/main" id="{3197D4ED-EA81-4DCC-B133-D23D1D003186}"/>
              </a:ext>
            </a:extLst>
          </p:cNvPr>
          <p:cNvSpPr txBox="1">
            <a:spLocks/>
          </p:cNvSpPr>
          <p:nvPr/>
        </p:nvSpPr>
        <p:spPr bwMode="gray">
          <a:xfrm>
            <a:off x="6294897" y="1361455"/>
            <a:ext cx="5500863" cy="4508900"/>
          </a:xfrm>
          <a:prstGeom prst="rect">
            <a:avLst/>
          </a:prstGeom>
          <a:ln w="12700">
            <a:solidFill>
              <a:schemeClr val="bg1">
                <a:lumMod val="75000"/>
              </a:schemeClr>
            </a:solidFill>
          </a:ln>
        </p:spPr>
        <p:txBody>
          <a:bodyPr vert="horz" lIns="0" tIns="0" rIns="0" bIns="0" rtlCol="0">
            <a:normAutofit fontScale="92500" lnSpcReduction="20000"/>
          </a:bodyPr>
          <a:lst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2">
                    <a:lumMod val="75000"/>
                  </a:schemeClr>
                </a:solidFill>
                <a:latin typeface="+mn-lt"/>
                <a:ea typeface="Calibri"/>
                <a:cs typeface="Franklin Gothic Book" pitchFamily="34" charset="0"/>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1800" b="0" i="0" kern="1200">
                <a:solidFill>
                  <a:schemeClr val="tx2">
                    <a:lumMod val="75000"/>
                  </a:schemeClr>
                </a:solidFill>
                <a:latin typeface="+mn-lt"/>
                <a:ea typeface="Calibri"/>
                <a:cs typeface="Franklin Gothic Book" pitchFamily="34" charset="0"/>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1400" b="0" i="0" kern="1200" baseline="0">
                <a:solidFill>
                  <a:schemeClr val="tx2">
                    <a:lumMod val="75000"/>
                  </a:schemeClr>
                </a:solidFill>
                <a:latin typeface="+mn-lt"/>
                <a:ea typeface="Calibri"/>
                <a:cs typeface="Franklin Gothic Book" pitchFamily="34" charset="0"/>
              </a:defRPr>
            </a:lvl3pPr>
            <a:lvl4pPr marL="915988" marR="0" indent="-22860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1400" b="0" i="0" kern="1200" baseline="0">
                <a:solidFill>
                  <a:schemeClr val="tx2">
                    <a:lumMod val="75000"/>
                  </a:schemeClr>
                </a:solidFill>
                <a:latin typeface="+mn-lt"/>
                <a:ea typeface="Calibri"/>
                <a:cs typeface="Arial" pitchFamily="34" charset="0"/>
              </a:defRPr>
            </a:lvl4pPr>
            <a:lvl5pPr marL="1143000" marR="0" indent="-22860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1400" b="0" i="0" kern="1200" baseline="0">
                <a:solidFill>
                  <a:schemeClr val="tx2">
                    <a:lumMod val="75000"/>
                  </a:schemeClr>
                </a:solidFill>
                <a:latin typeface="+mn-lt"/>
                <a:ea typeface="Calibri"/>
                <a:cs typeface="Arial" pitchFamily="34" charset="0"/>
              </a:defRPr>
            </a:lvl5pPr>
            <a:lvl6pPr marL="1377950"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6pPr>
            <a:lvl7pPr marL="1597025"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7pPr>
            <a:lvl8pPr marL="1830388"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8pPr>
            <a:lvl9pPr marL="2057400"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9pPr>
          </a:lstStyle>
          <a:p>
            <a:pPr marL="803275" lvl="2" indent="-342900">
              <a:buFont typeface="Wingdings" panose="05000000000000000000" pitchFamily="2" charset="2"/>
              <a:buChar char="§"/>
              <a:defRPr/>
            </a:pPr>
            <a:r>
              <a:rPr lang="en-US" sz="2100" dirty="0"/>
              <a:t>Tests with Reporting Categories </a:t>
            </a:r>
            <a:r>
              <a:rPr lang="en-US" sz="1700" dirty="0">
                <a:solidFill>
                  <a:schemeClr val="accent1"/>
                </a:solidFill>
              </a:rPr>
              <a:t>(ICA and Summative tests for 2023-2024, 2018-2019 and prior)</a:t>
            </a:r>
          </a:p>
          <a:p>
            <a:pPr marL="803275" lvl="2" indent="-342900">
              <a:buFont typeface="Wingdings" panose="05000000000000000000" pitchFamily="2" charset="2"/>
              <a:buChar char="§"/>
              <a:defRPr/>
            </a:pPr>
            <a:r>
              <a:rPr lang="en-US" sz="2100" dirty="0"/>
              <a:t>Standard Measures Within Reporting Categories View and Interpret Writing Dimension Measures</a:t>
            </a:r>
          </a:p>
          <a:p>
            <a:pPr marL="803275" lvl="2" indent="-342900">
              <a:buFont typeface="Wingdings" panose="05000000000000000000" pitchFamily="2" charset="2"/>
              <a:buChar char="§"/>
              <a:defRPr/>
            </a:pPr>
            <a:r>
              <a:rPr lang="en-US" sz="2100" dirty="0">
                <a:solidFill>
                  <a:schemeClr val="tx1">
                    <a:lumMod val="50000"/>
                  </a:schemeClr>
                </a:solidFill>
                <a:cs typeface="Franklin Gothic Book" pitchFamily="34" charset="0"/>
              </a:rPr>
              <a:t>Work with Interim Reports—Their Items, Rubrics, and Scoring Essentials</a:t>
            </a:r>
          </a:p>
          <a:p>
            <a:pPr marL="803275" lvl="2" indent="-342900">
              <a:buFont typeface="Wingdings" panose="05000000000000000000" pitchFamily="2" charset="2"/>
              <a:buChar char="§"/>
              <a:defRPr/>
            </a:pPr>
            <a:r>
              <a:rPr lang="en-US" sz="2100" dirty="0">
                <a:solidFill>
                  <a:schemeClr val="tx1">
                    <a:lumMod val="50000"/>
                  </a:schemeClr>
                </a:solidFill>
                <a:cs typeface="Franklin Gothic Book" pitchFamily="34" charset="0"/>
              </a:rPr>
              <a:t>Change Reporting Time Period</a:t>
            </a:r>
          </a:p>
          <a:p>
            <a:pPr marL="803275" lvl="2" indent="-342900">
              <a:buFont typeface="Wingdings" panose="05000000000000000000" pitchFamily="2" charset="2"/>
              <a:buChar char="§"/>
              <a:defRPr/>
            </a:pPr>
            <a:r>
              <a:rPr lang="en-US" sz="2100" dirty="0">
                <a:solidFill>
                  <a:schemeClr val="tx1">
                    <a:lumMod val="50000"/>
                  </a:schemeClr>
                </a:solidFill>
                <a:cs typeface="Franklin Gothic Book" pitchFamily="34" charset="0"/>
              </a:rPr>
              <a:t>Manage Test Reasons</a:t>
            </a:r>
          </a:p>
          <a:p>
            <a:pPr marL="803275" lvl="2" indent="-342900">
              <a:buFont typeface="Wingdings" panose="05000000000000000000" pitchFamily="2" charset="2"/>
              <a:buChar char="§"/>
              <a:defRPr/>
            </a:pPr>
            <a:r>
              <a:rPr lang="en-US" sz="2100" dirty="0">
                <a:solidFill>
                  <a:schemeClr val="tx1">
                    <a:lumMod val="50000"/>
                  </a:schemeClr>
                </a:solidFill>
              </a:rPr>
              <a:t>Create a Roster</a:t>
            </a:r>
            <a:endParaRPr lang="en-US" sz="2100" dirty="0">
              <a:solidFill>
                <a:schemeClr val="tx1">
                  <a:lumMod val="50000"/>
                </a:schemeClr>
              </a:solidFill>
              <a:cs typeface="Franklin Gothic Book" pitchFamily="34" charset="0"/>
            </a:endParaRPr>
          </a:p>
          <a:p>
            <a:pPr marL="460375" lvl="2" indent="0">
              <a:buNone/>
              <a:defRPr/>
            </a:pPr>
            <a:endParaRPr lang="en-US" sz="2000" dirty="0"/>
          </a:p>
          <a:p>
            <a:pPr marL="460375" lvl="2" indent="0">
              <a:buFont typeface="Calibri" panose="020F0502020204030204" pitchFamily="34" charset="0"/>
              <a:buNone/>
              <a:defRPr/>
            </a:pPr>
            <a:endParaRPr lang="en-US" sz="2000" dirty="0"/>
          </a:p>
          <a:p>
            <a:pPr marL="803275" lvl="2" indent="-342900">
              <a:buFont typeface="Wingdings" panose="05000000000000000000" pitchFamily="2" charset="2"/>
              <a:buChar char="§"/>
              <a:defRPr/>
            </a:pPr>
            <a:endParaRPr lang="en-US" sz="2000" dirty="0"/>
          </a:p>
          <a:p>
            <a:pPr marL="803275" lvl="2" indent="-342900">
              <a:buFont typeface="Wingdings" panose="05000000000000000000" pitchFamily="2" charset="2"/>
              <a:buChar char="§"/>
              <a:defRPr/>
            </a:pPr>
            <a:endParaRPr lang="en-US" sz="2000" dirty="0"/>
          </a:p>
        </p:txBody>
      </p:sp>
      <p:sp>
        <p:nvSpPr>
          <p:cNvPr id="5" name="Slide Number Placeholder 4">
            <a:extLst>
              <a:ext uri="{FF2B5EF4-FFF2-40B4-BE49-F238E27FC236}">
                <a16:creationId xmlns:a16="http://schemas.microsoft.com/office/drawing/2014/main" id="{08881592-E21D-469C-9204-4F082FD833B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extLst>
      <p:ext uri="{BB962C8B-B14F-4D97-AF65-F5344CB8AC3E}">
        <p14:creationId xmlns:p14="http://schemas.microsoft.com/office/powerpoint/2010/main" val="3559834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21E42-A4C1-4B01-A50E-369C844D6C62}"/>
              </a:ext>
            </a:extLst>
          </p:cNvPr>
          <p:cNvSpPr>
            <a:spLocks noGrp="1"/>
          </p:cNvSpPr>
          <p:nvPr>
            <p:ph type="title"/>
          </p:nvPr>
        </p:nvSpPr>
        <p:spPr/>
        <p:txBody>
          <a:bodyPr>
            <a:noAutofit/>
          </a:bodyPr>
          <a:lstStyle/>
          <a:p>
            <a:r>
              <a:rPr lang="en-US" sz="3600" dirty="0">
                <a:latin typeface="+mn-lt"/>
              </a:rPr>
              <a:t>School Performance on Test Report—Roster Tab</a:t>
            </a:r>
          </a:p>
        </p:txBody>
      </p:sp>
      <p:sp>
        <p:nvSpPr>
          <p:cNvPr id="3" name="Slide Number Placeholder 2">
            <a:extLst>
              <a:ext uri="{FF2B5EF4-FFF2-40B4-BE49-F238E27FC236}">
                <a16:creationId xmlns:a16="http://schemas.microsoft.com/office/drawing/2014/main" id="{FCBDE2AA-CEC8-45DD-B03F-9D50898BC8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24" name="Picture 23">
            <a:extLst>
              <a:ext uri="{FF2B5EF4-FFF2-40B4-BE49-F238E27FC236}">
                <a16:creationId xmlns:a16="http://schemas.microsoft.com/office/drawing/2014/main" id="{A42FEEC8-8E64-6C51-D1F0-097FD4C524C7}"/>
              </a:ext>
            </a:extLst>
          </p:cNvPr>
          <p:cNvPicPr>
            <a:picLocks noChangeAspect="1"/>
          </p:cNvPicPr>
          <p:nvPr/>
        </p:nvPicPr>
        <p:blipFill>
          <a:blip r:embed="rId4"/>
          <a:stretch>
            <a:fillRect/>
          </a:stretch>
        </p:blipFill>
        <p:spPr>
          <a:xfrm>
            <a:off x="301082" y="938230"/>
            <a:ext cx="11494677" cy="4981540"/>
          </a:xfrm>
          <a:prstGeom prst="rect">
            <a:avLst/>
          </a:prstGeom>
          <a:ln>
            <a:solidFill>
              <a:schemeClr val="accent1"/>
            </a:solidFill>
          </a:ln>
        </p:spPr>
      </p:pic>
      <p:sp>
        <p:nvSpPr>
          <p:cNvPr id="25" name="Oval 24">
            <a:extLst>
              <a:ext uri="{FF2B5EF4-FFF2-40B4-BE49-F238E27FC236}">
                <a16:creationId xmlns:a16="http://schemas.microsoft.com/office/drawing/2014/main" id="{9B4627F7-AA0C-1EFA-F27B-697B44B375FE}"/>
              </a:ext>
            </a:extLst>
          </p:cNvPr>
          <p:cNvSpPr/>
          <p:nvPr/>
        </p:nvSpPr>
        <p:spPr>
          <a:xfrm>
            <a:off x="691376" y="1215484"/>
            <a:ext cx="2598234" cy="602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E363EF51-C8F2-B31E-E4F8-B68AB1F71B22}"/>
              </a:ext>
            </a:extLst>
          </p:cNvPr>
          <p:cNvSpPr/>
          <p:nvPr/>
        </p:nvSpPr>
        <p:spPr>
          <a:xfrm>
            <a:off x="4081346" y="2453268"/>
            <a:ext cx="669074" cy="34457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496378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School Performance on Test Report—Student Tab</a:t>
            </a:r>
          </a:p>
        </p:txBody>
      </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9" name="Picture 8">
            <a:extLst>
              <a:ext uri="{FF2B5EF4-FFF2-40B4-BE49-F238E27FC236}">
                <a16:creationId xmlns:a16="http://schemas.microsoft.com/office/drawing/2014/main" id="{23CB4C46-0379-A901-81A8-80CB9007DE94}"/>
              </a:ext>
            </a:extLst>
          </p:cNvPr>
          <p:cNvPicPr>
            <a:picLocks noChangeAspect="1"/>
          </p:cNvPicPr>
          <p:nvPr/>
        </p:nvPicPr>
        <p:blipFill>
          <a:blip r:embed="rId4"/>
          <a:stretch>
            <a:fillRect/>
          </a:stretch>
        </p:blipFill>
        <p:spPr>
          <a:xfrm>
            <a:off x="524107" y="797958"/>
            <a:ext cx="10845422" cy="5262083"/>
          </a:xfrm>
          <a:prstGeom prst="rect">
            <a:avLst/>
          </a:prstGeom>
          <a:ln>
            <a:solidFill>
              <a:schemeClr val="accent1"/>
            </a:solidFill>
          </a:ln>
        </p:spPr>
      </p:pic>
      <p:sp>
        <p:nvSpPr>
          <p:cNvPr id="10" name="Oval 9">
            <a:extLst>
              <a:ext uri="{FF2B5EF4-FFF2-40B4-BE49-F238E27FC236}">
                <a16:creationId xmlns:a16="http://schemas.microsoft.com/office/drawing/2014/main" id="{CE8A929C-D94E-AD51-207B-C8CB8154128D}"/>
              </a:ext>
            </a:extLst>
          </p:cNvPr>
          <p:cNvSpPr/>
          <p:nvPr/>
        </p:nvSpPr>
        <p:spPr>
          <a:xfrm>
            <a:off x="1996068" y="1048215"/>
            <a:ext cx="1516566" cy="5180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797561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Student Performance on Test</a:t>
            </a:r>
          </a:p>
        </p:txBody>
      </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16" name="Picture 15">
            <a:extLst>
              <a:ext uri="{FF2B5EF4-FFF2-40B4-BE49-F238E27FC236}">
                <a16:creationId xmlns:a16="http://schemas.microsoft.com/office/drawing/2014/main" id="{A75AB0EA-1F00-57BF-C965-C8DB81CF9672}"/>
              </a:ext>
            </a:extLst>
          </p:cNvPr>
          <p:cNvPicPr>
            <a:picLocks noChangeAspect="1"/>
          </p:cNvPicPr>
          <p:nvPr/>
        </p:nvPicPr>
        <p:blipFill>
          <a:blip r:embed="rId4"/>
          <a:stretch>
            <a:fillRect/>
          </a:stretch>
        </p:blipFill>
        <p:spPr>
          <a:xfrm>
            <a:off x="426230" y="1582308"/>
            <a:ext cx="11369529" cy="3693383"/>
          </a:xfrm>
          <a:prstGeom prst="rect">
            <a:avLst/>
          </a:prstGeom>
          <a:ln>
            <a:solidFill>
              <a:schemeClr val="accent1"/>
            </a:solidFill>
          </a:ln>
        </p:spPr>
      </p:pic>
    </p:spTree>
    <p:custDataLst>
      <p:tags r:id="rId1"/>
    </p:custDataLst>
    <p:extLst>
      <p:ext uri="{BB962C8B-B14F-4D97-AF65-F5344CB8AC3E}">
        <p14:creationId xmlns:p14="http://schemas.microsoft.com/office/powerpoint/2010/main" val="22536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The My Students’ Performance on Test Report—by Roster</a:t>
            </a:r>
          </a:p>
        </p:txBody>
      </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8" name="Picture 7">
            <a:extLst>
              <a:ext uri="{FF2B5EF4-FFF2-40B4-BE49-F238E27FC236}">
                <a16:creationId xmlns:a16="http://schemas.microsoft.com/office/drawing/2014/main" id="{91D2E5E7-6D3C-AA31-1BDE-CF0FE6FB41E0}"/>
              </a:ext>
            </a:extLst>
          </p:cNvPr>
          <p:cNvPicPr>
            <a:picLocks noChangeAspect="1"/>
          </p:cNvPicPr>
          <p:nvPr/>
        </p:nvPicPr>
        <p:blipFill>
          <a:blip r:embed="rId4"/>
          <a:stretch>
            <a:fillRect/>
          </a:stretch>
        </p:blipFill>
        <p:spPr>
          <a:xfrm>
            <a:off x="822470" y="960661"/>
            <a:ext cx="10875159" cy="4936677"/>
          </a:xfrm>
          <a:prstGeom prst="rect">
            <a:avLst/>
          </a:prstGeom>
          <a:ln>
            <a:solidFill>
              <a:schemeClr val="accent1"/>
            </a:solidFill>
          </a:ln>
        </p:spPr>
      </p:pic>
      <p:sp>
        <p:nvSpPr>
          <p:cNvPr id="9" name="Oval 8">
            <a:extLst>
              <a:ext uri="{FF2B5EF4-FFF2-40B4-BE49-F238E27FC236}">
                <a16:creationId xmlns:a16="http://schemas.microsoft.com/office/drawing/2014/main" id="{83E9F378-8DF5-E893-53E7-52080D852C27}"/>
              </a:ext>
            </a:extLst>
          </p:cNvPr>
          <p:cNvSpPr/>
          <p:nvPr/>
        </p:nvSpPr>
        <p:spPr>
          <a:xfrm>
            <a:off x="1237785" y="1360449"/>
            <a:ext cx="1226635" cy="446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3466881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a:xfrm>
            <a:off x="288497" y="82039"/>
            <a:ext cx="11615006" cy="518012"/>
          </a:xfrm>
        </p:spPr>
        <p:txBody>
          <a:bodyPr>
            <a:noAutofit/>
          </a:bodyPr>
          <a:lstStyle/>
          <a:p>
            <a:r>
              <a:rPr lang="en-US" sz="3600" dirty="0">
                <a:latin typeface="+mn-lt"/>
              </a:rPr>
              <a:t>The My Students’ Performance on Test Report—Student Tab</a:t>
            </a:r>
          </a:p>
        </p:txBody>
      </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
        <p:nvSpPr>
          <p:cNvPr id="6" name="Oval 5">
            <a:extLst>
              <a:ext uri="{FF2B5EF4-FFF2-40B4-BE49-F238E27FC236}">
                <a16:creationId xmlns:a16="http://schemas.microsoft.com/office/drawing/2014/main" id="{CC130173-19EA-E93F-EDFA-0E34E5DB46FE}"/>
              </a:ext>
            </a:extLst>
          </p:cNvPr>
          <p:cNvSpPr/>
          <p:nvPr/>
        </p:nvSpPr>
        <p:spPr>
          <a:xfrm>
            <a:off x="3791414" y="1984918"/>
            <a:ext cx="1460810" cy="6356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0" name="Picture 9">
            <a:extLst>
              <a:ext uri="{FF2B5EF4-FFF2-40B4-BE49-F238E27FC236}">
                <a16:creationId xmlns:a16="http://schemas.microsoft.com/office/drawing/2014/main" id="{D97DCFB5-E11D-86A0-F264-3EE334FCCC5B}"/>
              </a:ext>
            </a:extLst>
          </p:cNvPr>
          <p:cNvPicPr>
            <a:picLocks noChangeAspect="1"/>
          </p:cNvPicPr>
          <p:nvPr/>
        </p:nvPicPr>
        <p:blipFill>
          <a:blip r:embed="rId4"/>
          <a:stretch>
            <a:fillRect/>
          </a:stretch>
        </p:blipFill>
        <p:spPr>
          <a:xfrm>
            <a:off x="423746" y="1103971"/>
            <a:ext cx="11577657" cy="4910628"/>
          </a:xfrm>
          <a:prstGeom prst="rect">
            <a:avLst/>
          </a:prstGeom>
          <a:ln>
            <a:solidFill>
              <a:schemeClr val="accent1"/>
            </a:solidFill>
          </a:ln>
        </p:spPr>
      </p:pic>
      <p:sp>
        <p:nvSpPr>
          <p:cNvPr id="11" name="Oval 10">
            <a:extLst>
              <a:ext uri="{FF2B5EF4-FFF2-40B4-BE49-F238E27FC236}">
                <a16:creationId xmlns:a16="http://schemas.microsoft.com/office/drawing/2014/main" id="{CD9E947B-AA0C-97F3-8C03-9072666A53E7}"/>
              </a:ext>
            </a:extLst>
          </p:cNvPr>
          <p:cNvSpPr/>
          <p:nvPr/>
        </p:nvSpPr>
        <p:spPr>
          <a:xfrm>
            <a:off x="2040673" y="1349298"/>
            <a:ext cx="1639229" cy="5464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839615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a:xfrm>
            <a:off x="424077" y="71765"/>
            <a:ext cx="11369529" cy="518012"/>
          </a:xfrm>
        </p:spPr>
        <p:txBody>
          <a:bodyPr>
            <a:noAutofit/>
          </a:bodyPr>
          <a:lstStyle/>
          <a:p>
            <a:r>
              <a:rPr lang="en-US" sz="3600" dirty="0">
                <a:latin typeface="+mn-lt"/>
              </a:rPr>
              <a:t>My Students’ Performance on Test</a:t>
            </a:r>
          </a:p>
        </p:txBody>
      </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8" name="Picture 7">
            <a:extLst>
              <a:ext uri="{FF2B5EF4-FFF2-40B4-BE49-F238E27FC236}">
                <a16:creationId xmlns:a16="http://schemas.microsoft.com/office/drawing/2014/main" id="{B62726A4-D8B1-69DD-5766-2AA08A023C17}"/>
              </a:ext>
            </a:extLst>
          </p:cNvPr>
          <p:cNvPicPr>
            <a:picLocks noChangeAspect="1"/>
          </p:cNvPicPr>
          <p:nvPr/>
        </p:nvPicPr>
        <p:blipFill>
          <a:blip r:embed="rId4"/>
          <a:stretch>
            <a:fillRect/>
          </a:stretch>
        </p:blipFill>
        <p:spPr>
          <a:xfrm>
            <a:off x="424077" y="1340585"/>
            <a:ext cx="11262402" cy="4176829"/>
          </a:xfrm>
          <a:prstGeom prst="rect">
            <a:avLst/>
          </a:prstGeom>
          <a:ln>
            <a:solidFill>
              <a:schemeClr val="accent1"/>
            </a:solidFill>
          </a:ln>
        </p:spPr>
      </p:pic>
    </p:spTree>
    <p:custDataLst>
      <p:tags r:id="rId1"/>
    </p:custDataLst>
    <p:extLst>
      <p:ext uri="{BB962C8B-B14F-4D97-AF65-F5344CB8AC3E}">
        <p14:creationId xmlns:p14="http://schemas.microsoft.com/office/powerpoint/2010/main" val="996979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Tests with Reporting Categories</a:t>
            </a:r>
          </a:p>
        </p:txBody>
      </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7" name="Picture 6">
            <a:extLst>
              <a:ext uri="{FF2B5EF4-FFF2-40B4-BE49-F238E27FC236}">
                <a16:creationId xmlns:a16="http://schemas.microsoft.com/office/drawing/2014/main" id="{A37D1CEE-3EC5-0491-204A-29F5D81EF8C8}"/>
              </a:ext>
            </a:extLst>
          </p:cNvPr>
          <p:cNvPicPr>
            <a:picLocks noChangeAspect="1"/>
          </p:cNvPicPr>
          <p:nvPr/>
        </p:nvPicPr>
        <p:blipFill>
          <a:blip r:embed="rId4"/>
          <a:stretch>
            <a:fillRect/>
          </a:stretch>
        </p:blipFill>
        <p:spPr>
          <a:xfrm>
            <a:off x="624468" y="1123441"/>
            <a:ext cx="11171291" cy="4611118"/>
          </a:xfrm>
          <a:prstGeom prst="rect">
            <a:avLst/>
          </a:prstGeom>
        </p:spPr>
      </p:pic>
    </p:spTree>
    <p:custDataLst>
      <p:tags r:id="rId1"/>
    </p:custDataLst>
    <p:extLst>
      <p:ext uri="{BB962C8B-B14F-4D97-AF65-F5344CB8AC3E}">
        <p14:creationId xmlns:p14="http://schemas.microsoft.com/office/powerpoint/2010/main" val="2172602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a:xfrm>
            <a:off x="4883930" y="911417"/>
            <a:ext cx="11369529" cy="518012"/>
          </a:xfrm>
        </p:spPr>
        <p:txBody>
          <a:bodyPr/>
          <a:lstStyle/>
          <a:p>
            <a:r>
              <a:rPr lang="en-US" dirty="0"/>
              <a:t>Access the Student Portfolio Report</a:t>
            </a:r>
          </a:p>
        </p:txBody>
      </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26" name="Picture 25">
            <a:extLst>
              <a:ext uri="{FF2B5EF4-FFF2-40B4-BE49-F238E27FC236}">
                <a16:creationId xmlns:a16="http://schemas.microsoft.com/office/drawing/2014/main" id="{B3C448D1-E6F8-1BD9-B750-33A888385F9D}"/>
              </a:ext>
            </a:extLst>
          </p:cNvPr>
          <p:cNvPicPr>
            <a:picLocks noChangeAspect="1"/>
          </p:cNvPicPr>
          <p:nvPr/>
        </p:nvPicPr>
        <p:blipFill>
          <a:blip r:embed="rId3"/>
          <a:stretch>
            <a:fillRect/>
          </a:stretch>
        </p:blipFill>
        <p:spPr>
          <a:xfrm>
            <a:off x="80010" y="822960"/>
            <a:ext cx="11480479" cy="4721226"/>
          </a:xfrm>
          <a:prstGeom prst="rect">
            <a:avLst/>
          </a:prstGeom>
        </p:spPr>
      </p:pic>
      <p:pic>
        <p:nvPicPr>
          <p:cNvPr id="27" name="Picture 26">
            <a:extLst>
              <a:ext uri="{FF2B5EF4-FFF2-40B4-BE49-F238E27FC236}">
                <a16:creationId xmlns:a16="http://schemas.microsoft.com/office/drawing/2014/main" id="{C6329898-9D62-0ED9-678C-CBBE7D208411}"/>
              </a:ext>
            </a:extLst>
          </p:cNvPr>
          <p:cNvPicPr>
            <a:picLocks noChangeAspect="1"/>
          </p:cNvPicPr>
          <p:nvPr/>
        </p:nvPicPr>
        <p:blipFill>
          <a:blip r:embed="rId4"/>
          <a:stretch>
            <a:fillRect/>
          </a:stretch>
        </p:blipFill>
        <p:spPr>
          <a:xfrm>
            <a:off x="4451083" y="3183573"/>
            <a:ext cx="6991349" cy="2699163"/>
          </a:xfrm>
          <a:prstGeom prst="rect">
            <a:avLst/>
          </a:prstGeom>
        </p:spPr>
      </p:pic>
      <p:sp>
        <p:nvSpPr>
          <p:cNvPr id="31" name="Oval 30">
            <a:extLst>
              <a:ext uri="{FF2B5EF4-FFF2-40B4-BE49-F238E27FC236}">
                <a16:creationId xmlns:a16="http://schemas.microsoft.com/office/drawing/2014/main" id="{366E2E37-033B-6F1D-E10E-6B91F9270F9C}"/>
              </a:ext>
            </a:extLst>
          </p:cNvPr>
          <p:cNvSpPr/>
          <p:nvPr/>
        </p:nvSpPr>
        <p:spPr>
          <a:xfrm>
            <a:off x="1951463" y="4293220"/>
            <a:ext cx="680225" cy="41259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cxnSp>
        <p:nvCxnSpPr>
          <p:cNvPr id="33" name="Straight Arrow Connector 32">
            <a:extLst>
              <a:ext uri="{FF2B5EF4-FFF2-40B4-BE49-F238E27FC236}">
                <a16:creationId xmlns:a16="http://schemas.microsoft.com/office/drawing/2014/main" id="{21648EE8-F016-F21A-FB01-39B7E921A0AC}"/>
              </a:ext>
            </a:extLst>
          </p:cNvPr>
          <p:cNvCxnSpPr/>
          <p:nvPr/>
        </p:nvCxnSpPr>
        <p:spPr>
          <a:xfrm flipV="1">
            <a:off x="2631688" y="1022768"/>
            <a:ext cx="7437863" cy="302198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733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Ways to Use the Student Portfolio Report</a:t>
            </a:r>
          </a:p>
        </p:txBody>
      </p:sp>
      <p:grpSp>
        <p:nvGrpSpPr>
          <p:cNvPr id="7" name="Group 6" descr="The Student Portfolio Report with six numbered callouts.">
            <a:extLst>
              <a:ext uri="{FF2B5EF4-FFF2-40B4-BE49-F238E27FC236}">
                <a16:creationId xmlns:a16="http://schemas.microsoft.com/office/drawing/2014/main" id="{5CB282A0-1E34-4B5E-ABCA-8D0DB28E91BB}"/>
              </a:ext>
            </a:extLst>
          </p:cNvPr>
          <p:cNvGrpSpPr/>
          <p:nvPr/>
        </p:nvGrpSpPr>
        <p:grpSpPr>
          <a:xfrm>
            <a:off x="254937" y="1038299"/>
            <a:ext cx="10920788" cy="4594282"/>
            <a:chOff x="254937" y="1038299"/>
            <a:chExt cx="10920788" cy="4594282"/>
          </a:xfrm>
        </p:grpSpPr>
        <p:grpSp>
          <p:nvGrpSpPr>
            <p:cNvPr id="47" name="Group 46">
              <a:extLst>
                <a:ext uri="{FF2B5EF4-FFF2-40B4-BE49-F238E27FC236}">
                  <a16:creationId xmlns:a16="http://schemas.microsoft.com/office/drawing/2014/main" id="{7998E158-4745-1660-9AA9-69FF6D289711}"/>
                </a:ext>
              </a:extLst>
            </p:cNvPr>
            <p:cNvGrpSpPr/>
            <p:nvPr/>
          </p:nvGrpSpPr>
          <p:grpSpPr>
            <a:xfrm>
              <a:off x="651968" y="1038299"/>
              <a:ext cx="10523757" cy="4594282"/>
              <a:chOff x="689675" y="938277"/>
              <a:chExt cx="10523757" cy="4594282"/>
            </a:xfrm>
          </p:grpSpPr>
          <p:pic>
            <p:nvPicPr>
              <p:cNvPr id="4" name="Picture 3">
                <a:extLst>
                  <a:ext uri="{FF2B5EF4-FFF2-40B4-BE49-F238E27FC236}">
                    <a16:creationId xmlns:a16="http://schemas.microsoft.com/office/drawing/2014/main" id="{61C6008F-F1FA-7E18-B5C8-572A861A78C5}"/>
                  </a:ext>
                </a:extLst>
              </p:cNvPr>
              <p:cNvPicPr>
                <a:picLocks noChangeAspect="1"/>
              </p:cNvPicPr>
              <p:nvPr/>
            </p:nvPicPr>
            <p:blipFill>
              <a:blip r:embed="rId4"/>
              <a:stretch>
                <a:fillRect/>
              </a:stretch>
            </p:blipFill>
            <p:spPr>
              <a:xfrm>
                <a:off x="689675" y="938277"/>
                <a:ext cx="10523757" cy="4594282"/>
              </a:xfrm>
              <a:prstGeom prst="rect">
                <a:avLst/>
              </a:prstGeom>
              <a:ln w="12700">
                <a:solidFill>
                  <a:schemeClr val="bg1">
                    <a:lumMod val="75000"/>
                  </a:schemeClr>
                </a:solidFill>
              </a:ln>
            </p:spPr>
          </p:pic>
          <p:pic>
            <p:nvPicPr>
              <p:cNvPr id="17" name="Picture 16">
                <a:extLst>
                  <a:ext uri="{FF2B5EF4-FFF2-40B4-BE49-F238E27FC236}">
                    <a16:creationId xmlns:a16="http://schemas.microsoft.com/office/drawing/2014/main" id="{4745BB28-D70F-8E97-5276-68011BDCC8DF}"/>
                  </a:ext>
                </a:extLst>
              </p:cNvPr>
              <p:cNvPicPr>
                <a:picLocks noChangeAspect="1"/>
              </p:cNvPicPr>
              <p:nvPr/>
            </p:nvPicPr>
            <p:blipFill>
              <a:blip r:embed="rId5"/>
              <a:stretch>
                <a:fillRect/>
              </a:stretch>
            </p:blipFill>
            <p:spPr>
              <a:xfrm>
                <a:off x="2894029" y="4137042"/>
                <a:ext cx="8267307" cy="369489"/>
              </a:xfrm>
              <a:prstGeom prst="rect">
                <a:avLst/>
              </a:prstGeom>
            </p:spPr>
          </p:pic>
          <p:cxnSp>
            <p:nvCxnSpPr>
              <p:cNvPr id="19" name="Straight Connector 18">
                <a:extLst>
                  <a:ext uri="{FF2B5EF4-FFF2-40B4-BE49-F238E27FC236}">
                    <a16:creationId xmlns:a16="http://schemas.microsoft.com/office/drawing/2014/main" id="{5CB1582F-6C98-185D-7C5D-00A271134F05}"/>
                  </a:ext>
                </a:extLst>
              </p:cNvPr>
              <p:cNvCxnSpPr>
                <a:cxnSpLocks/>
              </p:cNvCxnSpPr>
              <p:nvPr/>
            </p:nvCxnSpPr>
            <p:spPr>
              <a:xfrm>
                <a:off x="2894029" y="4099334"/>
                <a:ext cx="0" cy="373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7C5B06-D089-5A50-D832-FD689679EFC9}"/>
                  </a:ext>
                </a:extLst>
              </p:cNvPr>
              <p:cNvCxnSpPr>
                <a:cxnSpLocks/>
              </p:cNvCxnSpPr>
              <p:nvPr/>
            </p:nvCxnSpPr>
            <p:spPr>
              <a:xfrm>
                <a:off x="5101473" y="4099334"/>
                <a:ext cx="0" cy="373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4BECC2-F205-6FC4-6CBE-AC9A86AF56C9}"/>
                  </a:ext>
                </a:extLst>
              </p:cNvPr>
              <p:cNvCxnSpPr>
                <a:cxnSpLocks/>
              </p:cNvCxnSpPr>
              <p:nvPr/>
            </p:nvCxnSpPr>
            <p:spPr>
              <a:xfrm>
                <a:off x="5912177" y="4124023"/>
                <a:ext cx="0" cy="373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0F22DE5-2724-12D9-B156-DAF6E5DF169B}"/>
                  </a:ext>
                </a:extLst>
              </p:cNvPr>
              <p:cNvCxnSpPr>
                <a:cxnSpLocks/>
              </p:cNvCxnSpPr>
              <p:nvPr/>
            </p:nvCxnSpPr>
            <p:spPr>
              <a:xfrm>
                <a:off x="6675749" y="4124023"/>
                <a:ext cx="0" cy="373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EA72144-285E-4E80-A251-12815140F7F2}"/>
                  </a:ext>
                </a:extLst>
              </p:cNvPr>
              <p:cNvCxnSpPr>
                <a:cxnSpLocks/>
              </p:cNvCxnSpPr>
              <p:nvPr/>
            </p:nvCxnSpPr>
            <p:spPr>
              <a:xfrm>
                <a:off x="7448746" y="4099334"/>
                <a:ext cx="0" cy="373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275543D-303F-02A9-F4A3-DF675DB96116}"/>
                  </a:ext>
                </a:extLst>
              </p:cNvPr>
              <p:cNvCxnSpPr>
                <a:cxnSpLocks/>
              </p:cNvCxnSpPr>
              <p:nvPr/>
            </p:nvCxnSpPr>
            <p:spPr>
              <a:xfrm>
                <a:off x="8221744" y="4099334"/>
                <a:ext cx="0" cy="373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15DD9C3-CE6D-9099-575E-9E9615B1D3C4}"/>
                  </a:ext>
                </a:extLst>
              </p:cNvPr>
              <p:cNvCxnSpPr>
                <a:cxnSpLocks/>
              </p:cNvCxnSpPr>
              <p:nvPr/>
            </p:nvCxnSpPr>
            <p:spPr>
              <a:xfrm>
                <a:off x="9296400" y="4099334"/>
                <a:ext cx="0" cy="373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ACCB6B-B2F5-E525-7389-917D850F2A47}"/>
                  </a:ext>
                </a:extLst>
              </p:cNvPr>
              <p:cNvCxnSpPr>
                <a:cxnSpLocks/>
              </p:cNvCxnSpPr>
              <p:nvPr/>
            </p:nvCxnSpPr>
            <p:spPr>
              <a:xfrm>
                <a:off x="10455896" y="4114596"/>
                <a:ext cx="0" cy="373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descr="Sample Student Portfolio report with School Year option open in the Filters panel, and the comparison rows displayed.">
              <a:extLst>
                <a:ext uri="{FF2B5EF4-FFF2-40B4-BE49-F238E27FC236}">
                  <a16:creationId xmlns:a16="http://schemas.microsoft.com/office/drawing/2014/main" id="{26893868-6900-4087-8A34-19D959628BE3}"/>
                </a:ext>
              </a:extLst>
            </p:cNvPr>
            <p:cNvGrpSpPr/>
            <p:nvPr/>
          </p:nvGrpSpPr>
          <p:grpSpPr>
            <a:xfrm>
              <a:off x="254937" y="1409908"/>
              <a:ext cx="9650118" cy="3159026"/>
              <a:chOff x="254937" y="1409908"/>
              <a:chExt cx="9650118" cy="3159026"/>
            </a:xfrm>
          </p:grpSpPr>
          <p:sp>
            <p:nvSpPr>
              <p:cNvPr id="35" name="Flowchart: Connector 34">
                <a:extLst>
                  <a:ext uri="{FF2B5EF4-FFF2-40B4-BE49-F238E27FC236}">
                    <a16:creationId xmlns:a16="http://schemas.microsoft.com/office/drawing/2014/main" id="{EBF55813-A03F-4D49-8867-EAC719565226}"/>
                  </a:ext>
                </a:extLst>
              </p:cNvPr>
              <p:cNvSpPr/>
              <p:nvPr/>
            </p:nvSpPr>
            <p:spPr>
              <a:xfrm>
                <a:off x="254938" y="1842988"/>
                <a:ext cx="342583" cy="316699"/>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1</a:t>
                </a:r>
              </a:p>
            </p:txBody>
          </p:sp>
          <p:sp>
            <p:nvSpPr>
              <p:cNvPr id="36" name="Flowchart: Connector 35">
                <a:extLst>
                  <a:ext uri="{FF2B5EF4-FFF2-40B4-BE49-F238E27FC236}">
                    <a16:creationId xmlns:a16="http://schemas.microsoft.com/office/drawing/2014/main" id="{54AB4144-781E-4BFB-9C37-A4174B5C1D05}"/>
                  </a:ext>
                </a:extLst>
              </p:cNvPr>
              <p:cNvSpPr/>
              <p:nvPr/>
            </p:nvSpPr>
            <p:spPr>
              <a:xfrm>
                <a:off x="254937" y="2378928"/>
                <a:ext cx="342583" cy="316699"/>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2</a:t>
                </a:r>
              </a:p>
            </p:txBody>
          </p:sp>
          <p:sp>
            <p:nvSpPr>
              <p:cNvPr id="37" name="Flowchart: Connector 36">
                <a:extLst>
                  <a:ext uri="{FF2B5EF4-FFF2-40B4-BE49-F238E27FC236}">
                    <a16:creationId xmlns:a16="http://schemas.microsoft.com/office/drawing/2014/main" id="{7B7FFF07-7A61-40F3-A99B-BB5D38456895}"/>
                  </a:ext>
                </a:extLst>
              </p:cNvPr>
              <p:cNvSpPr/>
              <p:nvPr/>
            </p:nvSpPr>
            <p:spPr>
              <a:xfrm>
                <a:off x="4672604" y="3159141"/>
                <a:ext cx="342583" cy="316699"/>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3</a:t>
                </a:r>
              </a:p>
            </p:txBody>
          </p:sp>
          <p:sp>
            <p:nvSpPr>
              <p:cNvPr id="38" name="Flowchart: Connector 37">
                <a:extLst>
                  <a:ext uri="{FF2B5EF4-FFF2-40B4-BE49-F238E27FC236}">
                    <a16:creationId xmlns:a16="http://schemas.microsoft.com/office/drawing/2014/main" id="{1B1D59A2-53CC-4057-A101-D1E6A865AFCB}"/>
                  </a:ext>
                </a:extLst>
              </p:cNvPr>
              <p:cNvSpPr/>
              <p:nvPr/>
            </p:nvSpPr>
            <p:spPr>
              <a:xfrm>
                <a:off x="9030403" y="1525969"/>
                <a:ext cx="342583" cy="316699"/>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4</a:t>
                </a:r>
              </a:p>
            </p:txBody>
          </p:sp>
          <p:sp>
            <p:nvSpPr>
              <p:cNvPr id="39" name="Flowchart: Connector 38">
                <a:extLst>
                  <a:ext uri="{FF2B5EF4-FFF2-40B4-BE49-F238E27FC236}">
                    <a16:creationId xmlns:a16="http://schemas.microsoft.com/office/drawing/2014/main" id="{82C65A80-71CE-4DB9-B5D9-A8D6CEB1A19F}"/>
                  </a:ext>
                </a:extLst>
              </p:cNvPr>
              <p:cNvSpPr/>
              <p:nvPr/>
            </p:nvSpPr>
            <p:spPr>
              <a:xfrm>
                <a:off x="9562472" y="1409908"/>
                <a:ext cx="342583" cy="316699"/>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5</a:t>
                </a:r>
              </a:p>
            </p:txBody>
          </p:sp>
          <p:sp>
            <p:nvSpPr>
              <p:cNvPr id="40" name="Flowchart: Connector 39">
                <a:extLst>
                  <a:ext uri="{FF2B5EF4-FFF2-40B4-BE49-F238E27FC236}">
                    <a16:creationId xmlns:a16="http://schemas.microsoft.com/office/drawing/2014/main" id="{1FF0ED7D-27D6-4010-8561-4D83533BC9C6}"/>
                  </a:ext>
                </a:extLst>
              </p:cNvPr>
              <p:cNvSpPr/>
              <p:nvPr/>
            </p:nvSpPr>
            <p:spPr>
              <a:xfrm>
                <a:off x="3588395" y="4252235"/>
                <a:ext cx="342583" cy="316699"/>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6</a:t>
                </a:r>
              </a:p>
            </p:txBody>
          </p:sp>
        </p:grpSp>
        <p:sp>
          <p:nvSpPr>
            <p:cNvPr id="50" name="Rectangle 49">
              <a:extLst>
                <a:ext uri="{FF2B5EF4-FFF2-40B4-BE49-F238E27FC236}">
                  <a16:creationId xmlns:a16="http://schemas.microsoft.com/office/drawing/2014/main" id="{50D556FD-49D5-9B6E-88B4-2B3474D86C1B}"/>
                </a:ext>
              </a:extLst>
            </p:cNvPr>
            <p:cNvSpPr/>
            <p:nvPr/>
          </p:nvSpPr>
          <p:spPr>
            <a:xfrm>
              <a:off x="9296332" y="3681626"/>
              <a:ext cx="894043" cy="517730"/>
            </a:xfrm>
            <a:prstGeom prst="rect">
              <a:avLst/>
            </a:prstGeom>
            <a:solidFill>
              <a:srgbClr val="FFFD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51" name="Rectangle 50">
              <a:extLst>
                <a:ext uri="{FF2B5EF4-FFF2-40B4-BE49-F238E27FC236}">
                  <a16:creationId xmlns:a16="http://schemas.microsoft.com/office/drawing/2014/main" id="{9244BC48-1A57-5772-86BF-64AC498E9B95}"/>
                </a:ext>
              </a:extLst>
            </p:cNvPr>
            <p:cNvSpPr/>
            <p:nvPr/>
          </p:nvSpPr>
          <p:spPr>
            <a:xfrm>
              <a:off x="9296332" y="3145427"/>
              <a:ext cx="894043" cy="498491"/>
            </a:xfrm>
            <a:prstGeom prst="rect">
              <a:avLst/>
            </a:prstGeom>
            <a:solidFill>
              <a:srgbClr val="FFFD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49" name="Picture 48">
              <a:extLst>
                <a:ext uri="{FF2B5EF4-FFF2-40B4-BE49-F238E27FC236}">
                  <a16:creationId xmlns:a16="http://schemas.microsoft.com/office/drawing/2014/main" id="{8C882E19-2F71-5310-A332-F31A2B474D24}"/>
                </a:ext>
              </a:extLst>
            </p:cNvPr>
            <p:cNvPicPr>
              <a:picLocks noChangeAspect="1"/>
            </p:cNvPicPr>
            <p:nvPr/>
          </p:nvPicPr>
          <p:blipFill>
            <a:blip r:embed="rId6"/>
            <a:stretch>
              <a:fillRect/>
            </a:stretch>
          </p:blipFill>
          <p:spPr>
            <a:xfrm>
              <a:off x="9363287" y="3791059"/>
              <a:ext cx="751033" cy="219747"/>
            </a:xfrm>
            <a:prstGeom prst="rect">
              <a:avLst/>
            </a:prstGeom>
          </p:spPr>
        </p:pic>
        <p:pic>
          <p:nvPicPr>
            <p:cNvPr id="53" name="Picture 52">
              <a:extLst>
                <a:ext uri="{FF2B5EF4-FFF2-40B4-BE49-F238E27FC236}">
                  <a16:creationId xmlns:a16="http://schemas.microsoft.com/office/drawing/2014/main" id="{EB48BAE4-A889-8AA5-14ED-7C37B873C813}"/>
                </a:ext>
              </a:extLst>
            </p:cNvPr>
            <p:cNvPicPr>
              <a:picLocks noChangeAspect="1"/>
            </p:cNvPicPr>
            <p:nvPr/>
          </p:nvPicPr>
          <p:blipFill>
            <a:blip r:embed="rId7"/>
            <a:stretch>
              <a:fillRect/>
            </a:stretch>
          </p:blipFill>
          <p:spPr>
            <a:xfrm>
              <a:off x="9372986" y="3251926"/>
              <a:ext cx="721556" cy="202355"/>
            </a:xfrm>
            <a:prstGeom prst="rect">
              <a:avLst/>
            </a:prstGeom>
          </p:spPr>
        </p:pic>
        <p:pic>
          <p:nvPicPr>
            <p:cNvPr id="55" name="Picture 54">
              <a:extLst>
                <a:ext uri="{FF2B5EF4-FFF2-40B4-BE49-F238E27FC236}">
                  <a16:creationId xmlns:a16="http://schemas.microsoft.com/office/drawing/2014/main" id="{573CB0EC-B570-DF0B-4C9A-397AAF2C28F4}"/>
                </a:ext>
              </a:extLst>
            </p:cNvPr>
            <p:cNvPicPr>
              <a:picLocks noChangeAspect="1"/>
            </p:cNvPicPr>
            <p:nvPr/>
          </p:nvPicPr>
          <p:blipFill>
            <a:blip r:embed="rId8"/>
            <a:stretch>
              <a:fillRect/>
            </a:stretch>
          </p:blipFill>
          <p:spPr>
            <a:xfrm>
              <a:off x="9363287" y="2746071"/>
              <a:ext cx="762095" cy="222983"/>
            </a:xfrm>
            <a:prstGeom prst="rect">
              <a:avLst/>
            </a:prstGeom>
          </p:spPr>
        </p:pic>
        <p:pic>
          <p:nvPicPr>
            <p:cNvPr id="57" name="Picture 56">
              <a:extLst>
                <a:ext uri="{FF2B5EF4-FFF2-40B4-BE49-F238E27FC236}">
                  <a16:creationId xmlns:a16="http://schemas.microsoft.com/office/drawing/2014/main" id="{BF6B7AAB-0C20-5A06-C72A-719D81D277F8}"/>
                </a:ext>
              </a:extLst>
            </p:cNvPr>
            <p:cNvPicPr>
              <a:picLocks noChangeAspect="1"/>
            </p:cNvPicPr>
            <p:nvPr/>
          </p:nvPicPr>
          <p:blipFill>
            <a:blip r:embed="rId9"/>
            <a:stretch>
              <a:fillRect/>
            </a:stretch>
          </p:blipFill>
          <p:spPr>
            <a:xfrm>
              <a:off x="6019801" y="3348991"/>
              <a:ext cx="152397" cy="160017"/>
            </a:xfrm>
            <a:prstGeom prst="rect">
              <a:avLst/>
            </a:prstGeom>
          </p:spPr>
        </p:pic>
        <p:pic>
          <p:nvPicPr>
            <p:cNvPr id="59" name="Picture 58">
              <a:extLst>
                <a:ext uri="{FF2B5EF4-FFF2-40B4-BE49-F238E27FC236}">
                  <a16:creationId xmlns:a16="http://schemas.microsoft.com/office/drawing/2014/main" id="{7F86B43B-7E23-1980-6C60-9FA906482B5F}"/>
                </a:ext>
              </a:extLst>
            </p:cNvPr>
            <p:cNvPicPr>
              <a:picLocks noChangeAspect="1"/>
            </p:cNvPicPr>
            <p:nvPr/>
          </p:nvPicPr>
          <p:blipFill>
            <a:blip r:embed="rId10"/>
            <a:stretch>
              <a:fillRect/>
            </a:stretch>
          </p:blipFill>
          <p:spPr>
            <a:xfrm>
              <a:off x="10153048" y="2679249"/>
              <a:ext cx="265141" cy="273427"/>
            </a:xfrm>
            <a:prstGeom prst="rect">
              <a:avLst/>
            </a:prstGeom>
          </p:spPr>
        </p:pic>
        <p:pic>
          <p:nvPicPr>
            <p:cNvPr id="61" name="Picture 60">
              <a:extLst>
                <a:ext uri="{FF2B5EF4-FFF2-40B4-BE49-F238E27FC236}">
                  <a16:creationId xmlns:a16="http://schemas.microsoft.com/office/drawing/2014/main" id="{5EFF4028-14A4-EFA1-675C-AB0A967C9096}"/>
                </a:ext>
              </a:extLst>
            </p:cNvPr>
            <p:cNvPicPr>
              <a:picLocks noChangeAspect="1"/>
            </p:cNvPicPr>
            <p:nvPr/>
          </p:nvPicPr>
          <p:blipFill>
            <a:blip r:embed="rId11"/>
            <a:stretch>
              <a:fillRect/>
            </a:stretch>
          </p:blipFill>
          <p:spPr>
            <a:xfrm>
              <a:off x="8421491" y="2746071"/>
              <a:ext cx="618642" cy="258538"/>
            </a:xfrm>
            <a:prstGeom prst="rect">
              <a:avLst/>
            </a:prstGeom>
          </p:spPr>
        </p:pic>
        <p:pic>
          <p:nvPicPr>
            <p:cNvPr id="6" name="Picture 5">
              <a:extLst>
                <a:ext uri="{FF2B5EF4-FFF2-40B4-BE49-F238E27FC236}">
                  <a16:creationId xmlns:a16="http://schemas.microsoft.com/office/drawing/2014/main" id="{21D4D9DE-E1B3-5062-8605-60D3CDAEDAB1}"/>
                </a:ext>
              </a:extLst>
            </p:cNvPr>
            <p:cNvPicPr>
              <a:picLocks noChangeAspect="1"/>
            </p:cNvPicPr>
            <p:nvPr/>
          </p:nvPicPr>
          <p:blipFill>
            <a:blip r:embed="rId12"/>
            <a:stretch>
              <a:fillRect/>
            </a:stretch>
          </p:blipFill>
          <p:spPr>
            <a:xfrm>
              <a:off x="6819317" y="1427741"/>
              <a:ext cx="867493" cy="171055"/>
            </a:xfrm>
            <a:prstGeom prst="rect">
              <a:avLst/>
            </a:prstGeom>
          </p:spPr>
        </p:pic>
      </p:gr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187602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Download and Print Features</a:t>
            </a:r>
          </a:p>
        </p:txBody>
      </p:sp>
      <p:grpSp>
        <p:nvGrpSpPr>
          <p:cNvPr id="13" name="Group 12" descr="The Features &amp; Tools menu showing the Download and Print options.">
            <a:extLst>
              <a:ext uri="{FF2B5EF4-FFF2-40B4-BE49-F238E27FC236}">
                <a16:creationId xmlns:a16="http://schemas.microsoft.com/office/drawing/2014/main" id="{3FBFA4A3-8742-3B6B-3D52-9EA96DD84084}"/>
              </a:ext>
            </a:extLst>
          </p:cNvPr>
          <p:cNvGrpSpPr/>
          <p:nvPr/>
        </p:nvGrpSpPr>
        <p:grpSpPr>
          <a:xfrm>
            <a:off x="1571588" y="799717"/>
            <a:ext cx="8715412" cy="5258565"/>
            <a:chOff x="1200992" y="983145"/>
            <a:chExt cx="7789005" cy="4390315"/>
          </a:xfrm>
        </p:grpSpPr>
        <p:sp>
          <p:nvSpPr>
            <p:cNvPr id="2" name="Callout: Right Arrow 1">
              <a:extLst>
                <a:ext uri="{FF2B5EF4-FFF2-40B4-BE49-F238E27FC236}">
                  <a16:creationId xmlns:a16="http://schemas.microsoft.com/office/drawing/2014/main" id="{A3EDCB2F-F30E-4ACA-925B-4D6001B54E86}"/>
                </a:ext>
              </a:extLst>
            </p:cNvPr>
            <p:cNvSpPr/>
            <p:nvPr/>
          </p:nvSpPr>
          <p:spPr>
            <a:xfrm>
              <a:off x="1200992" y="2262447"/>
              <a:ext cx="4354266" cy="1444336"/>
            </a:xfrm>
            <a:prstGeom prst="rightArrowCallou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Franklin Gothic Book" panose="020B0503020102020204"/>
                  <a:ea typeface="+mn-ea"/>
                  <a:cs typeface="+mn-cs"/>
                </a:rPr>
                <a:t>Two Types of Results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Individual Student Reports (ISRs)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mn-ea"/>
                  <a:cs typeface="+mn-cs"/>
                </a:rPr>
                <a:t>The Student Data File</a:t>
              </a:r>
            </a:p>
          </p:txBody>
        </p:sp>
        <p:pic>
          <p:nvPicPr>
            <p:cNvPr id="10" name="Picture 9">
              <a:extLst>
                <a:ext uri="{FF2B5EF4-FFF2-40B4-BE49-F238E27FC236}">
                  <a16:creationId xmlns:a16="http://schemas.microsoft.com/office/drawing/2014/main" id="{24EA200B-1382-481A-FC6C-B795E99FC7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41905" y="983145"/>
              <a:ext cx="3148092" cy="4390315"/>
            </a:xfrm>
            <a:prstGeom prst="rect">
              <a:avLst/>
            </a:prstGeom>
            <a:ln w="12700">
              <a:solidFill>
                <a:schemeClr val="bg1">
                  <a:lumMod val="75000"/>
                </a:schemeClr>
              </a:solidFill>
            </a:ln>
          </p:spPr>
        </p:pic>
      </p:gr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756833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CRS: Interim vs Summative Tests  </a:t>
            </a:r>
          </a:p>
        </p:txBody>
      </p:sp>
      <p:sp>
        <p:nvSpPr>
          <p:cNvPr id="4" name="Rectangle: Rounded Corners 3" descr="The Basics, listed.&#10;">
            <a:extLst>
              <a:ext uri="{FF2B5EF4-FFF2-40B4-BE49-F238E27FC236}">
                <a16:creationId xmlns:a16="http://schemas.microsoft.com/office/drawing/2014/main" id="{CA7D2046-7CD3-49A3-BCC3-528C9EDD3113}"/>
              </a:ext>
            </a:extLst>
          </p:cNvPr>
          <p:cNvSpPr/>
          <p:nvPr/>
        </p:nvSpPr>
        <p:spPr>
          <a:xfrm>
            <a:off x="1850065" y="776177"/>
            <a:ext cx="3455582" cy="392710"/>
          </a:xfrm>
          <a:prstGeom prst="roundRect">
            <a:avLst/>
          </a:prstGeom>
          <a:solidFill>
            <a:schemeClr val="bg1">
              <a:lumMod val="95000"/>
            </a:schemeClr>
          </a:solidFill>
          <a:ln>
            <a:solidFill>
              <a:srgbClr val="35A0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2"/>
                </a:solidFill>
              </a:rPr>
              <a:t>IAB/ICA</a:t>
            </a:r>
          </a:p>
        </p:txBody>
      </p:sp>
      <p:sp>
        <p:nvSpPr>
          <p:cNvPr id="2" name="Content Placeholder 1" descr="The Basics, listed.&#10;"/>
          <p:cNvSpPr>
            <a:spLocks noGrp="1"/>
          </p:cNvSpPr>
          <p:nvPr>
            <p:ph idx="1"/>
          </p:nvPr>
        </p:nvSpPr>
        <p:spPr>
          <a:xfrm>
            <a:off x="595137" y="1372782"/>
            <a:ext cx="5500863" cy="4503451"/>
          </a:xfrm>
          <a:ln w="12700">
            <a:solidFill>
              <a:schemeClr val="bg1">
                <a:lumMod val="75000"/>
              </a:schemeClr>
            </a:solidFill>
          </a:ln>
        </p:spPr>
        <p:txBody>
          <a:bodyPr>
            <a:normAutofit/>
          </a:bodyPr>
          <a:lstStyle/>
          <a:p>
            <a:pPr marL="803275" lvl="2" indent="-342900">
              <a:buFont typeface="Wingdings" panose="05000000000000000000" pitchFamily="2" charset="2"/>
              <a:buChar char="§"/>
              <a:defRPr/>
            </a:pPr>
            <a:r>
              <a:rPr lang="en-US" sz="2400" dirty="0"/>
              <a:t>Item Level Data: </a:t>
            </a:r>
            <a:r>
              <a:rPr lang="en-US" sz="2000" dirty="0"/>
              <a:t>(individual student responses and scores plus item rubric and resources). </a:t>
            </a:r>
          </a:p>
          <a:p>
            <a:pPr marL="803275" lvl="2" indent="-342900">
              <a:buFont typeface="Wingdings" panose="05000000000000000000" pitchFamily="2" charset="2"/>
              <a:buChar char="§"/>
              <a:defRPr/>
            </a:pPr>
            <a:r>
              <a:rPr lang="en-US" sz="2400" dirty="0"/>
              <a:t>Teacher Handscoring </a:t>
            </a:r>
            <a:r>
              <a:rPr lang="en-US" sz="2000" dirty="0"/>
              <a:t>(required for performance task mathematics items that cannot be scored  automatically). </a:t>
            </a:r>
          </a:p>
          <a:p>
            <a:pPr marL="803275" lvl="2" indent="-342900">
              <a:buFont typeface="Wingdings" panose="05000000000000000000" pitchFamily="2" charset="2"/>
              <a:buChar char="§"/>
              <a:defRPr/>
            </a:pPr>
            <a:r>
              <a:rPr lang="en-US" sz="2400" dirty="0"/>
              <a:t>Student  Level Claim and Target Data (ICA)</a:t>
            </a:r>
          </a:p>
          <a:p>
            <a:pPr marL="460375" lvl="2" indent="0">
              <a:buNone/>
              <a:defRPr/>
            </a:pPr>
            <a:endParaRPr lang="en-US" sz="2000" dirty="0">
              <a:cs typeface="Franklin Gothic Book" pitchFamily="34" charset="0"/>
            </a:endParaRPr>
          </a:p>
        </p:txBody>
      </p:sp>
      <p:sp>
        <p:nvSpPr>
          <p:cNvPr id="7" name="Rectangle: Rounded Corners 6">
            <a:extLst>
              <a:ext uri="{FF2B5EF4-FFF2-40B4-BE49-F238E27FC236}">
                <a16:creationId xmlns:a16="http://schemas.microsoft.com/office/drawing/2014/main" id="{928B4A07-EA3E-4A05-85A4-A2BFC52261D0}"/>
              </a:ext>
            </a:extLst>
          </p:cNvPr>
          <p:cNvSpPr/>
          <p:nvPr/>
        </p:nvSpPr>
        <p:spPr>
          <a:xfrm>
            <a:off x="7317537" y="776177"/>
            <a:ext cx="3455582" cy="392710"/>
          </a:xfrm>
          <a:prstGeom prst="roundRect">
            <a:avLst/>
          </a:prstGeom>
          <a:solidFill>
            <a:schemeClr val="bg1">
              <a:lumMod val="95000"/>
            </a:schemeClr>
          </a:solidFill>
          <a:ln>
            <a:solidFill>
              <a:srgbClr val="35A0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2"/>
                </a:solidFill>
              </a:rPr>
              <a:t>Summative</a:t>
            </a:r>
          </a:p>
        </p:txBody>
      </p:sp>
      <p:sp>
        <p:nvSpPr>
          <p:cNvPr id="6" name="Content Placeholder 1">
            <a:extLst>
              <a:ext uri="{FF2B5EF4-FFF2-40B4-BE49-F238E27FC236}">
                <a16:creationId xmlns:a16="http://schemas.microsoft.com/office/drawing/2014/main" id="{3197D4ED-EA81-4DCC-B133-D23D1D003186}"/>
              </a:ext>
            </a:extLst>
          </p:cNvPr>
          <p:cNvSpPr txBox="1">
            <a:spLocks/>
          </p:cNvSpPr>
          <p:nvPr/>
        </p:nvSpPr>
        <p:spPr bwMode="gray">
          <a:xfrm>
            <a:off x="6294897" y="1361455"/>
            <a:ext cx="5500863" cy="4508900"/>
          </a:xfrm>
          <a:prstGeom prst="rect">
            <a:avLst/>
          </a:prstGeom>
          <a:ln w="12700">
            <a:solidFill>
              <a:schemeClr val="bg1">
                <a:lumMod val="75000"/>
              </a:schemeClr>
            </a:solidFill>
          </a:ln>
        </p:spPr>
        <p:txBody>
          <a:bodyPr vert="horz" lIns="0" tIns="0" rIns="0" bIns="0" rtlCol="0">
            <a:normAutofit/>
          </a:bodyPr>
          <a:lst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2">
                    <a:lumMod val="75000"/>
                  </a:schemeClr>
                </a:solidFill>
                <a:latin typeface="+mn-lt"/>
                <a:ea typeface="Calibri"/>
                <a:cs typeface="Franklin Gothic Book" pitchFamily="34" charset="0"/>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1800" b="0" i="0" kern="1200">
                <a:solidFill>
                  <a:schemeClr val="tx2">
                    <a:lumMod val="75000"/>
                  </a:schemeClr>
                </a:solidFill>
                <a:latin typeface="+mn-lt"/>
                <a:ea typeface="Calibri"/>
                <a:cs typeface="Franklin Gothic Book" pitchFamily="34" charset="0"/>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1400" b="0" i="0" kern="1200" baseline="0">
                <a:solidFill>
                  <a:schemeClr val="tx2">
                    <a:lumMod val="75000"/>
                  </a:schemeClr>
                </a:solidFill>
                <a:latin typeface="+mn-lt"/>
                <a:ea typeface="Calibri"/>
                <a:cs typeface="Franklin Gothic Book" pitchFamily="34" charset="0"/>
              </a:defRPr>
            </a:lvl3pPr>
            <a:lvl4pPr marL="915988" marR="0" indent="-22860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1400" b="0" i="0" kern="1200" baseline="0">
                <a:solidFill>
                  <a:schemeClr val="tx2">
                    <a:lumMod val="75000"/>
                  </a:schemeClr>
                </a:solidFill>
                <a:latin typeface="+mn-lt"/>
                <a:ea typeface="Calibri"/>
                <a:cs typeface="Arial" pitchFamily="34" charset="0"/>
              </a:defRPr>
            </a:lvl4pPr>
            <a:lvl5pPr marL="1143000" marR="0" indent="-22860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1400" b="0" i="0" kern="1200" baseline="0">
                <a:solidFill>
                  <a:schemeClr val="tx2">
                    <a:lumMod val="75000"/>
                  </a:schemeClr>
                </a:solidFill>
                <a:latin typeface="+mn-lt"/>
                <a:ea typeface="Calibri"/>
                <a:cs typeface="Arial" pitchFamily="34" charset="0"/>
              </a:defRPr>
            </a:lvl5pPr>
            <a:lvl6pPr marL="1377950"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6pPr>
            <a:lvl7pPr marL="1597025"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7pPr>
            <a:lvl8pPr marL="1830388"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8pPr>
            <a:lvl9pPr marL="2057400"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9pPr>
          </a:lstStyle>
          <a:p>
            <a:pPr marL="803275" lvl="2" indent="-342900">
              <a:buFont typeface="Wingdings" panose="05000000000000000000" pitchFamily="2" charset="2"/>
              <a:buChar char="§"/>
              <a:defRPr/>
            </a:pPr>
            <a:r>
              <a:rPr lang="en-US" sz="2400" dirty="0"/>
              <a:t>Cross-Sectional Reporting</a:t>
            </a:r>
          </a:p>
          <a:p>
            <a:pPr marL="803275" lvl="2" indent="-342900">
              <a:buFont typeface="Wingdings" panose="05000000000000000000" pitchFamily="2" charset="2"/>
              <a:buChar char="§"/>
              <a:defRPr/>
            </a:pPr>
            <a:r>
              <a:rPr lang="en-US" sz="2400" dirty="0"/>
              <a:t>Student Level Claim and Target Data </a:t>
            </a:r>
            <a:r>
              <a:rPr lang="en-US" sz="2000" dirty="0"/>
              <a:t>(2018-2019 and prior; starting again in 2023-2024).</a:t>
            </a:r>
          </a:p>
          <a:p>
            <a:pPr marL="460375" lvl="2" indent="0">
              <a:buNone/>
              <a:defRPr/>
            </a:pPr>
            <a:endParaRPr lang="en-US" sz="2400" dirty="0"/>
          </a:p>
          <a:p>
            <a:pPr marL="460375" lvl="2" indent="0">
              <a:buFont typeface="Calibri" panose="020F0502020204030204" pitchFamily="34" charset="0"/>
              <a:buNone/>
              <a:defRPr/>
            </a:pPr>
            <a:endParaRPr lang="en-US" sz="2000" dirty="0"/>
          </a:p>
          <a:p>
            <a:pPr marL="803275" lvl="2" indent="-342900">
              <a:buFont typeface="Wingdings" panose="05000000000000000000" pitchFamily="2" charset="2"/>
              <a:buChar char="§"/>
              <a:defRPr/>
            </a:pPr>
            <a:endParaRPr lang="en-US" sz="2000" dirty="0"/>
          </a:p>
          <a:p>
            <a:pPr marL="803275" lvl="2" indent="-342900">
              <a:buFont typeface="Wingdings" panose="05000000000000000000" pitchFamily="2" charset="2"/>
              <a:buChar char="§"/>
              <a:defRPr/>
            </a:pPr>
            <a:endParaRPr lang="en-US" sz="2000" dirty="0"/>
          </a:p>
        </p:txBody>
      </p:sp>
      <p:sp>
        <p:nvSpPr>
          <p:cNvPr id="5" name="Slide Number Placeholder 4">
            <a:extLst>
              <a:ext uri="{FF2B5EF4-FFF2-40B4-BE49-F238E27FC236}">
                <a16:creationId xmlns:a16="http://schemas.microsoft.com/office/drawing/2014/main" id="{08881592-E21D-469C-9204-4F082FD833B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extLst>
      <p:ext uri="{BB962C8B-B14F-4D97-AF65-F5344CB8AC3E}">
        <p14:creationId xmlns:p14="http://schemas.microsoft.com/office/powerpoint/2010/main" val="2520766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lstStyle/>
          <a:p>
            <a:r>
              <a:rPr lang="en-US" dirty="0"/>
              <a:t>Print Anything You See on Your Screen</a:t>
            </a:r>
          </a:p>
        </p:txBody>
      </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14" name="Picture 13">
            <a:extLst>
              <a:ext uri="{FF2B5EF4-FFF2-40B4-BE49-F238E27FC236}">
                <a16:creationId xmlns:a16="http://schemas.microsoft.com/office/drawing/2014/main" id="{281ACB3E-342B-43A6-8732-BBF7EA58FCEB}"/>
              </a:ext>
            </a:extLst>
          </p:cNvPr>
          <p:cNvPicPr>
            <a:picLocks noChangeAspect="1"/>
          </p:cNvPicPr>
          <p:nvPr/>
        </p:nvPicPr>
        <p:blipFill>
          <a:blip r:embed="rId3"/>
          <a:stretch>
            <a:fillRect/>
          </a:stretch>
        </p:blipFill>
        <p:spPr>
          <a:xfrm>
            <a:off x="1995055" y="2129787"/>
            <a:ext cx="9049128" cy="3594531"/>
          </a:xfrm>
          <a:prstGeom prst="rect">
            <a:avLst/>
          </a:prstGeom>
          <a:ln>
            <a:noFill/>
          </a:ln>
          <a:effectLst>
            <a:outerShdw blurRad="292100" dist="139700" dir="2700000" algn="tl" rotWithShape="0">
              <a:srgbClr val="333333">
                <a:alpha val="65000"/>
              </a:srgbClr>
            </a:outerShdw>
          </a:effectLst>
        </p:spPr>
      </p:pic>
      <p:pic>
        <p:nvPicPr>
          <p:cNvPr id="15" name="Graphic 14" descr="Cursor with solid fill">
            <a:extLst>
              <a:ext uri="{FF2B5EF4-FFF2-40B4-BE49-F238E27FC236}">
                <a16:creationId xmlns:a16="http://schemas.microsoft.com/office/drawing/2014/main" id="{A5DEFA52-6C00-414A-95CC-D7B6F19953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5122" y="5388974"/>
            <a:ext cx="701615" cy="714397"/>
          </a:xfrm>
          <a:prstGeom prst="rect">
            <a:avLst/>
          </a:prstGeom>
        </p:spPr>
      </p:pic>
      <p:pic>
        <p:nvPicPr>
          <p:cNvPr id="9" name="Picture 8" descr="The Secure File Center button.">
            <a:extLst>
              <a:ext uri="{FF2B5EF4-FFF2-40B4-BE49-F238E27FC236}">
                <a16:creationId xmlns:a16="http://schemas.microsoft.com/office/drawing/2014/main" id="{17F65089-F837-FCEB-E630-F68EB9D5582F}"/>
              </a:ext>
            </a:extLst>
          </p:cNvPr>
          <p:cNvPicPr>
            <a:picLocks noChangeAspect="1"/>
          </p:cNvPicPr>
          <p:nvPr/>
        </p:nvPicPr>
        <p:blipFill>
          <a:blip r:embed="rId6"/>
          <a:stretch>
            <a:fillRect/>
          </a:stretch>
        </p:blipFill>
        <p:spPr>
          <a:xfrm>
            <a:off x="6110994" y="954005"/>
            <a:ext cx="4289204" cy="949389"/>
          </a:xfrm>
          <a:prstGeom prst="rect">
            <a:avLst/>
          </a:prstGeom>
          <a:ln w="12700">
            <a:solidFill>
              <a:schemeClr val="bg1">
                <a:lumMod val="75000"/>
              </a:schemeClr>
            </a:solidFill>
          </a:ln>
        </p:spPr>
      </p:pic>
      <p:pic>
        <p:nvPicPr>
          <p:cNvPr id="12" name="Picture 11" descr="The Print button.">
            <a:extLst>
              <a:ext uri="{FF2B5EF4-FFF2-40B4-BE49-F238E27FC236}">
                <a16:creationId xmlns:a16="http://schemas.microsoft.com/office/drawing/2014/main" id="{9933114F-F43B-03FD-9AB9-D07E87FEDDBF}"/>
              </a:ext>
            </a:extLst>
          </p:cNvPr>
          <p:cNvPicPr>
            <a:picLocks noChangeAspect="1"/>
          </p:cNvPicPr>
          <p:nvPr/>
        </p:nvPicPr>
        <p:blipFill rotWithShape="1">
          <a:blip r:embed="rId7"/>
          <a:srcRect r="22539"/>
          <a:stretch/>
        </p:blipFill>
        <p:spPr>
          <a:xfrm>
            <a:off x="1209416" y="939524"/>
            <a:ext cx="4133276" cy="949389"/>
          </a:xfrm>
          <a:prstGeom prst="rect">
            <a:avLst/>
          </a:prstGeom>
          <a:ln w="12700">
            <a:solidFill>
              <a:schemeClr val="bg1">
                <a:lumMod val="75000"/>
              </a:schemeClr>
            </a:solidFill>
          </a:ln>
        </p:spPr>
      </p:pic>
      <p:sp>
        <p:nvSpPr>
          <p:cNvPr id="16" name="Oval 15">
            <a:extLst>
              <a:ext uri="{FF2B5EF4-FFF2-40B4-BE49-F238E27FC236}">
                <a16:creationId xmlns:a16="http://schemas.microsoft.com/office/drawing/2014/main" id="{EDD80816-3CF3-B7CE-10B5-F91B4A4C1B23}"/>
              </a:ext>
            </a:extLst>
          </p:cNvPr>
          <p:cNvSpPr/>
          <p:nvPr/>
        </p:nvSpPr>
        <p:spPr>
          <a:xfrm>
            <a:off x="3926304" y="1133682"/>
            <a:ext cx="1292465" cy="860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728547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B5E106-B73B-4954-A3C6-8990306B3911}"/>
              </a:ext>
            </a:extLst>
          </p:cNvPr>
          <p:cNvSpPr>
            <a:spLocks noGrp="1"/>
          </p:cNvSpPr>
          <p:nvPr>
            <p:ph type="title"/>
          </p:nvPr>
        </p:nvSpPr>
        <p:spPr/>
        <p:txBody>
          <a:bodyPr>
            <a:noAutofit/>
          </a:bodyPr>
          <a:lstStyle/>
          <a:p>
            <a:r>
              <a:rPr lang="en-US" sz="3600" dirty="0">
                <a:latin typeface="+mn-lt"/>
              </a:rPr>
              <a:t>Export Options</a:t>
            </a:r>
          </a:p>
        </p:txBody>
      </p:sp>
      <p:grpSp>
        <p:nvGrpSpPr>
          <p:cNvPr id="2" name="Group 1" descr="Screenshots of the Export report confirmation page.">
            <a:extLst>
              <a:ext uri="{FF2B5EF4-FFF2-40B4-BE49-F238E27FC236}">
                <a16:creationId xmlns:a16="http://schemas.microsoft.com/office/drawing/2014/main" id="{DED405BE-F41E-7689-746D-5829382C09C5}"/>
              </a:ext>
            </a:extLst>
          </p:cNvPr>
          <p:cNvGrpSpPr/>
          <p:nvPr/>
        </p:nvGrpSpPr>
        <p:grpSpPr>
          <a:xfrm>
            <a:off x="319407" y="976922"/>
            <a:ext cx="10854634" cy="4930749"/>
            <a:chOff x="366541" y="1027620"/>
            <a:chExt cx="10854634" cy="4930749"/>
          </a:xfrm>
        </p:grpSpPr>
        <p:grpSp>
          <p:nvGrpSpPr>
            <p:cNvPr id="4" name="Group 3">
              <a:extLst>
                <a:ext uri="{FF2B5EF4-FFF2-40B4-BE49-F238E27FC236}">
                  <a16:creationId xmlns:a16="http://schemas.microsoft.com/office/drawing/2014/main" id="{DBB0D355-2A05-49BE-0DA5-C73A40E5EE3B}"/>
                </a:ext>
              </a:extLst>
            </p:cNvPr>
            <p:cNvGrpSpPr/>
            <p:nvPr/>
          </p:nvGrpSpPr>
          <p:grpSpPr>
            <a:xfrm>
              <a:off x="366541" y="1027620"/>
              <a:ext cx="10854634" cy="3824050"/>
              <a:chOff x="366541" y="1027620"/>
              <a:chExt cx="10854634" cy="3824050"/>
            </a:xfrm>
          </p:grpSpPr>
          <p:pic>
            <p:nvPicPr>
              <p:cNvPr id="11" name="Picture 10">
                <a:extLst>
                  <a:ext uri="{FF2B5EF4-FFF2-40B4-BE49-F238E27FC236}">
                    <a16:creationId xmlns:a16="http://schemas.microsoft.com/office/drawing/2014/main" id="{CE0AA356-D974-673A-2C4A-AA36B1DA94FE}"/>
                  </a:ext>
                </a:extLst>
              </p:cNvPr>
              <p:cNvPicPr>
                <a:picLocks noChangeAspect="1"/>
              </p:cNvPicPr>
              <p:nvPr/>
            </p:nvPicPr>
            <p:blipFill rotWithShape="1">
              <a:blip r:embed="rId4">
                <a:extLst>
                  <a:ext uri="{28A0092B-C50C-407E-A947-70E740481C1C}">
                    <a14:useLocalDpi xmlns:a14="http://schemas.microsoft.com/office/drawing/2010/main" val="0"/>
                  </a:ext>
                </a:extLst>
              </a:blip>
              <a:srcRect t="8168" b="8168"/>
              <a:stretch/>
            </p:blipFill>
            <p:spPr>
              <a:xfrm>
                <a:off x="366541" y="1027620"/>
                <a:ext cx="5661159" cy="268302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Flowchart: Connector 11">
                <a:extLst>
                  <a:ext uri="{FF2B5EF4-FFF2-40B4-BE49-F238E27FC236}">
                    <a16:creationId xmlns:a16="http://schemas.microsoft.com/office/drawing/2014/main" id="{A7FFA989-5127-D649-85E1-290B212186C8}"/>
                  </a:ext>
                </a:extLst>
              </p:cNvPr>
              <p:cNvSpPr/>
              <p:nvPr/>
            </p:nvSpPr>
            <p:spPr>
              <a:xfrm>
                <a:off x="796576" y="1927099"/>
                <a:ext cx="365760" cy="316856"/>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0B5B807-4C51-1BBB-DB68-A14A4EA21CEB}"/>
                  </a:ext>
                </a:extLst>
              </p:cNvPr>
              <p:cNvPicPr>
                <a:picLocks noChangeAspect="1"/>
              </p:cNvPicPr>
              <p:nvPr/>
            </p:nvPicPr>
            <p:blipFill>
              <a:blip r:embed="rId5"/>
              <a:stretch>
                <a:fillRect/>
              </a:stretch>
            </p:blipFill>
            <p:spPr>
              <a:xfrm>
                <a:off x="4596126" y="1927099"/>
                <a:ext cx="6625049" cy="2924571"/>
              </a:xfrm>
              <a:prstGeom prst="rect">
                <a:avLst/>
              </a:prstGeom>
              <a:ln w="12700">
                <a:solidFill>
                  <a:schemeClr val="bg1">
                    <a:lumMod val="75000"/>
                  </a:schemeClr>
                </a:solidFill>
              </a:ln>
            </p:spPr>
          </p:pic>
        </p:grpSp>
        <p:pic>
          <p:nvPicPr>
            <p:cNvPr id="7" name="Picture 6">
              <a:extLst>
                <a:ext uri="{FF2B5EF4-FFF2-40B4-BE49-F238E27FC236}">
                  <a16:creationId xmlns:a16="http://schemas.microsoft.com/office/drawing/2014/main" id="{0F0423D7-94A7-7EB1-7C15-B2B4B0E130F3}"/>
                </a:ext>
              </a:extLst>
            </p:cNvPr>
            <p:cNvPicPr>
              <a:picLocks noChangeAspect="1"/>
            </p:cNvPicPr>
            <p:nvPr/>
          </p:nvPicPr>
          <p:blipFill>
            <a:blip r:embed="rId6"/>
            <a:stretch>
              <a:fillRect/>
            </a:stretch>
          </p:blipFill>
          <p:spPr>
            <a:xfrm>
              <a:off x="6095997" y="5252647"/>
              <a:ext cx="4070208" cy="705722"/>
            </a:xfrm>
            <a:prstGeom prst="rect">
              <a:avLst/>
            </a:prstGeom>
            <a:ln w="12700">
              <a:solidFill>
                <a:schemeClr val="bg1">
                  <a:lumMod val="75000"/>
                </a:schemeClr>
              </a:solidFill>
            </a:ln>
          </p:spPr>
        </p:pic>
      </p:grpSp>
      <p:pic>
        <p:nvPicPr>
          <p:cNvPr id="15" name="Graphic 14" descr="Cursor with solid fill">
            <a:extLst>
              <a:ext uri="{FF2B5EF4-FFF2-40B4-BE49-F238E27FC236}">
                <a16:creationId xmlns:a16="http://schemas.microsoft.com/office/drawing/2014/main" id="{CDD26A99-60B5-187B-B900-5F8269C47F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72569" y="4287063"/>
            <a:ext cx="701615" cy="714397"/>
          </a:xfrm>
          <a:prstGeom prst="rect">
            <a:avLst/>
          </a:prstGeom>
        </p:spPr>
      </p:pic>
      <p:sp>
        <p:nvSpPr>
          <p:cNvPr id="3" name="Slide Number Placeholder 2">
            <a:extLst>
              <a:ext uri="{FF2B5EF4-FFF2-40B4-BE49-F238E27FC236}">
                <a16:creationId xmlns:a16="http://schemas.microsoft.com/office/drawing/2014/main" id="{A73F8E76-DA73-4E29-8D9C-84029B017CCB}"/>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642955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BD4A6-C2C1-4EE3-8880-874B0ECD2A26}"/>
              </a:ext>
            </a:extLst>
          </p:cNvPr>
          <p:cNvSpPr>
            <a:spLocks noGrp="1"/>
          </p:cNvSpPr>
          <p:nvPr>
            <p:ph type="title"/>
          </p:nvPr>
        </p:nvSpPr>
        <p:spPr>
          <a:xfrm>
            <a:off x="426231" y="45933"/>
            <a:ext cx="11016200" cy="518012"/>
          </a:xfrm>
        </p:spPr>
        <p:txBody>
          <a:bodyPr>
            <a:noAutofit/>
          </a:bodyPr>
          <a:lstStyle/>
          <a:p>
            <a:r>
              <a:rPr lang="en-US" sz="3600" dirty="0">
                <a:latin typeface="+mn-lt"/>
              </a:rPr>
              <a:t>Build ISRs and Student Data Files/Test Reasons</a:t>
            </a:r>
          </a:p>
        </p:txBody>
      </p:sp>
      <p:grpSp>
        <p:nvGrpSpPr>
          <p:cNvPr id="9" name="Group 8" descr="Step 1 of the ISR generation process.">
            <a:extLst>
              <a:ext uri="{FF2B5EF4-FFF2-40B4-BE49-F238E27FC236}">
                <a16:creationId xmlns:a16="http://schemas.microsoft.com/office/drawing/2014/main" id="{78EC0CB1-65F0-E312-859C-8E2C84A0AACD}"/>
              </a:ext>
            </a:extLst>
          </p:cNvPr>
          <p:cNvGrpSpPr/>
          <p:nvPr/>
        </p:nvGrpSpPr>
        <p:grpSpPr>
          <a:xfrm>
            <a:off x="1016094" y="988549"/>
            <a:ext cx="9664858" cy="4880902"/>
            <a:chOff x="761570" y="857400"/>
            <a:chExt cx="9664858" cy="4880902"/>
          </a:xfrm>
        </p:grpSpPr>
        <p:pic>
          <p:nvPicPr>
            <p:cNvPr id="10" name="Picture 9">
              <a:extLst>
                <a:ext uri="{FF2B5EF4-FFF2-40B4-BE49-F238E27FC236}">
                  <a16:creationId xmlns:a16="http://schemas.microsoft.com/office/drawing/2014/main" id="{DB623403-B308-0F0D-491C-056EB6C56A6D}"/>
                </a:ext>
              </a:extLst>
            </p:cNvPr>
            <p:cNvPicPr>
              <a:picLocks noChangeAspect="1"/>
            </p:cNvPicPr>
            <p:nvPr/>
          </p:nvPicPr>
          <p:blipFill>
            <a:blip r:embed="rId4"/>
            <a:stretch>
              <a:fillRect/>
            </a:stretch>
          </p:blipFill>
          <p:spPr>
            <a:xfrm>
              <a:off x="1329930" y="1703737"/>
              <a:ext cx="9096498" cy="403456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3780EDB2-0FC6-F333-49C2-43ECEBC1D996}"/>
                </a:ext>
              </a:extLst>
            </p:cNvPr>
            <p:cNvPicPr>
              <a:picLocks noChangeAspect="1"/>
            </p:cNvPicPr>
            <p:nvPr/>
          </p:nvPicPr>
          <p:blipFill rotWithShape="1">
            <a:blip r:embed="rId5"/>
            <a:srcRect t="60827" r="1912" b="25710"/>
            <a:stretch/>
          </p:blipFill>
          <p:spPr>
            <a:xfrm>
              <a:off x="761570" y="857400"/>
              <a:ext cx="4112430" cy="671676"/>
            </a:xfrm>
            <a:prstGeom prst="rect">
              <a:avLst/>
            </a:prstGeom>
            <a:ln w="12700">
              <a:solidFill>
                <a:schemeClr val="bg1">
                  <a:lumMod val="75000"/>
                </a:schemeClr>
              </a:solidFill>
            </a:ln>
          </p:spPr>
        </p:pic>
        <p:grpSp>
          <p:nvGrpSpPr>
            <p:cNvPr id="23" name="Group 22">
              <a:extLst>
                <a:ext uri="{FF2B5EF4-FFF2-40B4-BE49-F238E27FC236}">
                  <a16:creationId xmlns:a16="http://schemas.microsoft.com/office/drawing/2014/main" id="{8A73D555-4AB8-0FF2-D896-A580E084F0E7}"/>
                </a:ext>
              </a:extLst>
            </p:cNvPr>
            <p:cNvGrpSpPr/>
            <p:nvPr/>
          </p:nvGrpSpPr>
          <p:grpSpPr>
            <a:xfrm>
              <a:off x="761570" y="991482"/>
              <a:ext cx="8340627" cy="1719721"/>
              <a:chOff x="391892" y="916305"/>
              <a:chExt cx="9414851" cy="1827405"/>
            </a:xfrm>
          </p:grpSpPr>
          <p:sp>
            <p:nvSpPr>
              <p:cNvPr id="24" name="Oval 23">
                <a:extLst>
                  <a:ext uri="{FF2B5EF4-FFF2-40B4-BE49-F238E27FC236}">
                    <a16:creationId xmlns:a16="http://schemas.microsoft.com/office/drawing/2014/main" id="{26DB3A68-8A76-BD37-CFCF-E93367F23E3E}"/>
                  </a:ext>
                </a:extLst>
              </p:cNvPr>
              <p:cNvSpPr/>
              <p:nvPr/>
            </p:nvSpPr>
            <p:spPr>
              <a:xfrm>
                <a:off x="391892" y="916305"/>
                <a:ext cx="2251811" cy="5834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nvGrpSpPr>
              <p:cNvPr id="25" name="Group 24" descr="ISR builder template: Column 1: Select a test reason showing a list of sample test administrations.&#10;">
                <a:extLst>
                  <a:ext uri="{FF2B5EF4-FFF2-40B4-BE49-F238E27FC236}">
                    <a16:creationId xmlns:a16="http://schemas.microsoft.com/office/drawing/2014/main" id="{E8B34BC1-7F4A-2885-B4E6-6F1B872BCEB3}"/>
                  </a:ext>
                </a:extLst>
              </p:cNvPr>
              <p:cNvGrpSpPr/>
              <p:nvPr/>
            </p:nvGrpSpPr>
            <p:grpSpPr>
              <a:xfrm>
                <a:off x="1193912" y="926608"/>
                <a:ext cx="8612831" cy="1817102"/>
                <a:chOff x="1193912" y="926608"/>
                <a:chExt cx="8612831" cy="1817102"/>
              </a:xfrm>
            </p:grpSpPr>
            <p:sp>
              <p:nvSpPr>
                <p:cNvPr id="26" name="Rectangle: Rounded Corners 25">
                  <a:extLst>
                    <a:ext uri="{FF2B5EF4-FFF2-40B4-BE49-F238E27FC236}">
                      <a16:creationId xmlns:a16="http://schemas.microsoft.com/office/drawing/2014/main" id="{75BF28FA-5E78-7E3E-FE35-075FB9EAF3BD}"/>
                    </a:ext>
                  </a:extLst>
                </p:cNvPr>
                <p:cNvSpPr/>
                <p:nvPr/>
              </p:nvSpPr>
              <p:spPr>
                <a:xfrm>
                  <a:off x="5402700" y="926608"/>
                  <a:ext cx="4404043" cy="499665"/>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1. Select a test reason</a:t>
                  </a: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a:t>
                  </a:r>
                </a:p>
              </p:txBody>
            </p:sp>
            <p:grpSp>
              <p:nvGrpSpPr>
                <p:cNvPr id="27" name="Group 26">
                  <a:extLst>
                    <a:ext uri="{FF2B5EF4-FFF2-40B4-BE49-F238E27FC236}">
                      <a16:creationId xmlns:a16="http://schemas.microsoft.com/office/drawing/2014/main" id="{92628806-FE4A-CDAC-DDEB-03FA14BC7944}"/>
                    </a:ext>
                  </a:extLst>
                </p:cNvPr>
                <p:cNvGrpSpPr/>
                <p:nvPr/>
              </p:nvGrpSpPr>
              <p:grpSpPr>
                <a:xfrm>
                  <a:off x="1193912" y="2188679"/>
                  <a:ext cx="3609812" cy="555031"/>
                  <a:chOff x="1147452" y="2112780"/>
                  <a:chExt cx="3609811" cy="555031"/>
                </a:xfrm>
              </p:grpSpPr>
              <p:cxnSp>
                <p:nvCxnSpPr>
                  <p:cNvPr id="28" name="Straight Arrow Connector 27">
                    <a:extLst>
                      <a:ext uri="{FF2B5EF4-FFF2-40B4-BE49-F238E27FC236}">
                        <a16:creationId xmlns:a16="http://schemas.microsoft.com/office/drawing/2014/main" id="{15CEE696-6439-8A01-8A99-FF88546E7A66}"/>
                      </a:ext>
                    </a:extLst>
                  </p:cNvPr>
                  <p:cNvCxnSpPr>
                    <a:cxnSpLocks/>
                  </p:cNvCxnSpPr>
                  <p:nvPr/>
                </p:nvCxnSpPr>
                <p:spPr>
                  <a:xfrm>
                    <a:off x="4284692" y="2118037"/>
                    <a:ext cx="472571" cy="5497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36621F4-99A4-18FB-FCEF-886E97FC4082}"/>
                      </a:ext>
                    </a:extLst>
                  </p:cNvPr>
                  <p:cNvSpPr/>
                  <p:nvPr/>
                </p:nvSpPr>
                <p:spPr>
                  <a:xfrm>
                    <a:off x="1147452" y="2112780"/>
                    <a:ext cx="3137240" cy="4354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grpSp>
      </p:grpSp>
      <p:pic>
        <p:nvPicPr>
          <p:cNvPr id="5" name="Graphic 4" descr="Cursor with solid fill">
            <a:extLst>
              <a:ext uri="{FF2B5EF4-FFF2-40B4-BE49-F238E27FC236}">
                <a16:creationId xmlns:a16="http://schemas.microsoft.com/office/drawing/2014/main" id="{3D651D98-5A87-B840-3EB9-4CF8453D102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9098" y="3755973"/>
            <a:ext cx="701335" cy="701335"/>
          </a:xfrm>
          <a:prstGeom prst="rect">
            <a:avLst/>
          </a:prstGeom>
        </p:spPr>
      </p:pic>
      <p:sp>
        <p:nvSpPr>
          <p:cNvPr id="3" name="Slide Number Placeholder 2">
            <a:extLst>
              <a:ext uri="{FF2B5EF4-FFF2-40B4-BE49-F238E27FC236}">
                <a16:creationId xmlns:a16="http://schemas.microsoft.com/office/drawing/2014/main" id="{1B1B880B-8C0E-4362-B400-92DB074D83F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608599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53B5-400F-4E90-B9B9-04F3231F951C}"/>
              </a:ext>
            </a:extLst>
          </p:cNvPr>
          <p:cNvSpPr>
            <a:spLocks noGrp="1"/>
          </p:cNvSpPr>
          <p:nvPr>
            <p:ph type="title"/>
          </p:nvPr>
        </p:nvSpPr>
        <p:spPr>
          <a:xfrm>
            <a:off x="426231" y="45933"/>
            <a:ext cx="11016200" cy="518012"/>
          </a:xfrm>
        </p:spPr>
        <p:txBody>
          <a:bodyPr>
            <a:noAutofit/>
          </a:bodyPr>
          <a:lstStyle/>
          <a:p>
            <a:r>
              <a:rPr lang="en-US" sz="3600" dirty="0">
                <a:latin typeface="+mn-lt"/>
              </a:rPr>
              <a:t>Select the Assessments</a:t>
            </a:r>
          </a:p>
        </p:txBody>
      </p:sp>
      <p:grpSp>
        <p:nvGrpSpPr>
          <p:cNvPr id="9" name="Group 8" descr="Step 2 of the ISR generation process.">
            <a:extLst>
              <a:ext uri="{FF2B5EF4-FFF2-40B4-BE49-F238E27FC236}">
                <a16:creationId xmlns:a16="http://schemas.microsoft.com/office/drawing/2014/main" id="{00EEBB07-A306-0BE6-8178-565316A0FDDC}"/>
              </a:ext>
            </a:extLst>
          </p:cNvPr>
          <p:cNvGrpSpPr/>
          <p:nvPr/>
        </p:nvGrpSpPr>
        <p:grpSpPr>
          <a:xfrm>
            <a:off x="1036144" y="746322"/>
            <a:ext cx="10119710" cy="5365357"/>
            <a:chOff x="1036144" y="746322"/>
            <a:chExt cx="10119710" cy="5365357"/>
          </a:xfrm>
        </p:grpSpPr>
        <p:grpSp>
          <p:nvGrpSpPr>
            <p:cNvPr id="13" name="Group 12">
              <a:extLst>
                <a:ext uri="{FF2B5EF4-FFF2-40B4-BE49-F238E27FC236}">
                  <a16:creationId xmlns:a16="http://schemas.microsoft.com/office/drawing/2014/main" id="{BB7FD4FA-C520-E9FC-BB25-5A65FB7854B0}"/>
                </a:ext>
              </a:extLst>
            </p:cNvPr>
            <p:cNvGrpSpPr/>
            <p:nvPr/>
          </p:nvGrpSpPr>
          <p:grpSpPr>
            <a:xfrm>
              <a:off x="1036144" y="746322"/>
              <a:ext cx="10119710" cy="5365357"/>
              <a:chOff x="1036144" y="746322"/>
              <a:chExt cx="10119710" cy="5365357"/>
            </a:xfrm>
          </p:grpSpPr>
          <p:grpSp>
            <p:nvGrpSpPr>
              <p:cNvPr id="5" name="Group 4" descr="Column #2: Select Assessments showing a list of Mathematics tests.&#10;">
                <a:extLst>
                  <a:ext uri="{FF2B5EF4-FFF2-40B4-BE49-F238E27FC236}">
                    <a16:creationId xmlns:a16="http://schemas.microsoft.com/office/drawing/2014/main" id="{2FAA3659-96D4-43D2-BC2F-93303EC92B6D}"/>
                  </a:ext>
                </a:extLst>
              </p:cNvPr>
              <p:cNvGrpSpPr/>
              <p:nvPr/>
            </p:nvGrpSpPr>
            <p:grpSpPr>
              <a:xfrm>
                <a:off x="1036144" y="746322"/>
                <a:ext cx="10119710" cy="5365357"/>
                <a:chOff x="1036144" y="746322"/>
                <a:chExt cx="10119710" cy="5365357"/>
              </a:xfrm>
            </p:grpSpPr>
            <p:sp>
              <p:nvSpPr>
                <p:cNvPr id="6" name="Rectangle: Rounded Corners 5">
                  <a:extLst>
                    <a:ext uri="{FF2B5EF4-FFF2-40B4-BE49-F238E27FC236}">
                      <a16:creationId xmlns:a16="http://schemas.microsoft.com/office/drawing/2014/main" id="{C9FC49F7-0A59-4DD7-8616-8919406CD704}"/>
                    </a:ext>
                  </a:extLst>
                </p:cNvPr>
                <p:cNvSpPr/>
                <p:nvPr/>
              </p:nvSpPr>
              <p:spPr>
                <a:xfrm>
                  <a:off x="4250569" y="746322"/>
                  <a:ext cx="4818017" cy="349962"/>
                </a:xfrm>
                <a:prstGeom prst="roundRect">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2. Select the assessments.</a:t>
                  </a:r>
                </a:p>
              </p:txBody>
            </p:sp>
            <p:grpSp>
              <p:nvGrpSpPr>
                <p:cNvPr id="4" name="Group 3">
                  <a:extLst>
                    <a:ext uri="{FF2B5EF4-FFF2-40B4-BE49-F238E27FC236}">
                      <a16:creationId xmlns:a16="http://schemas.microsoft.com/office/drawing/2014/main" id="{83C70602-487F-4BF1-AECD-FD4621FAA4D6}"/>
                    </a:ext>
                  </a:extLst>
                </p:cNvPr>
                <p:cNvGrpSpPr/>
                <p:nvPr/>
              </p:nvGrpSpPr>
              <p:grpSpPr>
                <a:xfrm>
                  <a:off x="1036144" y="1158629"/>
                  <a:ext cx="10119710" cy="4953050"/>
                  <a:chOff x="803929" y="1235349"/>
                  <a:chExt cx="10119710" cy="4953050"/>
                </a:xfrm>
              </p:grpSpPr>
              <p:pic>
                <p:nvPicPr>
                  <p:cNvPr id="7" name="Picture 6" descr="Graphical user interface, application&#10;&#10;Description automatically generated">
                    <a:extLst>
                      <a:ext uri="{FF2B5EF4-FFF2-40B4-BE49-F238E27FC236}">
                        <a16:creationId xmlns:a16="http://schemas.microsoft.com/office/drawing/2014/main" id="{0469DB5D-4723-455C-957F-5F6737923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29" y="1235349"/>
                    <a:ext cx="10119710" cy="49530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FEA4CCB8-0A5F-4127-A7FF-B988FA8180DE}"/>
                      </a:ext>
                    </a:extLst>
                  </p:cNvPr>
                  <p:cNvSpPr/>
                  <p:nvPr/>
                </p:nvSpPr>
                <p:spPr>
                  <a:xfrm>
                    <a:off x="5346608" y="2223654"/>
                    <a:ext cx="1656865" cy="1766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3565A"/>
                        </a:solidFill>
                        <a:effectLst/>
                        <a:uLnTx/>
                        <a:uFillTx/>
                        <a:latin typeface="Open Sans" panose="020B0606030504020204" pitchFamily="34" charset="0"/>
                        <a:ea typeface="Open Sans" panose="020B0606030504020204" pitchFamily="34" charset="0"/>
                        <a:cs typeface="Open Sans" panose="020B0606030504020204" pitchFamily="34" charset="0"/>
                      </a:rPr>
                      <a:t>MATHEMATICS</a:t>
                    </a:r>
                    <a:endPar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pic>
            <p:nvPicPr>
              <p:cNvPr id="10" name="Picture 9">
                <a:extLst>
                  <a:ext uri="{FF2B5EF4-FFF2-40B4-BE49-F238E27FC236}">
                    <a16:creationId xmlns:a16="http://schemas.microsoft.com/office/drawing/2014/main" id="{52C28B44-95DF-BB0E-7F3F-8F866BC720F8}"/>
                  </a:ext>
                </a:extLst>
              </p:cNvPr>
              <p:cNvPicPr>
                <a:picLocks noChangeAspect="1"/>
              </p:cNvPicPr>
              <p:nvPr/>
            </p:nvPicPr>
            <p:blipFill>
              <a:blip r:embed="rId5"/>
              <a:stretch>
                <a:fillRect/>
              </a:stretch>
            </p:blipFill>
            <p:spPr>
              <a:xfrm>
                <a:off x="9912470" y="1668331"/>
                <a:ext cx="1135754" cy="358432"/>
              </a:xfrm>
              <a:prstGeom prst="rect">
                <a:avLst/>
              </a:prstGeom>
            </p:spPr>
          </p:pic>
        </p:grpSp>
        <p:pic>
          <p:nvPicPr>
            <p:cNvPr id="18" name="Picture 17">
              <a:extLst>
                <a:ext uri="{FF2B5EF4-FFF2-40B4-BE49-F238E27FC236}">
                  <a16:creationId xmlns:a16="http://schemas.microsoft.com/office/drawing/2014/main" id="{333790EF-41D4-3E7B-2565-CC2481351BE0}"/>
                </a:ext>
              </a:extLst>
            </p:cNvPr>
            <p:cNvPicPr>
              <a:picLocks noChangeAspect="1"/>
            </p:cNvPicPr>
            <p:nvPr/>
          </p:nvPicPr>
          <p:blipFill>
            <a:blip r:embed="rId6"/>
            <a:stretch>
              <a:fillRect/>
            </a:stretch>
          </p:blipFill>
          <p:spPr>
            <a:xfrm>
              <a:off x="1877262" y="5541258"/>
              <a:ext cx="1830505" cy="435335"/>
            </a:xfrm>
            <a:prstGeom prst="rect">
              <a:avLst/>
            </a:prstGeom>
          </p:spPr>
        </p:pic>
      </p:grpSp>
      <p:sp>
        <p:nvSpPr>
          <p:cNvPr id="3" name="Slide Number Placeholder 2">
            <a:extLst>
              <a:ext uri="{FF2B5EF4-FFF2-40B4-BE49-F238E27FC236}">
                <a16:creationId xmlns:a16="http://schemas.microsoft.com/office/drawing/2014/main" id="{35CB78F9-71DA-4ABC-8A2C-6BFA6DFEDD8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385406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8130-5493-4878-84B4-2EDB72F42670}"/>
              </a:ext>
            </a:extLst>
          </p:cNvPr>
          <p:cNvSpPr>
            <a:spLocks noGrp="1"/>
          </p:cNvSpPr>
          <p:nvPr>
            <p:ph type="title"/>
          </p:nvPr>
        </p:nvSpPr>
        <p:spPr>
          <a:xfrm>
            <a:off x="426231" y="45933"/>
            <a:ext cx="11016200" cy="518012"/>
          </a:xfrm>
        </p:spPr>
        <p:txBody>
          <a:bodyPr>
            <a:noAutofit/>
          </a:bodyPr>
          <a:lstStyle/>
          <a:p>
            <a:r>
              <a:rPr lang="en-US" sz="3600" dirty="0">
                <a:latin typeface="+mn-lt"/>
              </a:rPr>
              <a:t>Select the Students</a:t>
            </a:r>
          </a:p>
        </p:txBody>
      </p:sp>
      <p:grpSp>
        <p:nvGrpSpPr>
          <p:cNvPr id="16" name="Group 15" descr="Step 3 of the ISR generation process.">
            <a:extLst>
              <a:ext uri="{FF2B5EF4-FFF2-40B4-BE49-F238E27FC236}">
                <a16:creationId xmlns:a16="http://schemas.microsoft.com/office/drawing/2014/main" id="{83CC81CB-7890-2541-75C0-43851BD3545E}"/>
              </a:ext>
            </a:extLst>
          </p:cNvPr>
          <p:cNvGrpSpPr/>
          <p:nvPr/>
        </p:nvGrpSpPr>
        <p:grpSpPr>
          <a:xfrm>
            <a:off x="1025293" y="758098"/>
            <a:ext cx="10141411" cy="5341804"/>
            <a:chOff x="1025293" y="758098"/>
            <a:chExt cx="10141411" cy="5341804"/>
          </a:xfrm>
        </p:grpSpPr>
        <p:grpSp>
          <p:nvGrpSpPr>
            <p:cNvPr id="13" name="Group 12">
              <a:extLst>
                <a:ext uri="{FF2B5EF4-FFF2-40B4-BE49-F238E27FC236}">
                  <a16:creationId xmlns:a16="http://schemas.microsoft.com/office/drawing/2014/main" id="{DB81E2B1-1448-C752-0607-EC2FC2EF75E1}"/>
                </a:ext>
              </a:extLst>
            </p:cNvPr>
            <p:cNvGrpSpPr/>
            <p:nvPr/>
          </p:nvGrpSpPr>
          <p:grpSpPr>
            <a:xfrm>
              <a:off x="1025293" y="758098"/>
              <a:ext cx="10141411" cy="5341804"/>
              <a:chOff x="1025293" y="758098"/>
              <a:chExt cx="10141411" cy="5341804"/>
            </a:xfrm>
          </p:grpSpPr>
          <p:grpSp>
            <p:nvGrpSpPr>
              <p:cNvPr id="4" name="Group 3" descr="Column #3: Select the students showing a list of rosters in a demo school.&#10;">
                <a:extLst>
                  <a:ext uri="{FF2B5EF4-FFF2-40B4-BE49-F238E27FC236}">
                    <a16:creationId xmlns:a16="http://schemas.microsoft.com/office/drawing/2014/main" id="{0EF056AE-E8BA-4CBD-92D5-5C23F5DEFA49}"/>
                  </a:ext>
                </a:extLst>
              </p:cNvPr>
              <p:cNvGrpSpPr/>
              <p:nvPr/>
            </p:nvGrpSpPr>
            <p:grpSpPr>
              <a:xfrm>
                <a:off x="1025293" y="758098"/>
                <a:ext cx="10141411" cy="5341804"/>
                <a:chOff x="1025293" y="758098"/>
                <a:chExt cx="10141411" cy="5341804"/>
              </a:xfrm>
            </p:grpSpPr>
            <p:sp>
              <p:nvSpPr>
                <p:cNvPr id="6" name="Rectangle: Rounded Corners 5">
                  <a:extLst>
                    <a:ext uri="{FF2B5EF4-FFF2-40B4-BE49-F238E27FC236}">
                      <a16:creationId xmlns:a16="http://schemas.microsoft.com/office/drawing/2014/main" id="{4ECF1222-2227-4EE8-82AA-9779D3C8E1F4}"/>
                    </a:ext>
                  </a:extLst>
                </p:cNvPr>
                <p:cNvSpPr/>
                <p:nvPr/>
              </p:nvSpPr>
              <p:spPr>
                <a:xfrm>
                  <a:off x="4250569" y="758098"/>
                  <a:ext cx="3690861" cy="315073"/>
                </a:xfrm>
                <a:prstGeom prst="roundRect">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3. Select the students.</a:t>
                  </a:r>
                </a:p>
              </p:txBody>
            </p:sp>
            <p:pic>
              <p:nvPicPr>
                <p:cNvPr id="7" name="Picture 6">
                  <a:extLst>
                    <a:ext uri="{FF2B5EF4-FFF2-40B4-BE49-F238E27FC236}">
                      <a16:creationId xmlns:a16="http://schemas.microsoft.com/office/drawing/2014/main" id="{8361FA21-3077-460B-AD99-06A3B3A1DFFB}"/>
                    </a:ext>
                  </a:extLst>
                </p:cNvPr>
                <p:cNvPicPr>
                  <a:picLocks noChangeAspect="1"/>
                </p:cNvPicPr>
                <p:nvPr/>
              </p:nvPicPr>
              <p:blipFill>
                <a:blip r:embed="rId4"/>
                <a:stretch>
                  <a:fillRect/>
                </a:stretch>
              </p:blipFill>
              <p:spPr>
                <a:xfrm>
                  <a:off x="1025293" y="1129673"/>
                  <a:ext cx="10141411" cy="497022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pic>
            <p:nvPicPr>
              <p:cNvPr id="8" name="Picture 7">
                <a:extLst>
                  <a:ext uri="{FF2B5EF4-FFF2-40B4-BE49-F238E27FC236}">
                    <a16:creationId xmlns:a16="http://schemas.microsoft.com/office/drawing/2014/main" id="{75909616-2F3B-2EC6-4BC6-0CF436529553}"/>
                  </a:ext>
                </a:extLst>
              </p:cNvPr>
              <p:cNvPicPr>
                <a:picLocks noChangeAspect="1"/>
              </p:cNvPicPr>
              <p:nvPr/>
            </p:nvPicPr>
            <p:blipFill>
              <a:blip r:embed="rId5"/>
              <a:stretch>
                <a:fillRect/>
              </a:stretch>
            </p:blipFill>
            <p:spPr>
              <a:xfrm>
                <a:off x="9921898" y="1630623"/>
                <a:ext cx="1165626" cy="367859"/>
              </a:xfrm>
              <a:prstGeom prst="rect">
                <a:avLst/>
              </a:prstGeom>
            </p:spPr>
          </p:pic>
          <p:pic>
            <p:nvPicPr>
              <p:cNvPr id="12" name="Picture 11">
                <a:extLst>
                  <a:ext uri="{FF2B5EF4-FFF2-40B4-BE49-F238E27FC236}">
                    <a16:creationId xmlns:a16="http://schemas.microsoft.com/office/drawing/2014/main" id="{2B4E3797-CB75-0513-19C6-9BB389C8A562}"/>
                  </a:ext>
                </a:extLst>
              </p:cNvPr>
              <p:cNvPicPr>
                <a:picLocks noChangeAspect="1"/>
              </p:cNvPicPr>
              <p:nvPr/>
            </p:nvPicPr>
            <p:blipFill>
              <a:blip r:embed="rId6"/>
              <a:stretch>
                <a:fillRect/>
              </a:stretch>
            </p:blipFill>
            <p:spPr>
              <a:xfrm>
                <a:off x="8961802" y="2173581"/>
                <a:ext cx="960096" cy="325851"/>
              </a:xfrm>
              <a:prstGeom prst="rect">
                <a:avLst/>
              </a:prstGeom>
            </p:spPr>
          </p:pic>
        </p:grpSp>
        <p:pic>
          <p:nvPicPr>
            <p:cNvPr id="15" name="Picture 14">
              <a:extLst>
                <a:ext uri="{FF2B5EF4-FFF2-40B4-BE49-F238E27FC236}">
                  <a16:creationId xmlns:a16="http://schemas.microsoft.com/office/drawing/2014/main" id="{C8C2864C-5CAD-3255-A79C-FA4350F8488B}"/>
                </a:ext>
              </a:extLst>
            </p:cNvPr>
            <p:cNvPicPr>
              <a:picLocks noChangeAspect="1"/>
            </p:cNvPicPr>
            <p:nvPr/>
          </p:nvPicPr>
          <p:blipFill>
            <a:blip r:embed="rId7"/>
            <a:stretch>
              <a:fillRect/>
            </a:stretch>
          </p:blipFill>
          <p:spPr>
            <a:xfrm>
              <a:off x="1806778" y="5477618"/>
              <a:ext cx="1879102" cy="501418"/>
            </a:xfrm>
            <a:prstGeom prst="rect">
              <a:avLst/>
            </a:prstGeom>
          </p:spPr>
        </p:pic>
      </p:grpSp>
      <p:sp>
        <p:nvSpPr>
          <p:cNvPr id="3" name="Slide Number Placeholder 2">
            <a:extLst>
              <a:ext uri="{FF2B5EF4-FFF2-40B4-BE49-F238E27FC236}">
                <a16:creationId xmlns:a16="http://schemas.microsoft.com/office/drawing/2014/main" id="{F90D958E-8C2E-4A96-AAEA-CB41C1D198D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50579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D5B1A-9647-401A-B844-9C1380A6974F}"/>
              </a:ext>
            </a:extLst>
          </p:cNvPr>
          <p:cNvSpPr>
            <a:spLocks noGrp="1"/>
          </p:cNvSpPr>
          <p:nvPr>
            <p:ph type="title"/>
          </p:nvPr>
        </p:nvSpPr>
        <p:spPr/>
        <p:txBody>
          <a:bodyPr>
            <a:noAutofit/>
          </a:bodyPr>
          <a:lstStyle/>
          <a:p>
            <a:r>
              <a:rPr lang="en-US" sz="3600" dirty="0">
                <a:latin typeface="+mn-lt"/>
              </a:rPr>
              <a:t>Another Customizing Option</a:t>
            </a:r>
          </a:p>
        </p:txBody>
      </p:sp>
      <p:grpSp>
        <p:nvGrpSpPr>
          <p:cNvPr id="7" name="Group 6" descr="The ISR Filter options.">
            <a:extLst>
              <a:ext uri="{FF2B5EF4-FFF2-40B4-BE49-F238E27FC236}">
                <a16:creationId xmlns:a16="http://schemas.microsoft.com/office/drawing/2014/main" id="{DF573905-050B-619D-49C8-3AB321B547D5}"/>
              </a:ext>
            </a:extLst>
          </p:cNvPr>
          <p:cNvGrpSpPr/>
          <p:nvPr/>
        </p:nvGrpSpPr>
        <p:grpSpPr>
          <a:xfrm>
            <a:off x="2083360" y="771657"/>
            <a:ext cx="8025278" cy="5587256"/>
            <a:chOff x="2083360" y="771657"/>
            <a:chExt cx="8025278" cy="5587256"/>
          </a:xfrm>
        </p:grpSpPr>
        <p:grpSp>
          <p:nvGrpSpPr>
            <p:cNvPr id="3" name="Group 2" descr="Filters button open showing calendar tools for setting start and end dates. Generate button is green and clickable.&#10;">
              <a:extLst>
                <a:ext uri="{FF2B5EF4-FFF2-40B4-BE49-F238E27FC236}">
                  <a16:creationId xmlns:a16="http://schemas.microsoft.com/office/drawing/2014/main" id="{6D0E000D-87A9-487B-8CA6-CB88824B0DFE}"/>
                </a:ext>
              </a:extLst>
            </p:cNvPr>
            <p:cNvGrpSpPr/>
            <p:nvPr/>
          </p:nvGrpSpPr>
          <p:grpSpPr>
            <a:xfrm>
              <a:off x="2083360" y="771657"/>
              <a:ext cx="8025278" cy="5314686"/>
              <a:chOff x="2083360" y="771657"/>
              <a:chExt cx="8025278" cy="5314686"/>
            </a:xfrm>
          </p:grpSpPr>
          <p:sp>
            <p:nvSpPr>
              <p:cNvPr id="8" name="Rectangle: Rounded Corners 7">
                <a:extLst>
                  <a:ext uri="{FF2B5EF4-FFF2-40B4-BE49-F238E27FC236}">
                    <a16:creationId xmlns:a16="http://schemas.microsoft.com/office/drawing/2014/main" id="{BB5CE76A-FED4-410A-B365-304DAF4B04C1}"/>
                  </a:ext>
                </a:extLst>
              </p:cNvPr>
              <p:cNvSpPr/>
              <p:nvPr/>
            </p:nvSpPr>
            <p:spPr>
              <a:xfrm>
                <a:off x="4250569" y="771657"/>
                <a:ext cx="3690861" cy="315073"/>
              </a:xfrm>
              <a:prstGeom prst="roundRect">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4. Set date range.</a:t>
                </a:r>
              </a:p>
            </p:txBody>
          </p:sp>
          <p:pic>
            <p:nvPicPr>
              <p:cNvPr id="10" name="Picture 9">
                <a:extLst>
                  <a:ext uri="{FF2B5EF4-FFF2-40B4-BE49-F238E27FC236}">
                    <a16:creationId xmlns:a16="http://schemas.microsoft.com/office/drawing/2014/main" id="{5B42E01D-666F-4EE3-9748-2596527F2CBA}"/>
                  </a:ext>
                </a:extLst>
              </p:cNvPr>
              <p:cNvPicPr>
                <a:picLocks noChangeAspect="1"/>
              </p:cNvPicPr>
              <p:nvPr/>
            </p:nvPicPr>
            <p:blipFill>
              <a:blip r:embed="rId4"/>
              <a:stretch>
                <a:fillRect/>
              </a:stretch>
            </p:blipFill>
            <p:spPr>
              <a:xfrm>
                <a:off x="2083360" y="1195994"/>
                <a:ext cx="8025278" cy="489034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pic>
          <p:nvPicPr>
            <p:cNvPr id="11" name="Picture 10">
              <a:extLst>
                <a:ext uri="{FF2B5EF4-FFF2-40B4-BE49-F238E27FC236}">
                  <a16:creationId xmlns:a16="http://schemas.microsoft.com/office/drawing/2014/main" id="{8BE092A5-510A-D063-E957-0A3574D5B698}"/>
                </a:ext>
              </a:extLst>
            </p:cNvPr>
            <p:cNvPicPr>
              <a:picLocks noChangeAspect="1"/>
            </p:cNvPicPr>
            <p:nvPr/>
          </p:nvPicPr>
          <p:blipFill>
            <a:blip r:embed="rId5"/>
            <a:stretch>
              <a:fillRect/>
            </a:stretch>
          </p:blipFill>
          <p:spPr>
            <a:xfrm>
              <a:off x="5750404" y="2022952"/>
              <a:ext cx="2548385" cy="3416313"/>
            </a:xfrm>
            <a:prstGeom prst="rect">
              <a:avLst/>
            </a:prstGeom>
          </p:spPr>
        </p:pic>
        <p:sp>
          <p:nvSpPr>
            <p:cNvPr id="12" name="Rectangle 11">
              <a:extLst>
                <a:ext uri="{FF2B5EF4-FFF2-40B4-BE49-F238E27FC236}">
                  <a16:creationId xmlns:a16="http://schemas.microsoft.com/office/drawing/2014/main" id="{BC8A1E6F-35C7-B0A2-8A63-0FF061E2DD0D}"/>
                </a:ext>
              </a:extLst>
            </p:cNvPr>
            <p:cNvSpPr/>
            <p:nvPr/>
          </p:nvSpPr>
          <p:spPr>
            <a:xfrm>
              <a:off x="8144759" y="2013525"/>
              <a:ext cx="1866507" cy="3416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4" name="Picture 13">
              <a:extLst>
                <a:ext uri="{FF2B5EF4-FFF2-40B4-BE49-F238E27FC236}">
                  <a16:creationId xmlns:a16="http://schemas.microsoft.com/office/drawing/2014/main" id="{FAA40430-8121-0CB7-D283-616392C7E289}"/>
                </a:ext>
              </a:extLst>
            </p:cNvPr>
            <p:cNvPicPr>
              <a:picLocks noChangeAspect="1"/>
            </p:cNvPicPr>
            <p:nvPr/>
          </p:nvPicPr>
          <p:blipFill>
            <a:blip r:embed="rId6"/>
            <a:stretch>
              <a:fillRect/>
            </a:stretch>
          </p:blipFill>
          <p:spPr>
            <a:xfrm>
              <a:off x="7953193" y="2022952"/>
              <a:ext cx="1931633" cy="1821145"/>
            </a:xfrm>
            <a:prstGeom prst="rect">
              <a:avLst/>
            </a:prstGeom>
          </p:spPr>
        </p:pic>
        <p:pic>
          <p:nvPicPr>
            <p:cNvPr id="16" name="Picture 15">
              <a:extLst>
                <a:ext uri="{FF2B5EF4-FFF2-40B4-BE49-F238E27FC236}">
                  <a16:creationId xmlns:a16="http://schemas.microsoft.com/office/drawing/2014/main" id="{97E0285E-96C3-F255-E554-4A1E1A9753C6}"/>
                </a:ext>
              </a:extLst>
            </p:cNvPr>
            <p:cNvPicPr>
              <a:picLocks noChangeAspect="1"/>
            </p:cNvPicPr>
            <p:nvPr/>
          </p:nvPicPr>
          <p:blipFill>
            <a:blip r:embed="rId7"/>
            <a:stretch>
              <a:fillRect/>
            </a:stretch>
          </p:blipFill>
          <p:spPr>
            <a:xfrm>
              <a:off x="9009163" y="1613643"/>
              <a:ext cx="894517" cy="282300"/>
            </a:xfrm>
            <a:prstGeom prst="rect">
              <a:avLst/>
            </a:prstGeom>
          </p:spPr>
        </p:pic>
        <p:pic>
          <p:nvPicPr>
            <p:cNvPr id="20" name="Picture 19">
              <a:extLst>
                <a:ext uri="{FF2B5EF4-FFF2-40B4-BE49-F238E27FC236}">
                  <a16:creationId xmlns:a16="http://schemas.microsoft.com/office/drawing/2014/main" id="{A952B1C4-4FF5-677D-9FFF-5AD4132885AF}"/>
                </a:ext>
              </a:extLst>
            </p:cNvPr>
            <p:cNvPicPr>
              <a:picLocks noChangeAspect="1"/>
            </p:cNvPicPr>
            <p:nvPr/>
          </p:nvPicPr>
          <p:blipFill>
            <a:blip r:embed="rId8"/>
            <a:stretch>
              <a:fillRect/>
            </a:stretch>
          </p:blipFill>
          <p:spPr>
            <a:xfrm>
              <a:off x="2629420" y="5464907"/>
              <a:ext cx="1958735" cy="522667"/>
            </a:xfrm>
            <a:prstGeom prst="rect">
              <a:avLst/>
            </a:prstGeom>
          </p:spPr>
        </p:pic>
        <p:pic>
          <p:nvPicPr>
            <p:cNvPr id="21" name="Graphic 20" descr="Cursor with solid fill">
              <a:extLst>
                <a:ext uri="{FF2B5EF4-FFF2-40B4-BE49-F238E27FC236}">
                  <a16:creationId xmlns:a16="http://schemas.microsoft.com/office/drawing/2014/main" id="{04837605-4DF5-EAE6-0258-4DE0DF8850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57979" y="5644516"/>
              <a:ext cx="701615" cy="714397"/>
            </a:xfrm>
            <a:prstGeom prst="rect">
              <a:avLst/>
            </a:prstGeom>
          </p:spPr>
        </p:pic>
        <p:pic>
          <p:nvPicPr>
            <p:cNvPr id="5" name="Graphic 4" descr="Cursor with solid fill">
              <a:extLst>
                <a:ext uri="{FF2B5EF4-FFF2-40B4-BE49-F238E27FC236}">
                  <a16:creationId xmlns:a16="http://schemas.microsoft.com/office/drawing/2014/main" id="{3C66A224-E300-BC33-A6C6-E290E487C3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43286" y="3455385"/>
              <a:ext cx="551445" cy="551445"/>
            </a:xfrm>
            <a:prstGeom prst="rect">
              <a:avLst/>
            </a:prstGeom>
          </p:spPr>
        </p:pic>
        <p:sp>
          <p:nvSpPr>
            <p:cNvPr id="6" name="Rectangle 5">
              <a:extLst>
                <a:ext uri="{FF2B5EF4-FFF2-40B4-BE49-F238E27FC236}">
                  <a16:creationId xmlns:a16="http://schemas.microsoft.com/office/drawing/2014/main" id="{74C3FDF3-7517-986F-9BC6-EAD890DE0378}"/>
                </a:ext>
              </a:extLst>
            </p:cNvPr>
            <p:cNvSpPr/>
            <p:nvPr/>
          </p:nvSpPr>
          <p:spPr>
            <a:xfrm>
              <a:off x="6095999" y="5122843"/>
              <a:ext cx="1866507" cy="306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Slide Number Placeholder 3">
            <a:extLst>
              <a:ext uri="{FF2B5EF4-FFF2-40B4-BE49-F238E27FC236}">
                <a16:creationId xmlns:a16="http://schemas.microsoft.com/office/drawing/2014/main" id="{733E175F-824A-4AC8-9EF2-285775C554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C4A0-1AC0-4777-A562-BD2764B61ED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527223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4AF23-6F5A-45C7-A150-3FB12C80FB37}"/>
              </a:ext>
            </a:extLst>
          </p:cNvPr>
          <p:cNvSpPr>
            <a:spLocks noGrp="1"/>
          </p:cNvSpPr>
          <p:nvPr>
            <p:ph type="title"/>
          </p:nvPr>
        </p:nvSpPr>
        <p:spPr/>
        <p:txBody>
          <a:bodyPr>
            <a:noAutofit/>
          </a:bodyPr>
          <a:lstStyle/>
          <a:p>
            <a:r>
              <a:rPr lang="en-US" sz="3600" dirty="0">
                <a:latin typeface="+mn-lt"/>
              </a:rPr>
              <a:t>ISR from the Student Portfolio Report</a:t>
            </a:r>
          </a:p>
        </p:txBody>
      </p:sp>
      <p:grpSp>
        <p:nvGrpSpPr>
          <p:cNvPr id="13" name="Group 12" descr="A screenshot of the ISR generator as accessed from the Student Portfolio Report.">
            <a:extLst>
              <a:ext uri="{FF2B5EF4-FFF2-40B4-BE49-F238E27FC236}">
                <a16:creationId xmlns:a16="http://schemas.microsoft.com/office/drawing/2014/main" id="{6FD14C6A-91C2-476C-65D6-6C49248DBD76}"/>
              </a:ext>
            </a:extLst>
          </p:cNvPr>
          <p:cNvGrpSpPr/>
          <p:nvPr/>
        </p:nvGrpSpPr>
        <p:grpSpPr>
          <a:xfrm>
            <a:off x="1055187" y="963610"/>
            <a:ext cx="4112430" cy="671676"/>
            <a:chOff x="919454" y="859916"/>
            <a:chExt cx="4112430" cy="671676"/>
          </a:xfrm>
        </p:grpSpPr>
        <p:pic>
          <p:nvPicPr>
            <p:cNvPr id="11" name="Picture 10">
              <a:extLst>
                <a:ext uri="{FF2B5EF4-FFF2-40B4-BE49-F238E27FC236}">
                  <a16:creationId xmlns:a16="http://schemas.microsoft.com/office/drawing/2014/main" id="{44F9A051-8683-6D58-87CB-B825E07C775B}"/>
                </a:ext>
              </a:extLst>
            </p:cNvPr>
            <p:cNvPicPr>
              <a:picLocks noChangeAspect="1"/>
            </p:cNvPicPr>
            <p:nvPr/>
          </p:nvPicPr>
          <p:blipFill rotWithShape="1">
            <a:blip r:embed="rId4"/>
            <a:srcRect t="60827" r="1912" b="25710"/>
            <a:stretch/>
          </p:blipFill>
          <p:spPr>
            <a:xfrm>
              <a:off x="919454" y="859916"/>
              <a:ext cx="4112430" cy="671676"/>
            </a:xfrm>
            <a:prstGeom prst="rect">
              <a:avLst/>
            </a:prstGeom>
            <a:ln w="12700">
              <a:solidFill>
                <a:schemeClr val="bg1">
                  <a:lumMod val="75000"/>
                </a:schemeClr>
              </a:solidFill>
            </a:ln>
          </p:spPr>
        </p:pic>
        <p:sp>
          <p:nvSpPr>
            <p:cNvPr id="5" name="Oval 4">
              <a:extLst>
                <a:ext uri="{FF2B5EF4-FFF2-40B4-BE49-F238E27FC236}">
                  <a16:creationId xmlns:a16="http://schemas.microsoft.com/office/drawing/2014/main" id="{FAA0EA4C-D05E-4F85-82F5-5E844C2B48B8}"/>
                </a:ext>
              </a:extLst>
            </p:cNvPr>
            <p:cNvSpPr/>
            <p:nvPr/>
          </p:nvSpPr>
          <p:spPr>
            <a:xfrm>
              <a:off x="919454" y="1027142"/>
              <a:ext cx="2056215" cy="50102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3" name="Slide Number Placeholder 2">
            <a:extLst>
              <a:ext uri="{FF2B5EF4-FFF2-40B4-BE49-F238E27FC236}">
                <a16:creationId xmlns:a16="http://schemas.microsoft.com/office/drawing/2014/main" id="{F2E0B61F-C457-4DF8-9158-DE5A448650C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effectLst/>
              <a:uLnTx/>
              <a:uFillTx/>
              <a:latin typeface="Franklin Gothic Medium" panose="020B0603020102020204"/>
              <a:ea typeface="+mn-ea"/>
              <a:cs typeface="+mn-cs"/>
            </a:endParaRPr>
          </a:p>
        </p:txBody>
      </p:sp>
      <p:pic>
        <p:nvPicPr>
          <p:cNvPr id="4" name="Picture 3">
            <a:extLst>
              <a:ext uri="{FF2B5EF4-FFF2-40B4-BE49-F238E27FC236}">
                <a16:creationId xmlns:a16="http://schemas.microsoft.com/office/drawing/2014/main" id="{7FEE920D-4712-68EF-C44E-5375A3945DF7}"/>
              </a:ext>
            </a:extLst>
          </p:cNvPr>
          <p:cNvPicPr>
            <a:picLocks noChangeAspect="1"/>
          </p:cNvPicPr>
          <p:nvPr/>
        </p:nvPicPr>
        <p:blipFill>
          <a:blip r:embed="rId5"/>
          <a:stretch>
            <a:fillRect/>
          </a:stretch>
        </p:blipFill>
        <p:spPr>
          <a:xfrm>
            <a:off x="3111402" y="1893314"/>
            <a:ext cx="8575076" cy="42185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709578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29D7-768E-435A-9B7E-979FA06F62B2}"/>
              </a:ext>
            </a:extLst>
          </p:cNvPr>
          <p:cNvSpPr>
            <a:spLocks noGrp="1"/>
          </p:cNvSpPr>
          <p:nvPr>
            <p:ph type="title"/>
          </p:nvPr>
        </p:nvSpPr>
        <p:spPr/>
        <p:txBody>
          <a:bodyPr>
            <a:noAutofit/>
          </a:bodyPr>
          <a:lstStyle/>
          <a:p>
            <a:r>
              <a:rPr lang="en-US" sz="3600" dirty="0">
                <a:latin typeface="+mn-lt"/>
              </a:rPr>
              <a:t>Secure File Center</a:t>
            </a:r>
          </a:p>
        </p:txBody>
      </p:sp>
      <p:grpSp>
        <p:nvGrpSpPr>
          <p:cNvPr id="5" name="Group 4" descr="A screenshot of the Secure File Center.">
            <a:extLst>
              <a:ext uri="{FF2B5EF4-FFF2-40B4-BE49-F238E27FC236}">
                <a16:creationId xmlns:a16="http://schemas.microsoft.com/office/drawing/2014/main" id="{7EF6E52E-F850-B9B2-EA1E-2959B380976D}"/>
              </a:ext>
            </a:extLst>
          </p:cNvPr>
          <p:cNvGrpSpPr/>
          <p:nvPr/>
        </p:nvGrpSpPr>
        <p:grpSpPr>
          <a:xfrm>
            <a:off x="781092" y="1084911"/>
            <a:ext cx="10629815" cy="4688178"/>
            <a:chOff x="781092" y="1084911"/>
            <a:chExt cx="10629815" cy="4688178"/>
          </a:xfrm>
        </p:grpSpPr>
        <p:pic>
          <p:nvPicPr>
            <p:cNvPr id="14" name="Picture 13">
              <a:extLst>
                <a:ext uri="{FF2B5EF4-FFF2-40B4-BE49-F238E27FC236}">
                  <a16:creationId xmlns:a16="http://schemas.microsoft.com/office/drawing/2014/main" id="{52B5ABFF-34F6-5BBC-9B9E-CF79EA677133}"/>
                </a:ext>
              </a:extLst>
            </p:cNvPr>
            <p:cNvPicPr>
              <a:picLocks noChangeAspect="1"/>
            </p:cNvPicPr>
            <p:nvPr/>
          </p:nvPicPr>
          <p:blipFill>
            <a:blip r:embed="rId4"/>
            <a:stretch>
              <a:fillRect/>
            </a:stretch>
          </p:blipFill>
          <p:spPr>
            <a:xfrm>
              <a:off x="781092" y="1084911"/>
              <a:ext cx="10629815" cy="468817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EEB4982A-0CCD-1F2A-5604-43D15EEB0E40}"/>
                </a:ext>
              </a:extLst>
            </p:cNvPr>
            <p:cNvSpPr/>
            <p:nvPr/>
          </p:nvSpPr>
          <p:spPr>
            <a:xfrm>
              <a:off x="10080434" y="2809301"/>
              <a:ext cx="1101686" cy="29637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Slide Number Placeholder 2">
            <a:extLst>
              <a:ext uri="{FF2B5EF4-FFF2-40B4-BE49-F238E27FC236}">
                <a16:creationId xmlns:a16="http://schemas.microsoft.com/office/drawing/2014/main" id="{9CB22C33-FFDA-4F65-A704-E70F19F9A81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29745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4AE3-BEBE-4343-9850-DD3C5AC6EA39}"/>
              </a:ext>
            </a:extLst>
          </p:cNvPr>
          <p:cNvSpPr>
            <a:spLocks noGrp="1"/>
          </p:cNvSpPr>
          <p:nvPr>
            <p:ph type="title"/>
          </p:nvPr>
        </p:nvSpPr>
        <p:spPr/>
        <p:txBody>
          <a:bodyPr/>
          <a:lstStyle/>
          <a:p>
            <a:r>
              <a:rPr lang="en-US" dirty="0"/>
              <a:t>Sample Simple ISR: ICA</a:t>
            </a:r>
          </a:p>
        </p:txBody>
      </p:sp>
      <p:sp>
        <p:nvSpPr>
          <p:cNvPr id="3" name="Slide Number Placeholder 2">
            <a:extLst>
              <a:ext uri="{FF2B5EF4-FFF2-40B4-BE49-F238E27FC236}">
                <a16:creationId xmlns:a16="http://schemas.microsoft.com/office/drawing/2014/main" id="{61E9060B-C8B6-4E2A-896A-D0D53E6991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FFFFFF">
                  <a:lumMod val="75000"/>
                </a:srgbClr>
              </a:solidFill>
              <a:effectLst/>
              <a:uLnTx/>
              <a:uFillTx/>
              <a:latin typeface="Franklin Gothic Medium" panose="020B0603020102020204"/>
              <a:ea typeface="+mn-ea"/>
              <a:cs typeface="+mn-cs"/>
            </a:endParaRPr>
          </a:p>
        </p:txBody>
      </p:sp>
      <p:sp>
        <p:nvSpPr>
          <p:cNvPr id="12" name="Rectangle: Rounded Corners 11">
            <a:extLst>
              <a:ext uri="{FF2B5EF4-FFF2-40B4-BE49-F238E27FC236}">
                <a16:creationId xmlns:a16="http://schemas.microsoft.com/office/drawing/2014/main" id="{FB8734E6-5208-4CB5-8344-FA0A12862123}"/>
              </a:ext>
            </a:extLst>
          </p:cNvPr>
          <p:cNvSpPr/>
          <p:nvPr/>
        </p:nvSpPr>
        <p:spPr>
          <a:xfrm>
            <a:off x="5138991" y="727364"/>
            <a:ext cx="1914018" cy="402458"/>
          </a:xfrm>
          <a:prstGeom prst="roundRect">
            <a:avLst/>
          </a:prstGeom>
          <a:solidFill>
            <a:schemeClr val="bg1">
              <a:lumMod val="95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ln w="0"/>
                <a:solidFill>
                  <a:schemeClr val="tx1"/>
                </a:solidFill>
                <a:effectLst>
                  <a:outerShdw blurRad="38100" dist="19050" dir="2700000" algn="tl" rotWithShape="0">
                    <a:schemeClr val="dk1">
                      <a:alpha val="40000"/>
                    </a:schemeClr>
                  </a:outerShdw>
                </a:effectLst>
              </a:rPr>
              <a:t>Simple ISR</a:t>
            </a:r>
          </a:p>
        </p:txBody>
      </p:sp>
      <p:pic>
        <p:nvPicPr>
          <p:cNvPr id="7" name="Picture 6">
            <a:extLst>
              <a:ext uri="{FF2B5EF4-FFF2-40B4-BE49-F238E27FC236}">
                <a16:creationId xmlns:a16="http://schemas.microsoft.com/office/drawing/2014/main" id="{1563EA3B-0514-0C5F-13DD-1AE3156C2458}"/>
              </a:ext>
            </a:extLst>
          </p:cNvPr>
          <p:cNvPicPr>
            <a:picLocks noChangeAspect="1"/>
          </p:cNvPicPr>
          <p:nvPr/>
        </p:nvPicPr>
        <p:blipFill>
          <a:blip r:embed="rId3"/>
          <a:stretch>
            <a:fillRect/>
          </a:stretch>
        </p:blipFill>
        <p:spPr>
          <a:xfrm>
            <a:off x="3808803" y="1306432"/>
            <a:ext cx="4680570" cy="5485971"/>
          </a:xfrm>
          <a:prstGeom prst="rect">
            <a:avLst/>
          </a:prstGeom>
          <a:ln>
            <a:solidFill>
              <a:schemeClr val="accent1"/>
            </a:solidFill>
          </a:ln>
        </p:spPr>
      </p:pic>
    </p:spTree>
    <p:extLst>
      <p:ext uri="{BB962C8B-B14F-4D97-AF65-F5344CB8AC3E}">
        <p14:creationId xmlns:p14="http://schemas.microsoft.com/office/powerpoint/2010/main" val="2640104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4AE3-BEBE-4343-9850-DD3C5AC6EA39}"/>
              </a:ext>
            </a:extLst>
          </p:cNvPr>
          <p:cNvSpPr>
            <a:spLocks noGrp="1"/>
          </p:cNvSpPr>
          <p:nvPr>
            <p:ph type="title"/>
          </p:nvPr>
        </p:nvSpPr>
        <p:spPr/>
        <p:txBody>
          <a:bodyPr/>
          <a:lstStyle/>
          <a:p>
            <a:r>
              <a:rPr lang="en-US" dirty="0"/>
              <a:t>Sample Detailed ISR: ICA</a:t>
            </a:r>
          </a:p>
        </p:txBody>
      </p:sp>
      <p:sp>
        <p:nvSpPr>
          <p:cNvPr id="3" name="Slide Number Placeholder 2">
            <a:extLst>
              <a:ext uri="{FF2B5EF4-FFF2-40B4-BE49-F238E27FC236}">
                <a16:creationId xmlns:a16="http://schemas.microsoft.com/office/drawing/2014/main" id="{61E9060B-C8B6-4E2A-896A-D0D53E6991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FFFFFF">
                  <a:lumMod val="75000"/>
                </a:srgbClr>
              </a:solidFill>
              <a:effectLst/>
              <a:uLnTx/>
              <a:uFillTx/>
              <a:latin typeface="Franklin Gothic Medium" panose="020B0603020102020204"/>
              <a:ea typeface="+mn-ea"/>
              <a:cs typeface="+mn-cs"/>
            </a:endParaRPr>
          </a:p>
        </p:txBody>
      </p:sp>
      <p:sp>
        <p:nvSpPr>
          <p:cNvPr id="22" name="Rectangle: Rounded Corners 21">
            <a:extLst>
              <a:ext uri="{FF2B5EF4-FFF2-40B4-BE49-F238E27FC236}">
                <a16:creationId xmlns:a16="http://schemas.microsoft.com/office/drawing/2014/main" id="{4BA0B82B-F12A-4AB2-8CE0-BD765D0B38B4}"/>
              </a:ext>
            </a:extLst>
          </p:cNvPr>
          <p:cNvSpPr/>
          <p:nvPr/>
        </p:nvSpPr>
        <p:spPr>
          <a:xfrm>
            <a:off x="4977322" y="872837"/>
            <a:ext cx="1914018" cy="402458"/>
          </a:xfrm>
          <a:prstGeom prst="roundRect">
            <a:avLst/>
          </a:prstGeom>
          <a:solidFill>
            <a:schemeClr val="bg1">
              <a:lumMod val="95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2"/>
                </a:solidFill>
              </a:rPr>
              <a:t>Detailed ISR</a:t>
            </a:r>
          </a:p>
        </p:txBody>
      </p:sp>
      <p:pic>
        <p:nvPicPr>
          <p:cNvPr id="9" name="Picture 8">
            <a:extLst>
              <a:ext uri="{FF2B5EF4-FFF2-40B4-BE49-F238E27FC236}">
                <a16:creationId xmlns:a16="http://schemas.microsoft.com/office/drawing/2014/main" id="{9674D260-ED9D-27EC-0DDC-2C7F3192FF7F}"/>
              </a:ext>
            </a:extLst>
          </p:cNvPr>
          <p:cNvPicPr>
            <a:picLocks noChangeAspect="1"/>
          </p:cNvPicPr>
          <p:nvPr/>
        </p:nvPicPr>
        <p:blipFill>
          <a:blip r:embed="rId3"/>
          <a:stretch>
            <a:fillRect/>
          </a:stretch>
        </p:blipFill>
        <p:spPr>
          <a:xfrm>
            <a:off x="84315" y="1496917"/>
            <a:ext cx="3856453" cy="4520046"/>
          </a:xfrm>
          <a:prstGeom prst="rect">
            <a:avLst/>
          </a:prstGeom>
          <a:ln>
            <a:solidFill>
              <a:schemeClr val="accent1"/>
            </a:solidFill>
          </a:ln>
        </p:spPr>
      </p:pic>
      <p:pic>
        <p:nvPicPr>
          <p:cNvPr id="13" name="Picture 12">
            <a:extLst>
              <a:ext uri="{FF2B5EF4-FFF2-40B4-BE49-F238E27FC236}">
                <a16:creationId xmlns:a16="http://schemas.microsoft.com/office/drawing/2014/main" id="{8C666367-299D-CAC8-6AB3-370555F00D32}"/>
              </a:ext>
            </a:extLst>
          </p:cNvPr>
          <p:cNvPicPr>
            <a:picLocks noChangeAspect="1"/>
          </p:cNvPicPr>
          <p:nvPr/>
        </p:nvPicPr>
        <p:blipFill>
          <a:blip r:embed="rId4"/>
          <a:stretch>
            <a:fillRect/>
          </a:stretch>
        </p:blipFill>
        <p:spPr>
          <a:xfrm>
            <a:off x="4013504" y="1496917"/>
            <a:ext cx="4184923" cy="3743450"/>
          </a:xfrm>
          <a:prstGeom prst="rect">
            <a:avLst/>
          </a:prstGeom>
          <a:noFill/>
          <a:ln>
            <a:solidFill>
              <a:schemeClr val="accent1"/>
            </a:solidFill>
          </a:ln>
        </p:spPr>
      </p:pic>
      <p:pic>
        <p:nvPicPr>
          <p:cNvPr id="15" name="Picture 14">
            <a:extLst>
              <a:ext uri="{FF2B5EF4-FFF2-40B4-BE49-F238E27FC236}">
                <a16:creationId xmlns:a16="http://schemas.microsoft.com/office/drawing/2014/main" id="{7654E5B9-4C8E-FD8C-13E6-980347745AB5}"/>
              </a:ext>
            </a:extLst>
          </p:cNvPr>
          <p:cNvPicPr>
            <a:picLocks noChangeAspect="1"/>
          </p:cNvPicPr>
          <p:nvPr/>
        </p:nvPicPr>
        <p:blipFill>
          <a:blip r:embed="rId5"/>
          <a:stretch>
            <a:fillRect/>
          </a:stretch>
        </p:blipFill>
        <p:spPr>
          <a:xfrm>
            <a:off x="8271163" y="1496917"/>
            <a:ext cx="3710980" cy="3460741"/>
          </a:xfrm>
          <a:prstGeom prst="rect">
            <a:avLst/>
          </a:prstGeom>
          <a:ln>
            <a:solidFill>
              <a:schemeClr val="accent1"/>
            </a:solidFill>
          </a:ln>
        </p:spPr>
      </p:pic>
    </p:spTree>
    <p:extLst>
      <p:ext uri="{BB962C8B-B14F-4D97-AF65-F5344CB8AC3E}">
        <p14:creationId xmlns:p14="http://schemas.microsoft.com/office/powerpoint/2010/main" val="2979283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41E339-9567-4AAB-A3DD-695CB61E3FBC}"/>
              </a:ext>
            </a:extLst>
          </p:cNvPr>
          <p:cNvSpPr>
            <a:spLocks noGrp="1"/>
          </p:cNvSpPr>
          <p:nvPr>
            <p:ph type="title"/>
          </p:nvPr>
        </p:nvSpPr>
        <p:spPr/>
        <p:txBody>
          <a:bodyPr/>
          <a:lstStyle/>
          <a:p>
            <a:r>
              <a:rPr lang="en-US" dirty="0"/>
              <a:t>Log In to Reporting</a:t>
            </a:r>
          </a:p>
        </p:txBody>
      </p:sp>
      <p:sp>
        <p:nvSpPr>
          <p:cNvPr id="3" name="Slide Number Placeholder 2">
            <a:extLst>
              <a:ext uri="{FF2B5EF4-FFF2-40B4-BE49-F238E27FC236}">
                <a16:creationId xmlns:a16="http://schemas.microsoft.com/office/drawing/2014/main" id="{16B21FF0-463D-4A9E-A10E-D1C576A1855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8" name="Picture 7">
            <a:extLst>
              <a:ext uri="{FF2B5EF4-FFF2-40B4-BE49-F238E27FC236}">
                <a16:creationId xmlns:a16="http://schemas.microsoft.com/office/drawing/2014/main" id="{ABCFB5A9-395D-4CB3-ADD9-0A103A4DD079}"/>
              </a:ext>
            </a:extLst>
          </p:cNvPr>
          <p:cNvPicPr>
            <a:picLocks noChangeAspect="1"/>
          </p:cNvPicPr>
          <p:nvPr/>
        </p:nvPicPr>
        <p:blipFill>
          <a:blip r:embed="rId3"/>
          <a:stretch>
            <a:fillRect/>
          </a:stretch>
        </p:blipFill>
        <p:spPr>
          <a:xfrm>
            <a:off x="6787663" y="839747"/>
            <a:ext cx="2637691" cy="2642271"/>
          </a:xfrm>
          <a:prstGeom prst="rect">
            <a:avLst/>
          </a:prstGeom>
          <a:ln>
            <a:no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id="{83A5FFC8-452C-4344-93CA-310A3C7733DC}"/>
              </a:ext>
            </a:extLst>
          </p:cNvPr>
          <p:cNvSpPr/>
          <p:nvPr/>
        </p:nvSpPr>
        <p:spPr>
          <a:xfrm>
            <a:off x="1302951" y="4000117"/>
            <a:ext cx="3025192" cy="2395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8DDBF7E7-A383-4038-B332-BDA04F758D33}"/>
              </a:ext>
            </a:extLst>
          </p:cNvPr>
          <p:cNvPicPr>
            <a:picLocks noChangeAspect="1"/>
          </p:cNvPicPr>
          <p:nvPr/>
        </p:nvPicPr>
        <p:blipFill>
          <a:blip r:embed="rId4"/>
          <a:stretch>
            <a:fillRect/>
          </a:stretch>
        </p:blipFill>
        <p:spPr>
          <a:xfrm>
            <a:off x="851665" y="839747"/>
            <a:ext cx="4552674" cy="260036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801833E-81A0-4270-8106-496B57B3BCD7}"/>
              </a:ext>
            </a:extLst>
          </p:cNvPr>
          <p:cNvPicPr>
            <a:picLocks noChangeAspect="1"/>
          </p:cNvPicPr>
          <p:nvPr/>
        </p:nvPicPr>
        <p:blipFill>
          <a:blip r:embed="rId5"/>
          <a:stretch>
            <a:fillRect/>
          </a:stretch>
        </p:blipFill>
        <p:spPr>
          <a:xfrm>
            <a:off x="5251939" y="3966848"/>
            <a:ext cx="5484710" cy="225178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17BB2B9-1DE1-4699-8595-C05F2D06027D}"/>
              </a:ext>
            </a:extLst>
          </p:cNvPr>
          <p:cNvPicPr>
            <a:picLocks noChangeAspect="1"/>
          </p:cNvPicPr>
          <p:nvPr/>
        </p:nvPicPr>
        <p:blipFill>
          <a:blip r:embed="rId6"/>
          <a:stretch>
            <a:fillRect/>
          </a:stretch>
        </p:blipFill>
        <p:spPr>
          <a:xfrm>
            <a:off x="1416511" y="4068467"/>
            <a:ext cx="2798071" cy="2259182"/>
          </a:xfrm>
          <a:prstGeom prst="rect">
            <a:avLst/>
          </a:prstGeom>
        </p:spPr>
      </p:pic>
    </p:spTree>
    <p:extLst>
      <p:ext uri="{BB962C8B-B14F-4D97-AF65-F5344CB8AC3E}">
        <p14:creationId xmlns:p14="http://schemas.microsoft.com/office/powerpoint/2010/main" val="518034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4AE3-BEBE-4343-9850-DD3C5AC6EA39}"/>
              </a:ext>
            </a:extLst>
          </p:cNvPr>
          <p:cNvSpPr>
            <a:spLocks noGrp="1"/>
          </p:cNvSpPr>
          <p:nvPr>
            <p:ph type="title"/>
          </p:nvPr>
        </p:nvSpPr>
        <p:spPr/>
        <p:txBody>
          <a:bodyPr/>
          <a:lstStyle/>
          <a:p>
            <a:r>
              <a:rPr lang="en-US" dirty="0"/>
              <a:t>Sample Simple ISR: Summative</a:t>
            </a:r>
          </a:p>
        </p:txBody>
      </p:sp>
      <p:sp>
        <p:nvSpPr>
          <p:cNvPr id="3" name="Slide Number Placeholder 2">
            <a:extLst>
              <a:ext uri="{FF2B5EF4-FFF2-40B4-BE49-F238E27FC236}">
                <a16:creationId xmlns:a16="http://schemas.microsoft.com/office/drawing/2014/main" id="{61E9060B-C8B6-4E2A-896A-D0D53E6991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FFFFFF">
                  <a:lumMod val="75000"/>
                </a:srgbClr>
              </a:solidFill>
              <a:effectLst/>
              <a:uLnTx/>
              <a:uFillTx/>
              <a:latin typeface="Franklin Gothic Medium" panose="020B0603020102020204"/>
              <a:ea typeface="+mn-ea"/>
              <a:cs typeface="+mn-cs"/>
            </a:endParaRPr>
          </a:p>
        </p:txBody>
      </p:sp>
      <p:sp>
        <p:nvSpPr>
          <p:cNvPr id="12" name="Rectangle: Rounded Corners 11">
            <a:extLst>
              <a:ext uri="{FF2B5EF4-FFF2-40B4-BE49-F238E27FC236}">
                <a16:creationId xmlns:a16="http://schemas.microsoft.com/office/drawing/2014/main" id="{FB8734E6-5208-4CB5-8344-FA0A12862123}"/>
              </a:ext>
            </a:extLst>
          </p:cNvPr>
          <p:cNvSpPr/>
          <p:nvPr/>
        </p:nvSpPr>
        <p:spPr>
          <a:xfrm>
            <a:off x="5138991" y="727364"/>
            <a:ext cx="1914018" cy="402458"/>
          </a:xfrm>
          <a:prstGeom prst="roundRect">
            <a:avLst/>
          </a:prstGeom>
          <a:solidFill>
            <a:schemeClr val="bg1">
              <a:lumMod val="95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ln w="0"/>
                <a:solidFill>
                  <a:schemeClr val="tx1"/>
                </a:solidFill>
                <a:effectLst>
                  <a:outerShdw blurRad="38100" dist="19050" dir="2700000" algn="tl" rotWithShape="0">
                    <a:schemeClr val="dk1">
                      <a:alpha val="40000"/>
                    </a:schemeClr>
                  </a:outerShdw>
                </a:effectLst>
              </a:rPr>
              <a:t>Simple ISR</a:t>
            </a:r>
          </a:p>
        </p:txBody>
      </p:sp>
      <p:pic>
        <p:nvPicPr>
          <p:cNvPr id="5" name="Picture 4">
            <a:extLst>
              <a:ext uri="{FF2B5EF4-FFF2-40B4-BE49-F238E27FC236}">
                <a16:creationId xmlns:a16="http://schemas.microsoft.com/office/drawing/2014/main" id="{DA28DEBB-D2B1-A93B-4151-46CB54416F47}"/>
              </a:ext>
            </a:extLst>
          </p:cNvPr>
          <p:cNvPicPr>
            <a:picLocks noChangeAspect="1"/>
          </p:cNvPicPr>
          <p:nvPr/>
        </p:nvPicPr>
        <p:blipFill>
          <a:blip r:embed="rId3"/>
          <a:stretch>
            <a:fillRect/>
          </a:stretch>
        </p:blipFill>
        <p:spPr>
          <a:xfrm>
            <a:off x="2982675" y="1226127"/>
            <a:ext cx="6226649" cy="4904509"/>
          </a:xfrm>
          <a:prstGeom prst="rect">
            <a:avLst/>
          </a:prstGeom>
          <a:ln>
            <a:solidFill>
              <a:schemeClr val="accent1"/>
            </a:solidFill>
          </a:ln>
        </p:spPr>
      </p:pic>
    </p:spTree>
    <p:extLst>
      <p:ext uri="{BB962C8B-B14F-4D97-AF65-F5344CB8AC3E}">
        <p14:creationId xmlns:p14="http://schemas.microsoft.com/office/powerpoint/2010/main" val="503071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4AE3-BEBE-4343-9850-DD3C5AC6EA39}"/>
              </a:ext>
            </a:extLst>
          </p:cNvPr>
          <p:cNvSpPr>
            <a:spLocks noGrp="1"/>
          </p:cNvSpPr>
          <p:nvPr>
            <p:ph type="title"/>
          </p:nvPr>
        </p:nvSpPr>
        <p:spPr/>
        <p:txBody>
          <a:bodyPr/>
          <a:lstStyle/>
          <a:p>
            <a:r>
              <a:rPr lang="en-US" dirty="0"/>
              <a:t>Sample Detailed ISR: Summative</a:t>
            </a:r>
          </a:p>
        </p:txBody>
      </p:sp>
      <p:sp>
        <p:nvSpPr>
          <p:cNvPr id="3" name="Slide Number Placeholder 2">
            <a:extLst>
              <a:ext uri="{FF2B5EF4-FFF2-40B4-BE49-F238E27FC236}">
                <a16:creationId xmlns:a16="http://schemas.microsoft.com/office/drawing/2014/main" id="{61E9060B-C8B6-4E2A-896A-D0D53E6991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FFFFFF">
                  <a:lumMod val="75000"/>
                </a:srgbClr>
              </a:solidFill>
              <a:effectLst/>
              <a:uLnTx/>
              <a:uFillTx/>
              <a:latin typeface="Franklin Gothic Medium" panose="020B0603020102020204"/>
              <a:ea typeface="+mn-ea"/>
              <a:cs typeface="+mn-cs"/>
            </a:endParaRPr>
          </a:p>
        </p:txBody>
      </p:sp>
      <p:sp>
        <p:nvSpPr>
          <p:cNvPr id="22" name="Rectangle: Rounded Corners 21">
            <a:extLst>
              <a:ext uri="{FF2B5EF4-FFF2-40B4-BE49-F238E27FC236}">
                <a16:creationId xmlns:a16="http://schemas.microsoft.com/office/drawing/2014/main" id="{4BA0B82B-F12A-4AB2-8CE0-BD765D0B38B4}"/>
              </a:ext>
            </a:extLst>
          </p:cNvPr>
          <p:cNvSpPr/>
          <p:nvPr/>
        </p:nvSpPr>
        <p:spPr>
          <a:xfrm>
            <a:off x="1808095" y="798162"/>
            <a:ext cx="1914018" cy="402458"/>
          </a:xfrm>
          <a:prstGeom prst="roundRect">
            <a:avLst/>
          </a:prstGeom>
          <a:solidFill>
            <a:schemeClr val="bg1">
              <a:lumMod val="95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2"/>
                </a:solidFill>
              </a:rPr>
              <a:t>Detailed ISR</a:t>
            </a:r>
          </a:p>
        </p:txBody>
      </p:sp>
      <p:pic>
        <p:nvPicPr>
          <p:cNvPr id="7" name="Picture 6">
            <a:extLst>
              <a:ext uri="{FF2B5EF4-FFF2-40B4-BE49-F238E27FC236}">
                <a16:creationId xmlns:a16="http://schemas.microsoft.com/office/drawing/2014/main" id="{B1E04D6E-068E-D5F7-100B-4D5510ADCB5E}"/>
              </a:ext>
            </a:extLst>
          </p:cNvPr>
          <p:cNvPicPr>
            <a:picLocks noChangeAspect="1"/>
          </p:cNvPicPr>
          <p:nvPr/>
        </p:nvPicPr>
        <p:blipFill>
          <a:blip r:embed="rId3"/>
          <a:stretch>
            <a:fillRect/>
          </a:stretch>
        </p:blipFill>
        <p:spPr>
          <a:xfrm>
            <a:off x="6702136" y="798162"/>
            <a:ext cx="4449387" cy="1502761"/>
          </a:xfrm>
          <a:prstGeom prst="rect">
            <a:avLst/>
          </a:prstGeom>
          <a:ln>
            <a:solidFill>
              <a:schemeClr val="accent1"/>
            </a:solidFill>
          </a:ln>
        </p:spPr>
      </p:pic>
      <p:pic>
        <p:nvPicPr>
          <p:cNvPr id="10" name="Picture 9">
            <a:extLst>
              <a:ext uri="{FF2B5EF4-FFF2-40B4-BE49-F238E27FC236}">
                <a16:creationId xmlns:a16="http://schemas.microsoft.com/office/drawing/2014/main" id="{CF1F3414-EE2E-1083-827E-629C3245E0B6}"/>
              </a:ext>
            </a:extLst>
          </p:cNvPr>
          <p:cNvPicPr>
            <a:picLocks noChangeAspect="1"/>
          </p:cNvPicPr>
          <p:nvPr/>
        </p:nvPicPr>
        <p:blipFill>
          <a:blip r:embed="rId4"/>
          <a:stretch>
            <a:fillRect/>
          </a:stretch>
        </p:blipFill>
        <p:spPr>
          <a:xfrm>
            <a:off x="6702136" y="2404222"/>
            <a:ext cx="4449387" cy="3780306"/>
          </a:xfrm>
          <a:prstGeom prst="rect">
            <a:avLst/>
          </a:prstGeom>
          <a:ln>
            <a:solidFill>
              <a:schemeClr val="accent1"/>
            </a:solidFill>
          </a:ln>
        </p:spPr>
      </p:pic>
      <p:pic>
        <p:nvPicPr>
          <p:cNvPr id="12" name="Picture 11">
            <a:extLst>
              <a:ext uri="{FF2B5EF4-FFF2-40B4-BE49-F238E27FC236}">
                <a16:creationId xmlns:a16="http://schemas.microsoft.com/office/drawing/2014/main" id="{3E2768A7-5C24-CAA0-42BD-8B4806F3E196}"/>
              </a:ext>
            </a:extLst>
          </p:cNvPr>
          <p:cNvPicPr>
            <a:picLocks noChangeAspect="1"/>
          </p:cNvPicPr>
          <p:nvPr/>
        </p:nvPicPr>
        <p:blipFill>
          <a:blip r:embed="rId5"/>
          <a:stretch>
            <a:fillRect/>
          </a:stretch>
        </p:blipFill>
        <p:spPr>
          <a:xfrm>
            <a:off x="454270" y="1389392"/>
            <a:ext cx="5435307" cy="4795135"/>
          </a:xfrm>
          <a:prstGeom prst="rect">
            <a:avLst/>
          </a:prstGeom>
          <a:ln>
            <a:solidFill>
              <a:schemeClr val="accent1"/>
            </a:solidFill>
          </a:ln>
        </p:spPr>
      </p:pic>
    </p:spTree>
    <p:extLst>
      <p:ext uri="{BB962C8B-B14F-4D97-AF65-F5344CB8AC3E}">
        <p14:creationId xmlns:p14="http://schemas.microsoft.com/office/powerpoint/2010/main" val="1677803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1912-9335-4BB5-BBF2-F2899CB8D07C}"/>
              </a:ext>
            </a:extLst>
          </p:cNvPr>
          <p:cNvSpPr>
            <a:spLocks noGrp="1"/>
          </p:cNvSpPr>
          <p:nvPr>
            <p:ph type="title"/>
          </p:nvPr>
        </p:nvSpPr>
        <p:spPr/>
        <p:txBody>
          <a:bodyPr>
            <a:noAutofit/>
          </a:bodyPr>
          <a:lstStyle/>
          <a:p>
            <a:r>
              <a:rPr lang="en-US" sz="3600" dirty="0">
                <a:latin typeface="+mn-lt"/>
              </a:rPr>
              <a:t>Generate a Student Data File</a:t>
            </a:r>
          </a:p>
        </p:txBody>
      </p:sp>
      <p:sp>
        <p:nvSpPr>
          <p:cNvPr id="4" name="Slide Number Placeholder 3">
            <a:extLst>
              <a:ext uri="{FF2B5EF4-FFF2-40B4-BE49-F238E27FC236}">
                <a16:creationId xmlns:a16="http://schemas.microsoft.com/office/drawing/2014/main" id="{957DB5AE-4BC5-4F50-A485-2D80683B70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C4A0-1AC0-4777-A562-BD2764B61ED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grpSp>
        <p:nvGrpSpPr>
          <p:cNvPr id="6" name="Group 5" descr="The Student Data File generator page with a sample report.">
            <a:extLst>
              <a:ext uri="{FF2B5EF4-FFF2-40B4-BE49-F238E27FC236}">
                <a16:creationId xmlns:a16="http://schemas.microsoft.com/office/drawing/2014/main" id="{6E236AA8-1ACE-7060-D2BC-E773F1E64306}"/>
              </a:ext>
            </a:extLst>
          </p:cNvPr>
          <p:cNvGrpSpPr/>
          <p:nvPr/>
        </p:nvGrpSpPr>
        <p:grpSpPr>
          <a:xfrm>
            <a:off x="374531" y="1035256"/>
            <a:ext cx="11442938" cy="4963658"/>
            <a:chOff x="374531" y="1035256"/>
            <a:chExt cx="11442938" cy="4963658"/>
          </a:xfrm>
        </p:grpSpPr>
        <p:grpSp>
          <p:nvGrpSpPr>
            <p:cNvPr id="14" name="Group 13">
              <a:extLst>
                <a:ext uri="{FF2B5EF4-FFF2-40B4-BE49-F238E27FC236}">
                  <a16:creationId xmlns:a16="http://schemas.microsoft.com/office/drawing/2014/main" id="{3DEF81D2-E020-AC29-DEC6-06486F2233F8}"/>
                </a:ext>
              </a:extLst>
            </p:cNvPr>
            <p:cNvGrpSpPr/>
            <p:nvPr/>
          </p:nvGrpSpPr>
          <p:grpSpPr>
            <a:xfrm>
              <a:off x="374531" y="1035256"/>
              <a:ext cx="11442938" cy="4362316"/>
              <a:chOff x="409895" y="1048145"/>
              <a:chExt cx="11442938" cy="4362316"/>
            </a:xfrm>
          </p:grpSpPr>
          <p:pic>
            <p:nvPicPr>
              <p:cNvPr id="15" name="Picture 14">
                <a:extLst>
                  <a:ext uri="{FF2B5EF4-FFF2-40B4-BE49-F238E27FC236}">
                    <a16:creationId xmlns:a16="http://schemas.microsoft.com/office/drawing/2014/main" id="{BA04847B-8A51-0FA9-0779-DC2F3652A5E2}"/>
                  </a:ext>
                </a:extLst>
              </p:cNvPr>
              <p:cNvPicPr>
                <a:picLocks noChangeAspect="1"/>
              </p:cNvPicPr>
              <p:nvPr/>
            </p:nvPicPr>
            <p:blipFill>
              <a:blip r:embed="rId4"/>
              <a:stretch>
                <a:fillRect/>
              </a:stretch>
            </p:blipFill>
            <p:spPr>
              <a:xfrm>
                <a:off x="409895" y="1048145"/>
                <a:ext cx="8996678" cy="4125461"/>
              </a:xfrm>
              <a:prstGeom prst="rect">
                <a:avLst/>
              </a:prstGeom>
              <a:ln w="12700">
                <a:solidFill>
                  <a:sysClr val="window" lastClr="FFFFFF">
                    <a:lumMod val="75000"/>
                  </a:sysClr>
                </a:solidFill>
              </a:ln>
              <a:effectLst>
                <a:outerShdw blurRad="50800" dist="38100" dir="2700000" algn="tl" rotWithShape="0">
                  <a:prstClr val="black">
                    <a:alpha val="40000"/>
                  </a:prstClr>
                </a:outerShdw>
              </a:effectLst>
            </p:spPr>
          </p:pic>
          <p:sp>
            <p:nvSpPr>
              <p:cNvPr id="20" name="Rectangle: Rounded Corners 19">
                <a:extLst>
                  <a:ext uri="{FF2B5EF4-FFF2-40B4-BE49-F238E27FC236}">
                    <a16:creationId xmlns:a16="http://schemas.microsoft.com/office/drawing/2014/main" id="{34682639-9877-9B2A-8A88-61DA7EE1AC93}"/>
                  </a:ext>
                </a:extLst>
              </p:cNvPr>
              <p:cNvSpPr/>
              <p:nvPr/>
            </p:nvSpPr>
            <p:spPr>
              <a:xfrm>
                <a:off x="9512905" y="3831474"/>
                <a:ext cx="2339928" cy="949796"/>
              </a:xfrm>
              <a:prstGeom prst="roundRect">
                <a:avLst/>
              </a:prstGeom>
              <a:solidFill>
                <a:sysClr val="window" lastClr="FFFFFF">
                  <a:lumMod val="95000"/>
                </a:sysClr>
              </a:solid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3565A">
                        <a:lumMod val="50000"/>
                      </a:srgbClr>
                    </a:solidFill>
                    <a:effectLst/>
                    <a:uLnTx/>
                    <a:uFillTx/>
                    <a:latin typeface="Franklin Gothic Book" panose="020B0503020102020204" pitchFamily="34" charset="0"/>
                  </a:rPr>
                  <a:t>Student Data File—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3565A">
                        <a:lumMod val="50000"/>
                      </a:srgbClr>
                    </a:solidFill>
                    <a:effectLst/>
                    <a:uLnTx/>
                    <a:uFillTx/>
                    <a:latin typeface="Franklin Gothic Book" panose="020B0503020102020204" pitchFamily="34" charset="0"/>
                  </a:rPr>
                  <a:t>Excel Worksheet</a:t>
                </a:r>
              </a:p>
            </p:txBody>
          </p:sp>
          <p:pic>
            <p:nvPicPr>
              <p:cNvPr id="17" name="Graphic 16" descr="Cursor with solid fill">
                <a:extLst>
                  <a:ext uri="{FF2B5EF4-FFF2-40B4-BE49-F238E27FC236}">
                    <a16:creationId xmlns:a16="http://schemas.microsoft.com/office/drawing/2014/main" id="{E555C725-7EAF-F598-B256-0CC527CAA8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67783">
                <a:off x="1750039" y="4696064"/>
                <a:ext cx="701615" cy="714397"/>
              </a:xfrm>
              <a:prstGeom prst="rect">
                <a:avLst/>
              </a:prstGeom>
            </p:spPr>
          </p:pic>
          <p:sp>
            <p:nvSpPr>
              <p:cNvPr id="18" name="Rectangle 17">
                <a:extLst>
                  <a:ext uri="{FF2B5EF4-FFF2-40B4-BE49-F238E27FC236}">
                    <a16:creationId xmlns:a16="http://schemas.microsoft.com/office/drawing/2014/main" id="{4B2197C7-0068-CDDF-F2BD-7618BF5B6C18}"/>
                  </a:ext>
                </a:extLst>
              </p:cNvPr>
              <p:cNvSpPr/>
              <p:nvPr/>
            </p:nvSpPr>
            <p:spPr>
              <a:xfrm>
                <a:off x="2100847" y="1684394"/>
                <a:ext cx="1369160" cy="311339"/>
              </a:xfrm>
              <a:prstGeom prst="rect">
                <a:avLst/>
              </a:prstGeom>
              <a:noFill/>
              <a:ln w="38100" cap="flat" cmpd="sng" algn="ctr">
                <a:solidFill>
                  <a:srgbClr val="C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CF6058E8-7B29-3195-4E70-F4644ABA205E}"/>
                </a:ext>
              </a:extLst>
            </p:cNvPr>
            <p:cNvPicPr>
              <a:picLocks noChangeAspect="1"/>
            </p:cNvPicPr>
            <p:nvPr/>
          </p:nvPicPr>
          <p:blipFill>
            <a:blip r:embed="rId7"/>
            <a:stretch>
              <a:fillRect/>
            </a:stretch>
          </p:blipFill>
          <p:spPr>
            <a:xfrm>
              <a:off x="3270456" y="4935251"/>
              <a:ext cx="8525304" cy="1063663"/>
            </a:xfrm>
            <a:prstGeom prst="rect">
              <a:avLst/>
            </a:prstGeom>
            <a:ln w="38100">
              <a:solidFill>
                <a:srgbClr val="C00000"/>
              </a:solidFill>
            </a:ln>
          </p:spPr>
        </p:pic>
      </p:grpSp>
    </p:spTree>
    <p:custDataLst>
      <p:tags r:id="rId1"/>
    </p:custDataLst>
    <p:extLst>
      <p:ext uri="{BB962C8B-B14F-4D97-AF65-F5344CB8AC3E}">
        <p14:creationId xmlns:p14="http://schemas.microsoft.com/office/powerpoint/2010/main" val="3920890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4E7F-98D3-4DB9-9557-F162484EDE36}"/>
              </a:ext>
            </a:extLst>
          </p:cNvPr>
          <p:cNvSpPr>
            <a:spLocks noGrp="1"/>
          </p:cNvSpPr>
          <p:nvPr>
            <p:ph type="title"/>
          </p:nvPr>
        </p:nvSpPr>
        <p:spPr/>
        <p:txBody>
          <a:bodyPr>
            <a:noAutofit/>
          </a:bodyPr>
          <a:lstStyle/>
          <a:p>
            <a:r>
              <a:rPr lang="en-US" sz="3600" dirty="0">
                <a:latin typeface="+mn-lt"/>
              </a:rPr>
              <a:t>Generating ISRs and Student Data Files</a:t>
            </a:r>
          </a:p>
        </p:txBody>
      </p:sp>
      <p:grpSp>
        <p:nvGrpSpPr>
          <p:cNvPr id="12" name="Group 11" descr="Bullet statements describing the parameters for generation of ISRs and student data files.">
            <a:extLst>
              <a:ext uri="{FF2B5EF4-FFF2-40B4-BE49-F238E27FC236}">
                <a16:creationId xmlns:a16="http://schemas.microsoft.com/office/drawing/2014/main" id="{E5308DC6-5895-638D-9B80-DE8FF1B73998}"/>
              </a:ext>
            </a:extLst>
          </p:cNvPr>
          <p:cNvGrpSpPr/>
          <p:nvPr/>
        </p:nvGrpSpPr>
        <p:grpSpPr>
          <a:xfrm>
            <a:off x="687879" y="1007918"/>
            <a:ext cx="11107881" cy="5052488"/>
            <a:chOff x="687879" y="1007918"/>
            <a:chExt cx="11107881" cy="5052488"/>
          </a:xfrm>
        </p:grpSpPr>
        <p:grpSp>
          <p:nvGrpSpPr>
            <p:cNvPr id="3" name="Group 2" descr="Options for generating ISRs in bulk.&#10;">
              <a:extLst>
                <a:ext uri="{FF2B5EF4-FFF2-40B4-BE49-F238E27FC236}">
                  <a16:creationId xmlns:a16="http://schemas.microsoft.com/office/drawing/2014/main" id="{6248A6F9-3249-4F6A-ADE0-71E2FA5F283D}"/>
                </a:ext>
              </a:extLst>
            </p:cNvPr>
            <p:cNvGrpSpPr/>
            <p:nvPr/>
          </p:nvGrpSpPr>
          <p:grpSpPr>
            <a:xfrm>
              <a:off x="687879" y="1007918"/>
              <a:ext cx="5246452" cy="3970177"/>
              <a:chOff x="687879" y="1007918"/>
              <a:chExt cx="5246452" cy="3970177"/>
            </a:xfrm>
          </p:grpSpPr>
          <p:sp>
            <p:nvSpPr>
              <p:cNvPr id="5" name="Rectangle: Rounded Corners 4">
                <a:extLst>
                  <a:ext uri="{FF2B5EF4-FFF2-40B4-BE49-F238E27FC236}">
                    <a16:creationId xmlns:a16="http://schemas.microsoft.com/office/drawing/2014/main" id="{9285B9E2-F59C-40B7-AB56-2BAB3480E0D2}"/>
                  </a:ext>
                </a:extLst>
              </p:cNvPr>
              <p:cNvSpPr/>
              <p:nvPr/>
            </p:nvSpPr>
            <p:spPr>
              <a:xfrm>
                <a:off x="687879" y="1653039"/>
                <a:ext cx="5246452" cy="3325056"/>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One test reason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 single subject; multiple grades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Up to three schools for district-level users</a:t>
                </a:r>
              </a:p>
            </p:txBody>
          </p:sp>
          <p:sp>
            <p:nvSpPr>
              <p:cNvPr id="7" name="Rectangle: Rounded Corners 6">
                <a:extLst>
                  <a:ext uri="{FF2B5EF4-FFF2-40B4-BE49-F238E27FC236}">
                    <a16:creationId xmlns:a16="http://schemas.microsoft.com/office/drawing/2014/main" id="{1C82C401-CC23-4C5B-9ECD-4705126540DD}"/>
                  </a:ext>
                </a:extLst>
              </p:cNvPr>
              <p:cNvSpPr/>
              <p:nvPr/>
            </p:nvSpPr>
            <p:spPr>
              <a:xfrm>
                <a:off x="1662545" y="1007918"/>
                <a:ext cx="3366655" cy="5180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Book" panose="020B0503020102020204"/>
                    <a:ea typeface="+mn-ea"/>
                    <a:cs typeface="+mn-cs"/>
                  </a:rPr>
                  <a:t>ISRs</a:t>
                </a:r>
              </a:p>
            </p:txBody>
          </p:sp>
        </p:grpSp>
        <p:sp>
          <p:nvSpPr>
            <p:cNvPr id="10" name="Rectangle: Rounded Corners 9">
              <a:extLst>
                <a:ext uri="{FF2B5EF4-FFF2-40B4-BE49-F238E27FC236}">
                  <a16:creationId xmlns:a16="http://schemas.microsoft.com/office/drawing/2014/main" id="{A86FF4B6-E082-5518-A2C6-034AE16E61DB}"/>
                </a:ext>
              </a:extLst>
            </p:cNvPr>
            <p:cNvSpPr/>
            <p:nvPr/>
          </p:nvSpPr>
          <p:spPr>
            <a:xfrm>
              <a:off x="866899" y="5165766"/>
              <a:ext cx="4940135" cy="881759"/>
            </a:xfrm>
            <a:prstGeom prst="roundRect">
              <a:avLst/>
            </a:prstGeom>
            <a:solidFill>
              <a:srgbClr val="F2F2F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Arial" panose="020B0604020202020204" pitchFamily="34" charset="0"/>
                <a:buChar char="•"/>
              </a:pPr>
              <a:r>
                <a:rPr lang="en-US" dirty="0">
                  <a:solidFill>
                    <a:schemeClr val="tx2"/>
                  </a:solidFill>
                </a:rPr>
                <a:t>Multiple subjects and tests may be generated from the </a:t>
              </a:r>
              <a:r>
                <a:rPr lang="en-US" b="1" dirty="0">
                  <a:solidFill>
                    <a:schemeClr val="tx2"/>
                  </a:solidFill>
                </a:rPr>
                <a:t>Student Portfolio Report</a:t>
              </a:r>
            </a:p>
          </p:txBody>
        </p:sp>
        <p:grpSp>
          <p:nvGrpSpPr>
            <p:cNvPr id="9" name="Group 8" descr="The options for generating large volume Student Data Files.">
              <a:extLst>
                <a:ext uri="{FF2B5EF4-FFF2-40B4-BE49-F238E27FC236}">
                  <a16:creationId xmlns:a16="http://schemas.microsoft.com/office/drawing/2014/main" id="{3CAF2166-8ACC-4B1A-8724-00F4C6740540}"/>
                </a:ext>
              </a:extLst>
            </p:cNvPr>
            <p:cNvGrpSpPr/>
            <p:nvPr/>
          </p:nvGrpSpPr>
          <p:grpSpPr>
            <a:xfrm>
              <a:off x="6549308" y="1007918"/>
              <a:ext cx="5246452" cy="3970177"/>
              <a:chOff x="6549308" y="1007918"/>
              <a:chExt cx="5246452" cy="3970177"/>
            </a:xfrm>
          </p:grpSpPr>
          <p:sp>
            <p:nvSpPr>
              <p:cNvPr id="6" name="Rectangle: Rounded Corners 5" descr="Options for generating Student Data files in large volume.&#10;">
                <a:extLst>
                  <a:ext uri="{FF2B5EF4-FFF2-40B4-BE49-F238E27FC236}">
                    <a16:creationId xmlns:a16="http://schemas.microsoft.com/office/drawing/2014/main" id="{854224B7-DD9A-4B6E-863B-6682981732A4}"/>
                  </a:ext>
                </a:extLst>
              </p:cNvPr>
              <p:cNvSpPr/>
              <p:nvPr/>
            </p:nvSpPr>
            <p:spPr>
              <a:xfrm>
                <a:off x="6549308" y="1653039"/>
                <a:ext cx="5246452" cy="3325056"/>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One test reason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Multiple subjects; multiple grades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Multiple schools in a district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Data file for each test or combined data file</a:t>
                </a:r>
              </a:p>
            </p:txBody>
          </p:sp>
          <p:sp>
            <p:nvSpPr>
              <p:cNvPr id="8" name="Rectangle: Rounded Corners 7">
                <a:extLst>
                  <a:ext uri="{FF2B5EF4-FFF2-40B4-BE49-F238E27FC236}">
                    <a16:creationId xmlns:a16="http://schemas.microsoft.com/office/drawing/2014/main" id="{11F32E43-95BB-431E-A871-09848BFC90F2}"/>
                  </a:ext>
                </a:extLst>
              </p:cNvPr>
              <p:cNvSpPr/>
              <p:nvPr/>
            </p:nvSpPr>
            <p:spPr>
              <a:xfrm>
                <a:off x="7322127" y="1007918"/>
                <a:ext cx="3650673" cy="5180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Book" panose="020B0503020102020204"/>
                    <a:ea typeface="+mn-ea"/>
                    <a:cs typeface="+mn-cs"/>
                  </a:rPr>
                  <a:t>Student Data Files</a:t>
                </a:r>
              </a:p>
            </p:txBody>
          </p:sp>
        </p:grpSp>
        <p:sp>
          <p:nvSpPr>
            <p:cNvPr id="11" name="Rectangle: Rounded Corners 10">
              <a:extLst>
                <a:ext uri="{FF2B5EF4-FFF2-40B4-BE49-F238E27FC236}">
                  <a16:creationId xmlns:a16="http://schemas.microsoft.com/office/drawing/2014/main" id="{9B5EFB10-477A-3DB8-A0D1-EE2FE3B3C718}"/>
                </a:ext>
              </a:extLst>
            </p:cNvPr>
            <p:cNvSpPr/>
            <p:nvPr/>
          </p:nvSpPr>
          <p:spPr>
            <a:xfrm>
              <a:off x="6702466" y="5178647"/>
              <a:ext cx="4940135" cy="881759"/>
            </a:xfrm>
            <a:prstGeom prst="roundRect">
              <a:avLst/>
            </a:prstGeom>
            <a:solidFill>
              <a:srgbClr val="F2F2F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Arial" panose="020B0604020202020204" pitchFamily="34" charset="0"/>
                <a:buChar char="•"/>
              </a:pPr>
              <a:r>
                <a:rPr lang="en-US" dirty="0">
                  <a:solidFill>
                    <a:schemeClr val="tx2"/>
                  </a:solidFill>
                </a:rPr>
                <a:t>Multiple subjects and tests may be generated from the </a:t>
              </a:r>
              <a:r>
                <a:rPr lang="en-US" b="1" dirty="0">
                  <a:solidFill>
                    <a:schemeClr val="tx2"/>
                  </a:solidFill>
                </a:rPr>
                <a:t>Student Portfolio Report</a:t>
              </a:r>
            </a:p>
          </p:txBody>
        </p:sp>
      </p:grpSp>
      <p:sp>
        <p:nvSpPr>
          <p:cNvPr id="4" name="Slide Number Placeholder 3">
            <a:extLst>
              <a:ext uri="{FF2B5EF4-FFF2-40B4-BE49-F238E27FC236}">
                <a16:creationId xmlns:a16="http://schemas.microsoft.com/office/drawing/2014/main" id="{607497D5-7EA4-411E-AF68-3E15A3924E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C4A0-1AC0-4777-A562-BD2764B61ED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399512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A Longitudinal Report for an individual student showing two opportunities on the Grade 3 Mathematics test.&#10;">
            <a:extLst>
              <a:ext uri="{FF2B5EF4-FFF2-40B4-BE49-F238E27FC236}">
                <a16:creationId xmlns:a16="http://schemas.microsoft.com/office/drawing/2014/main" id="{9A58BE10-D32F-48AE-9E43-A9F1D2EF8373}"/>
              </a:ext>
            </a:extLst>
          </p:cNvPr>
          <p:cNvSpPr>
            <a:spLocks noGrp="1"/>
          </p:cNvSpPr>
          <p:nvPr>
            <p:ph type="title" idx="4294967295"/>
          </p:nvPr>
        </p:nvSpPr>
        <p:spPr>
          <a:xfrm>
            <a:off x="328869" y="69630"/>
            <a:ext cx="11016200" cy="518012"/>
          </a:xfrm>
        </p:spPr>
        <p:txBody>
          <a:bodyPr>
            <a:noAutofit/>
          </a:bodyPr>
          <a:lstStyle/>
          <a:p>
            <a:r>
              <a:rPr lang="en-US" sz="3600" dirty="0">
                <a:latin typeface="+mn-lt"/>
              </a:rPr>
              <a:t>The Longitudinal Report—Scores Over Time</a:t>
            </a:r>
          </a:p>
        </p:txBody>
      </p:sp>
      <p:grpSp>
        <p:nvGrpSpPr>
          <p:cNvPr id="9" name="Group 8" descr="Longitudinal report showing two Math tests.">
            <a:extLst>
              <a:ext uri="{FF2B5EF4-FFF2-40B4-BE49-F238E27FC236}">
                <a16:creationId xmlns:a16="http://schemas.microsoft.com/office/drawing/2014/main" id="{CCABEFD7-9ED8-B9F9-22AA-28FC0D427656}"/>
              </a:ext>
            </a:extLst>
          </p:cNvPr>
          <p:cNvGrpSpPr/>
          <p:nvPr/>
        </p:nvGrpSpPr>
        <p:grpSpPr>
          <a:xfrm>
            <a:off x="757717" y="950483"/>
            <a:ext cx="10676566" cy="4957033"/>
            <a:chOff x="757717" y="950483"/>
            <a:chExt cx="10676566" cy="4957033"/>
          </a:xfrm>
        </p:grpSpPr>
        <p:grpSp>
          <p:nvGrpSpPr>
            <p:cNvPr id="20" name="Group 19">
              <a:extLst>
                <a:ext uri="{FF2B5EF4-FFF2-40B4-BE49-F238E27FC236}">
                  <a16:creationId xmlns:a16="http://schemas.microsoft.com/office/drawing/2014/main" id="{7456D14A-6AFF-B510-F3B4-A46AF978E9DA}"/>
                </a:ext>
              </a:extLst>
            </p:cNvPr>
            <p:cNvGrpSpPr/>
            <p:nvPr/>
          </p:nvGrpSpPr>
          <p:grpSpPr>
            <a:xfrm>
              <a:off x="757717" y="950483"/>
              <a:ext cx="10676566" cy="4957033"/>
              <a:chOff x="570183" y="842875"/>
              <a:chExt cx="10676566" cy="4957033"/>
            </a:xfrm>
          </p:grpSpPr>
          <p:grpSp>
            <p:nvGrpSpPr>
              <p:cNvPr id="5" name="Group 4">
                <a:extLst>
                  <a:ext uri="{FF2B5EF4-FFF2-40B4-BE49-F238E27FC236}">
                    <a16:creationId xmlns:a16="http://schemas.microsoft.com/office/drawing/2014/main" id="{3E405728-990A-9E46-D19E-EE3C4F827FC6}"/>
                  </a:ext>
                </a:extLst>
              </p:cNvPr>
              <p:cNvGrpSpPr/>
              <p:nvPr/>
            </p:nvGrpSpPr>
            <p:grpSpPr>
              <a:xfrm>
                <a:off x="570183" y="842875"/>
                <a:ext cx="3570743" cy="1377094"/>
                <a:chOff x="3746625" y="949379"/>
                <a:chExt cx="4698749" cy="1871713"/>
              </a:xfrm>
            </p:grpSpPr>
            <p:sp>
              <p:nvSpPr>
                <p:cNvPr id="6" name="Oval 5">
                  <a:extLst>
                    <a:ext uri="{FF2B5EF4-FFF2-40B4-BE49-F238E27FC236}">
                      <a16:creationId xmlns:a16="http://schemas.microsoft.com/office/drawing/2014/main" id="{36EA8D40-7B9E-7CB5-EEBC-BFAF543B097C}"/>
                    </a:ext>
                  </a:extLst>
                </p:cNvPr>
                <p:cNvSpPr/>
                <p:nvPr/>
              </p:nvSpPr>
              <p:spPr>
                <a:xfrm>
                  <a:off x="5712031" y="1900052"/>
                  <a:ext cx="2090057" cy="510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D52A8D8-5B15-239E-8E9D-ED36D63D4C58}"/>
                    </a:ext>
                  </a:extLst>
                </p:cNvPr>
                <p:cNvPicPr>
                  <a:picLocks noChangeAspect="1"/>
                </p:cNvPicPr>
                <p:nvPr/>
              </p:nvPicPr>
              <p:blipFill rotWithShape="1">
                <a:blip r:embed="rId4"/>
                <a:srcRect b="64503"/>
                <a:stretch/>
              </p:blipFill>
              <p:spPr>
                <a:xfrm>
                  <a:off x="3746625" y="949379"/>
                  <a:ext cx="4698749" cy="187171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5423E0B8-D802-6F84-70F0-0A89747ED823}"/>
                    </a:ext>
                  </a:extLst>
                </p:cNvPr>
                <p:cNvSpPr/>
                <p:nvPr/>
              </p:nvSpPr>
              <p:spPr>
                <a:xfrm>
                  <a:off x="3746625" y="1008754"/>
                  <a:ext cx="1585396" cy="2025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5A2A2E08-8294-39F7-1363-934B917B1E8C}"/>
                  </a:ext>
                </a:extLst>
              </p:cNvPr>
              <p:cNvGrpSpPr/>
              <p:nvPr/>
            </p:nvGrpSpPr>
            <p:grpSpPr>
              <a:xfrm>
                <a:off x="4545875" y="886559"/>
                <a:ext cx="6700874" cy="4913349"/>
                <a:chOff x="5738649" y="1013409"/>
                <a:chExt cx="5463435" cy="4151835"/>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87730AA5-EDCF-DA82-6B75-FACA9D556CA1}"/>
                    </a:ext>
                  </a:extLst>
                </p:cNvPr>
                <p:cNvPicPr>
                  <a:picLocks noChangeAspect="1"/>
                </p:cNvPicPr>
                <p:nvPr/>
              </p:nvPicPr>
              <p:blipFill>
                <a:blip r:embed="rId5"/>
                <a:stretch>
                  <a:fillRect/>
                </a:stretch>
              </p:blipFill>
              <p:spPr>
                <a:xfrm>
                  <a:off x="5738649" y="3806085"/>
                  <a:ext cx="5463435" cy="1359159"/>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40DA654C-BE27-18F8-1046-D971720D1833}"/>
                    </a:ext>
                  </a:extLst>
                </p:cNvPr>
                <p:cNvPicPr>
                  <a:picLocks noChangeAspect="1"/>
                </p:cNvPicPr>
                <p:nvPr/>
              </p:nvPicPr>
              <p:blipFill rotWithShape="1">
                <a:blip r:embed="rId6"/>
                <a:srcRect r="486"/>
                <a:stretch/>
              </p:blipFill>
              <p:spPr>
                <a:xfrm>
                  <a:off x="5738649" y="1013409"/>
                  <a:ext cx="5463435" cy="2792677"/>
                </a:xfrm>
                <a:prstGeom prst="rect">
                  <a:avLst/>
                </a:prstGeom>
                <a:ln>
                  <a:solidFill>
                    <a:schemeClr val="bg1">
                      <a:lumMod val="75000"/>
                    </a:schemeClr>
                  </a:solidFill>
                </a:ln>
              </p:spPr>
            </p:pic>
          </p:grpSp>
          <p:pic>
            <p:nvPicPr>
              <p:cNvPr id="17" name="Picture 16">
                <a:extLst>
                  <a:ext uri="{FF2B5EF4-FFF2-40B4-BE49-F238E27FC236}">
                    <a16:creationId xmlns:a16="http://schemas.microsoft.com/office/drawing/2014/main" id="{C2068279-6FBF-7D8D-80A0-820620F17C50}"/>
                  </a:ext>
                </a:extLst>
              </p:cNvPr>
              <p:cNvPicPr>
                <a:picLocks noChangeAspect="1"/>
              </p:cNvPicPr>
              <p:nvPr/>
            </p:nvPicPr>
            <p:blipFill>
              <a:blip r:embed="rId7"/>
              <a:stretch>
                <a:fillRect/>
              </a:stretch>
            </p:blipFill>
            <p:spPr>
              <a:xfrm>
                <a:off x="6734679" y="2087658"/>
                <a:ext cx="2323265" cy="2477846"/>
              </a:xfrm>
              <a:prstGeom prst="rect">
                <a:avLst/>
              </a:prstGeom>
              <a:ln w="38100">
                <a:solidFill>
                  <a:srgbClr val="C00000"/>
                </a:solidFill>
              </a:ln>
            </p:spPr>
          </p:pic>
          <p:sp>
            <p:nvSpPr>
              <p:cNvPr id="18" name="Oval 17">
                <a:extLst>
                  <a:ext uri="{FF2B5EF4-FFF2-40B4-BE49-F238E27FC236}">
                    <a16:creationId xmlns:a16="http://schemas.microsoft.com/office/drawing/2014/main" id="{E2A2ED8D-F1C5-7447-2CFC-009C3D974330}"/>
                  </a:ext>
                </a:extLst>
              </p:cNvPr>
              <p:cNvSpPr/>
              <p:nvPr/>
            </p:nvSpPr>
            <p:spPr>
              <a:xfrm>
                <a:off x="5342709" y="1542323"/>
                <a:ext cx="1391970" cy="54533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9" name="Rectangle 18">
                <a:extLst>
                  <a:ext uri="{FF2B5EF4-FFF2-40B4-BE49-F238E27FC236}">
                    <a16:creationId xmlns:a16="http://schemas.microsoft.com/office/drawing/2014/main" id="{6FBD0866-267A-67F6-F296-C32B028D515D}"/>
                  </a:ext>
                </a:extLst>
              </p:cNvPr>
              <p:cNvSpPr/>
              <p:nvPr/>
            </p:nvSpPr>
            <p:spPr>
              <a:xfrm>
                <a:off x="679269" y="886559"/>
                <a:ext cx="265982" cy="1926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Oval 3">
              <a:extLst>
                <a:ext uri="{FF2B5EF4-FFF2-40B4-BE49-F238E27FC236}">
                  <a16:creationId xmlns:a16="http://schemas.microsoft.com/office/drawing/2014/main" id="{2BB0FF97-1F99-ADD2-643B-D8C8B353953D}"/>
                </a:ext>
              </a:extLst>
            </p:cNvPr>
            <p:cNvSpPr/>
            <p:nvPr/>
          </p:nvSpPr>
          <p:spPr>
            <a:xfrm>
              <a:off x="761674" y="1752962"/>
              <a:ext cx="1782929" cy="54533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2" name="Slide Number Placeholder 1">
            <a:extLst>
              <a:ext uri="{FF2B5EF4-FFF2-40B4-BE49-F238E27FC236}">
                <a16:creationId xmlns:a16="http://schemas.microsoft.com/office/drawing/2014/main" id="{A36BE98D-828F-4B3B-A3E4-16E7186EB8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589528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descr="A Longitudinal Report for an individual student showing two opportunities on the Grade 3 Mathematics test.&#10;">
            <a:extLst>
              <a:ext uri="{FF2B5EF4-FFF2-40B4-BE49-F238E27FC236}">
                <a16:creationId xmlns:a16="http://schemas.microsoft.com/office/drawing/2014/main" id="{3F57CC39-13FE-7D74-D3BA-7CD3BE2297B6}"/>
              </a:ext>
            </a:extLst>
          </p:cNvPr>
          <p:cNvSpPr txBox="1">
            <a:spLocks noGrp="1"/>
          </p:cNvSpPr>
          <p:nvPr>
            <p:ph type="title" idx="4294967295"/>
          </p:nvPr>
        </p:nvSpPr>
        <p:spPr>
          <a:xfrm>
            <a:off x="328869" y="69630"/>
            <a:ext cx="11016200" cy="51801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mj-ea"/>
                <a:cs typeface="Calibri"/>
              </a:rPr>
              <a:t>The Longitudinal Report—Reporting Categories</a:t>
            </a:r>
          </a:p>
        </p:txBody>
      </p:sp>
      <p:grpSp>
        <p:nvGrpSpPr>
          <p:cNvPr id="3" name="Group 2" descr="Longitudinal Report with reporting categories.">
            <a:extLst>
              <a:ext uri="{FF2B5EF4-FFF2-40B4-BE49-F238E27FC236}">
                <a16:creationId xmlns:a16="http://schemas.microsoft.com/office/drawing/2014/main" id="{639E6D65-326D-19F1-10BC-BD268CB1254A}"/>
              </a:ext>
            </a:extLst>
          </p:cNvPr>
          <p:cNvGrpSpPr/>
          <p:nvPr/>
        </p:nvGrpSpPr>
        <p:grpSpPr>
          <a:xfrm>
            <a:off x="-1599480" y="0"/>
            <a:ext cx="12389320" cy="5579918"/>
            <a:chOff x="2773642" y="3237901"/>
            <a:chExt cx="12389320" cy="5579918"/>
          </a:xfrm>
        </p:grpSpPr>
        <p:pic>
          <p:nvPicPr>
            <p:cNvPr id="4" name="Picture 3">
              <a:extLst>
                <a:ext uri="{FF2B5EF4-FFF2-40B4-BE49-F238E27FC236}">
                  <a16:creationId xmlns:a16="http://schemas.microsoft.com/office/drawing/2014/main" id="{2DEF067F-4E05-088F-2ABD-1F8B3CC54C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05731" y="4323029"/>
              <a:ext cx="9657231" cy="449479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cxnSp>
          <p:nvCxnSpPr>
            <p:cNvPr id="6" name="Straight Connector 5">
              <a:extLst>
                <a:ext uri="{FF2B5EF4-FFF2-40B4-BE49-F238E27FC236}">
                  <a16:creationId xmlns:a16="http://schemas.microsoft.com/office/drawing/2014/main" id="{9171BDB0-9C5A-4D10-C403-25200B07D612}"/>
                </a:ext>
              </a:extLst>
            </p:cNvPr>
            <p:cNvCxnSpPr/>
            <p:nvPr/>
          </p:nvCxnSpPr>
          <p:spPr>
            <a:xfrm>
              <a:off x="2773642" y="3237901"/>
              <a:ext cx="763929" cy="0"/>
            </a:xfrm>
            <a:prstGeom prst="line">
              <a:avLst/>
            </a:prstGeom>
            <a:ln w="12700">
              <a:solidFill>
                <a:srgbClr val="E5EAF5"/>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EC528EE1-5B52-FCF3-EC68-FA35930A28BA}"/>
              </a:ext>
            </a:extLst>
          </p:cNvPr>
          <p:cNvSpPr>
            <a:spLocks noGrp="1"/>
          </p:cNvSpPr>
          <p:nvPr>
            <p:ph type="sldNum" sz="quarter" idx="12"/>
          </p:nvPr>
        </p:nvSpPr>
        <p:spPr/>
        <p:txBody>
          <a:bodyPr/>
          <a:lstStyle/>
          <a:p>
            <a:fld id="{B70F7035-E4E1-4BB6-A0A9-EB548548B6A5}" type="slidenum">
              <a:rPr lang="en-US" smtClean="0"/>
              <a:t>45</a:t>
            </a:fld>
            <a:endParaRPr lang="en-US" dirty="0"/>
          </a:p>
        </p:txBody>
      </p:sp>
    </p:spTree>
    <p:custDataLst>
      <p:tags r:id="rId1"/>
    </p:custDataLst>
    <p:extLst>
      <p:ext uri="{BB962C8B-B14F-4D97-AF65-F5344CB8AC3E}">
        <p14:creationId xmlns:p14="http://schemas.microsoft.com/office/powerpoint/2010/main" val="2064593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Longitudinal Report with Progressions</a:t>
            </a:r>
          </a:p>
        </p:txBody>
      </p:sp>
      <p:grpSp>
        <p:nvGrpSpPr>
          <p:cNvPr id="27" name="Group 26" descr="Longitudinal Report with progressions page.">
            <a:extLst>
              <a:ext uri="{FF2B5EF4-FFF2-40B4-BE49-F238E27FC236}">
                <a16:creationId xmlns:a16="http://schemas.microsoft.com/office/drawing/2014/main" id="{858FD632-9BC6-6B53-C8EB-D97C1B85A952}"/>
              </a:ext>
            </a:extLst>
          </p:cNvPr>
          <p:cNvGrpSpPr/>
          <p:nvPr/>
        </p:nvGrpSpPr>
        <p:grpSpPr>
          <a:xfrm>
            <a:off x="426230" y="997238"/>
            <a:ext cx="11369529" cy="4723952"/>
            <a:chOff x="426230" y="997238"/>
            <a:chExt cx="11369529" cy="4723952"/>
          </a:xfrm>
        </p:grpSpPr>
        <p:grpSp>
          <p:nvGrpSpPr>
            <p:cNvPr id="12" name="Group 11" descr="Progression Selection Tool.&#10;">
              <a:extLst>
                <a:ext uri="{FF2B5EF4-FFF2-40B4-BE49-F238E27FC236}">
                  <a16:creationId xmlns:a16="http://schemas.microsoft.com/office/drawing/2014/main" id="{38BA4F2C-041D-4E95-9DD5-24C6D8C1C6EC}"/>
                </a:ext>
              </a:extLst>
            </p:cNvPr>
            <p:cNvGrpSpPr/>
            <p:nvPr/>
          </p:nvGrpSpPr>
          <p:grpSpPr>
            <a:xfrm>
              <a:off x="426230" y="997238"/>
              <a:ext cx="10378638" cy="3214001"/>
              <a:chOff x="371716" y="1885415"/>
              <a:chExt cx="10378638" cy="3214001"/>
            </a:xfrm>
          </p:grpSpPr>
          <p:pic>
            <p:nvPicPr>
              <p:cNvPr id="4" name="Picture 3">
                <a:extLst>
                  <a:ext uri="{FF2B5EF4-FFF2-40B4-BE49-F238E27FC236}">
                    <a16:creationId xmlns:a16="http://schemas.microsoft.com/office/drawing/2014/main" id="{798BB733-DFA8-41ED-A754-A4A6545A5C48}"/>
                  </a:ext>
                </a:extLst>
              </p:cNvPr>
              <p:cNvPicPr>
                <a:picLocks noChangeAspect="1"/>
              </p:cNvPicPr>
              <p:nvPr/>
            </p:nvPicPr>
            <p:blipFill rotWithShape="1">
              <a:blip r:embed="rId4"/>
              <a:srcRect l="1686" t="2123" r="1343" b="3413"/>
              <a:stretch/>
            </p:blipFill>
            <p:spPr>
              <a:xfrm>
                <a:off x="371716" y="1885415"/>
                <a:ext cx="5190799" cy="2078471"/>
              </a:xfrm>
              <a:prstGeom prst="rect">
                <a:avLst/>
              </a:prstGeom>
              <a:ln w="12700">
                <a:solidFill>
                  <a:schemeClr val="bg1">
                    <a:lumMod val="75000"/>
                  </a:schemeClr>
                </a:solidFill>
              </a:ln>
            </p:spPr>
          </p:pic>
          <p:pic>
            <p:nvPicPr>
              <p:cNvPr id="14" name="Graphic 13" descr="Cursor with solid fill">
                <a:extLst>
                  <a:ext uri="{FF2B5EF4-FFF2-40B4-BE49-F238E27FC236}">
                    <a16:creationId xmlns:a16="http://schemas.microsoft.com/office/drawing/2014/main" id="{5C08A9C0-3EC0-4401-8CB5-449894B360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58216" y="4598312"/>
                <a:ext cx="492138" cy="501104"/>
              </a:xfrm>
              <a:prstGeom prst="rect">
                <a:avLst/>
              </a:prstGeom>
            </p:spPr>
          </p:pic>
        </p:grpSp>
        <p:sp>
          <p:nvSpPr>
            <p:cNvPr id="8" name="Rectangle: Rounded Corners 7" descr="Progression drop-down options.">
              <a:extLst>
                <a:ext uri="{FF2B5EF4-FFF2-40B4-BE49-F238E27FC236}">
                  <a16:creationId xmlns:a16="http://schemas.microsoft.com/office/drawing/2014/main" id="{6C858EFD-842D-4477-BB78-3BC631896786}"/>
                </a:ext>
              </a:extLst>
            </p:cNvPr>
            <p:cNvSpPr/>
            <p:nvPr/>
          </p:nvSpPr>
          <p:spPr>
            <a:xfrm>
              <a:off x="1258090" y="3429000"/>
              <a:ext cx="3501483" cy="1471961"/>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Drop-down options are:</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Summatives</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Interims</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Both</a:t>
              </a:r>
            </a:p>
          </p:txBody>
        </p:sp>
        <p:grpSp>
          <p:nvGrpSpPr>
            <p:cNvPr id="21" name="Group 20">
              <a:extLst>
                <a:ext uri="{FF2B5EF4-FFF2-40B4-BE49-F238E27FC236}">
                  <a16:creationId xmlns:a16="http://schemas.microsoft.com/office/drawing/2014/main" id="{5EB93398-2BFD-3209-BDF8-72C931EA1061}"/>
                </a:ext>
              </a:extLst>
            </p:cNvPr>
            <p:cNvGrpSpPr/>
            <p:nvPr/>
          </p:nvGrpSpPr>
          <p:grpSpPr>
            <a:xfrm>
              <a:off x="1664462" y="1609591"/>
              <a:ext cx="3397845" cy="1226176"/>
              <a:chOff x="1664462" y="1609591"/>
              <a:chExt cx="3397845" cy="1226176"/>
            </a:xfrm>
          </p:grpSpPr>
          <p:pic>
            <p:nvPicPr>
              <p:cNvPr id="17" name="Picture 16">
                <a:extLst>
                  <a:ext uri="{FF2B5EF4-FFF2-40B4-BE49-F238E27FC236}">
                    <a16:creationId xmlns:a16="http://schemas.microsoft.com/office/drawing/2014/main" id="{35B729CE-4EC1-E27D-7950-4A51AECAB6B1}"/>
                  </a:ext>
                </a:extLst>
              </p:cNvPr>
              <p:cNvPicPr>
                <a:picLocks noChangeAspect="1"/>
              </p:cNvPicPr>
              <p:nvPr/>
            </p:nvPicPr>
            <p:blipFill>
              <a:blip r:embed="rId7"/>
              <a:stretch>
                <a:fillRect/>
              </a:stretch>
            </p:blipFill>
            <p:spPr>
              <a:xfrm>
                <a:off x="1664462" y="2195948"/>
                <a:ext cx="2551279" cy="639819"/>
              </a:xfrm>
              <a:prstGeom prst="rect">
                <a:avLst/>
              </a:prstGeom>
            </p:spPr>
          </p:pic>
          <p:pic>
            <p:nvPicPr>
              <p:cNvPr id="20" name="Picture 19" descr="A blue triangle on a black background&#10;&#10;Description automatically generated">
                <a:extLst>
                  <a:ext uri="{FF2B5EF4-FFF2-40B4-BE49-F238E27FC236}">
                    <a16:creationId xmlns:a16="http://schemas.microsoft.com/office/drawing/2014/main" id="{D1F21D0A-3897-CB6B-A170-1BA3D852C9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5284"/>
              <a:stretch/>
            </p:blipFill>
            <p:spPr>
              <a:xfrm>
                <a:off x="4808009" y="1609591"/>
                <a:ext cx="254298" cy="171882"/>
              </a:xfrm>
              <a:prstGeom prst="rect">
                <a:avLst/>
              </a:prstGeom>
            </p:spPr>
          </p:pic>
        </p:grpSp>
        <p:pic>
          <p:nvPicPr>
            <p:cNvPr id="24" name="Graphic 23" descr="Cursor with solid fill">
              <a:extLst>
                <a:ext uri="{FF2B5EF4-FFF2-40B4-BE49-F238E27FC236}">
                  <a16:creationId xmlns:a16="http://schemas.microsoft.com/office/drawing/2014/main" id="{E18A474D-9C6A-8860-D9E6-C79029906B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3024" y="2585215"/>
              <a:ext cx="492138" cy="501104"/>
            </a:xfrm>
            <a:prstGeom prst="rect">
              <a:avLst/>
            </a:prstGeom>
          </p:spPr>
        </p:pic>
        <p:grpSp>
          <p:nvGrpSpPr>
            <p:cNvPr id="26" name="Group 25">
              <a:extLst>
                <a:ext uri="{FF2B5EF4-FFF2-40B4-BE49-F238E27FC236}">
                  <a16:creationId xmlns:a16="http://schemas.microsoft.com/office/drawing/2014/main" id="{E02473AE-206C-5A46-CEE4-DF5D97FC56E5}"/>
                </a:ext>
              </a:extLst>
            </p:cNvPr>
            <p:cNvGrpSpPr/>
            <p:nvPr/>
          </p:nvGrpSpPr>
          <p:grpSpPr>
            <a:xfrm>
              <a:off x="5796450" y="997238"/>
              <a:ext cx="5999309" cy="4723952"/>
              <a:chOff x="5796450" y="997238"/>
              <a:chExt cx="5999309" cy="4723952"/>
            </a:xfrm>
          </p:grpSpPr>
          <p:pic>
            <p:nvPicPr>
              <p:cNvPr id="10" name="Picture 9" descr="Teacher view: Longitudinal Report window: detailed report options page with the Progression drop-down list, the Generate Report button, and a table showing tests, test reasons, and students">
                <a:extLst>
                  <a:ext uri="{FF2B5EF4-FFF2-40B4-BE49-F238E27FC236}">
                    <a16:creationId xmlns:a16="http://schemas.microsoft.com/office/drawing/2014/main" id="{B7ACB6B2-E772-4865-816E-90631ACFF05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796450" y="997238"/>
                <a:ext cx="5999309" cy="4039704"/>
              </a:xfrm>
              <a:prstGeom prst="rect">
                <a:avLst/>
              </a:prstGeom>
              <a:noFill/>
              <a:ln w="9525">
                <a:solidFill>
                  <a:schemeClr val="bg1">
                    <a:lumMod val="65000"/>
                    <a:lumOff val="0"/>
                  </a:schemeClr>
                </a:solidFill>
                <a:round/>
                <a:headEnd/>
                <a:tailEnd/>
              </a:ln>
            </p:spPr>
          </p:pic>
          <p:sp>
            <p:nvSpPr>
              <p:cNvPr id="11" name="Rectangle: Rounded Corners 10" descr="Only students highlighted in yellow on the report will appear on the Longitudinal Report.&#10;">
                <a:extLst>
                  <a:ext uri="{FF2B5EF4-FFF2-40B4-BE49-F238E27FC236}">
                    <a16:creationId xmlns:a16="http://schemas.microsoft.com/office/drawing/2014/main" id="{1B42657D-AE83-4862-9F66-A6BC5E40FF12}"/>
                  </a:ext>
                </a:extLst>
              </p:cNvPr>
              <p:cNvSpPr/>
              <p:nvPr/>
            </p:nvSpPr>
            <p:spPr>
              <a:xfrm>
                <a:off x="6225749" y="5171481"/>
                <a:ext cx="5140712" cy="549709"/>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Only students highlighted in yellow will appear on the Longitudinal Report.</a:t>
                </a:r>
              </a:p>
            </p:txBody>
          </p:sp>
          <p:pic>
            <p:nvPicPr>
              <p:cNvPr id="22" name="Picture 21">
                <a:extLst>
                  <a:ext uri="{FF2B5EF4-FFF2-40B4-BE49-F238E27FC236}">
                    <a16:creationId xmlns:a16="http://schemas.microsoft.com/office/drawing/2014/main" id="{6BA06750-D722-6B45-31F6-F6B86FFE8B07}"/>
                  </a:ext>
                </a:extLst>
              </p:cNvPr>
              <p:cNvPicPr>
                <a:picLocks noChangeAspect="1"/>
              </p:cNvPicPr>
              <p:nvPr/>
            </p:nvPicPr>
            <p:blipFill>
              <a:blip r:embed="rId7"/>
              <a:stretch>
                <a:fillRect/>
              </a:stretch>
            </p:blipFill>
            <p:spPr>
              <a:xfrm>
                <a:off x="7658331" y="1289682"/>
                <a:ext cx="1275638" cy="319909"/>
              </a:xfrm>
              <a:prstGeom prst="rect">
                <a:avLst/>
              </a:prstGeom>
            </p:spPr>
          </p:pic>
          <p:pic>
            <p:nvPicPr>
              <p:cNvPr id="23" name="Picture 22" descr="A blue triangle on a black background&#10;&#10;Description automatically generated">
                <a:extLst>
                  <a:ext uri="{FF2B5EF4-FFF2-40B4-BE49-F238E27FC236}">
                    <a16:creationId xmlns:a16="http://schemas.microsoft.com/office/drawing/2014/main" id="{59C07F56-EB51-2633-1B74-7E97AE4B818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5284"/>
              <a:stretch/>
            </p:blipFill>
            <p:spPr>
              <a:xfrm>
                <a:off x="7302136" y="1415650"/>
                <a:ext cx="128170" cy="86631"/>
              </a:xfrm>
              <a:prstGeom prst="rect">
                <a:avLst/>
              </a:prstGeom>
            </p:spPr>
          </p:pic>
          <p:pic>
            <p:nvPicPr>
              <p:cNvPr id="25" name="Graphic 24" descr="Cursor with solid fill">
                <a:extLst>
                  <a:ext uri="{FF2B5EF4-FFF2-40B4-BE49-F238E27FC236}">
                    <a16:creationId xmlns:a16="http://schemas.microsoft.com/office/drawing/2014/main" id="{89614BFE-1357-A3DC-D205-E957B95B6F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8137" y="1359039"/>
                <a:ext cx="492138" cy="501104"/>
              </a:xfrm>
              <a:prstGeom prst="rect">
                <a:avLst/>
              </a:prstGeom>
            </p:spPr>
          </p:pic>
        </p:grpSp>
      </p:gr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151917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EE2F7B-9F95-4C3D-8638-8FF301F298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 name="Title 3">
            <a:extLst>
              <a:ext uri="{FF2B5EF4-FFF2-40B4-BE49-F238E27FC236}">
                <a16:creationId xmlns:a16="http://schemas.microsoft.com/office/drawing/2014/main" id="{85182CF4-004B-43D9-9A42-6293966BB896}"/>
              </a:ext>
            </a:extLst>
          </p:cNvPr>
          <p:cNvSpPr txBox="1">
            <a:spLocks/>
          </p:cNvSpPr>
          <p:nvPr/>
        </p:nvSpPr>
        <p:spPr>
          <a:xfrm>
            <a:off x="161421" y="0"/>
            <a:ext cx="11870745"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j-ea"/>
                <a:cs typeface="Calibri"/>
              </a:rPr>
              <a:t>Filter Test Opportunities to Show Some and Not Others</a:t>
            </a:r>
          </a:p>
        </p:txBody>
      </p:sp>
      <p:sp>
        <p:nvSpPr>
          <p:cNvPr id="7" name="Rectangle: Rounded Corners 6">
            <a:extLst>
              <a:ext uri="{FF2B5EF4-FFF2-40B4-BE49-F238E27FC236}">
                <a16:creationId xmlns:a16="http://schemas.microsoft.com/office/drawing/2014/main" id="{020F24F0-0EDC-4B92-B957-FF151F531931}"/>
              </a:ext>
            </a:extLst>
          </p:cNvPr>
          <p:cNvSpPr/>
          <p:nvPr/>
        </p:nvSpPr>
        <p:spPr>
          <a:xfrm>
            <a:off x="7952366" y="918828"/>
            <a:ext cx="3968288" cy="5140149"/>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School Year</a:t>
            </a: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 By default, data is shown for all years. Selecting a date, such as “2020,” will filter the results for the 2020—2021 school year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Test Reason</a:t>
            </a: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 Most helpful for numerous interim and benchmark tests that can be screened by category, omitting those you do not need to see. Test reasons for summative tests are determined by administration date, typically the end of the school year or the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Test Label</a:t>
            </a: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 Deselect the names of the tests you don’t need to see.</a:t>
            </a:r>
          </a:p>
        </p:txBody>
      </p:sp>
      <p:grpSp>
        <p:nvGrpSpPr>
          <p:cNvPr id="16" name="Group 15">
            <a:extLst>
              <a:ext uri="{FF2B5EF4-FFF2-40B4-BE49-F238E27FC236}">
                <a16:creationId xmlns:a16="http://schemas.microsoft.com/office/drawing/2014/main" id="{EA484838-7972-4F4C-947E-82ECF997812C}"/>
              </a:ext>
            </a:extLst>
          </p:cNvPr>
          <p:cNvGrpSpPr/>
          <p:nvPr/>
        </p:nvGrpSpPr>
        <p:grpSpPr>
          <a:xfrm>
            <a:off x="530338" y="918828"/>
            <a:ext cx="7229390" cy="5083165"/>
            <a:chOff x="530338" y="918828"/>
            <a:chExt cx="7229390" cy="5083165"/>
          </a:xfrm>
        </p:grpSpPr>
        <p:grpSp>
          <p:nvGrpSpPr>
            <p:cNvPr id="8" name="Group 7">
              <a:extLst>
                <a:ext uri="{FF2B5EF4-FFF2-40B4-BE49-F238E27FC236}">
                  <a16:creationId xmlns:a16="http://schemas.microsoft.com/office/drawing/2014/main" id="{6600F86A-C2D6-4321-872A-E9B1B5896CAE}"/>
                </a:ext>
              </a:extLst>
            </p:cNvPr>
            <p:cNvGrpSpPr/>
            <p:nvPr/>
          </p:nvGrpSpPr>
          <p:grpSpPr>
            <a:xfrm>
              <a:off x="530338" y="918828"/>
              <a:ext cx="7229390" cy="5083165"/>
              <a:chOff x="564974" y="1050447"/>
              <a:chExt cx="7229390" cy="5083165"/>
            </a:xfrm>
            <a:effectLst>
              <a:outerShdw blurRad="50800" dist="38100" dir="2700000" algn="tl" rotWithShape="0">
                <a:prstClr val="black">
                  <a:alpha val="40000"/>
                </a:prstClr>
              </a:outerShdw>
            </a:effectLst>
          </p:grpSpPr>
          <p:pic>
            <p:nvPicPr>
              <p:cNvPr id="9" name="Picture 8" descr="A screenshot of a cell phone&#10;&#10;Description automatically generated">
                <a:extLst>
                  <a:ext uri="{FF2B5EF4-FFF2-40B4-BE49-F238E27FC236}">
                    <a16:creationId xmlns:a16="http://schemas.microsoft.com/office/drawing/2014/main" id="{5E7F8E2D-9092-4EDB-9627-5E6F39483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74" y="1050447"/>
                <a:ext cx="7229390" cy="5083165"/>
              </a:xfrm>
              <a:prstGeom prst="rect">
                <a:avLst/>
              </a:prstGeom>
              <a:ln w="12700">
                <a:solidFill>
                  <a:schemeClr val="bg1">
                    <a:lumMod val="75000"/>
                  </a:schemeClr>
                </a:solidFill>
              </a:ln>
            </p:spPr>
          </p:pic>
          <p:sp>
            <p:nvSpPr>
              <p:cNvPr id="10" name="Rectangle 9">
                <a:extLst>
                  <a:ext uri="{FF2B5EF4-FFF2-40B4-BE49-F238E27FC236}">
                    <a16:creationId xmlns:a16="http://schemas.microsoft.com/office/drawing/2014/main" id="{1F0E0963-DDEC-4411-9BBD-A82BAE55DD39}"/>
                  </a:ext>
                </a:extLst>
              </p:cNvPr>
              <p:cNvSpPr/>
              <p:nvPr/>
            </p:nvSpPr>
            <p:spPr>
              <a:xfrm>
                <a:off x="5462919" y="1835727"/>
                <a:ext cx="1852279" cy="16001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5" name="Picture 4">
              <a:extLst>
                <a:ext uri="{FF2B5EF4-FFF2-40B4-BE49-F238E27FC236}">
                  <a16:creationId xmlns:a16="http://schemas.microsoft.com/office/drawing/2014/main" id="{9F00E316-8632-40CE-84B6-7AB7875BE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320" y="4500191"/>
              <a:ext cx="598888" cy="149722"/>
            </a:xfrm>
            <a:prstGeom prst="rect">
              <a:avLst/>
            </a:prstGeom>
          </p:spPr>
        </p:pic>
        <p:pic>
          <p:nvPicPr>
            <p:cNvPr id="11" name="Picture 10">
              <a:extLst>
                <a:ext uri="{FF2B5EF4-FFF2-40B4-BE49-F238E27FC236}">
                  <a16:creationId xmlns:a16="http://schemas.microsoft.com/office/drawing/2014/main" id="{17450A30-B07D-4B50-9209-8BD6BB3224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8597" y="4739498"/>
              <a:ext cx="595515" cy="152510"/>
            </a:xfrm>
            <a:prstGeom prst="rect">
              <a:avLst/>
            </a:prstGeom>
          </p:spPr>
        </p:pic>
        <p:pic>
          <p:nvPicPr>
            <p:cNvPr id="13" name="Picture 12">
              <a:extLst>
                <a:ext uri="{FF2B5EF4-FFF2-40B4-BE49-F238E27FC236}">
                  <a16:creationId xmlns:a16="http://schemas.microsoft.com/office/drawing/2014/main" id="{15DE1144-EFD1-4521-86BE-06900B284A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9176" y="4981594"/>
              <a:ext cx="601866" cy="183496"/>
            </a:xfrm>
            <a:prstGeom prst="rect">
              <a:avLst/>
            </a:prstGeom>
          </p:spPr>
        </p:pic>
        <p:pic>
          <p:nvPicPr>
            <p:cNvPr id="15" name="Picture 14">
              <a:extLst>
                <a:ext uri="{FF2B5EF4-FFF2-40B4-BE49-F238E27FC236}">
                  <a16:creationId xmlns:a16="http://schemas.microsoft.com/office/drawing/2014/main" id="{5B92C08D-8AE3-4E73-A7E7-762899C762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4927" y="5254674"/>
              <a:ext cx="598888" cy="149722"/>
            </a:xfrm>
            <a:prstGeom prst="rect">
              <a:avLst/>
            </a:prstGeom>
          </p:spPr>
        </p:pic>
      </p:grpSp>
      <p:pic>
        <p:nvPicPr>
          <p:cNvPr id="17" name="Picture 16">
            <a:extLst>
              <a:ext uri="{FF2B5EF4-FFF2-40B4-BE49-F238E27FC236}">
                <a16:creationId xmlns:a16="http://schemas.microsoft.com/office/drawing/2014/main" id="{3F456156-47E5-439B-9450-B4396E02F31A}"/>
              </a:ext>
            </a:extLst>
          </p:cNvPr>
          <p:cNvPicPr>
            <a:picLocks noChangeAspect="1"/>
          </p:cNvPicPr>
          <p:nvPr/>
        </p:nvPicPr>
        <p:blipFill>
          <a:blip r:embed="rId8"/>
          <a:stretch>
            <a:fillRect/>
          </a:stretch>
        </p:blipFill>
        <p:spPr>
          <a:xfrm>
            <a:off x="3190943" y="1386360"/>
            <a:ext cx="532377" cy="92588"/>
          </a:xfrm>
          <a:prstGeom prst="rect">
            <a:avLst/>
          </a:prstGeom>
        </p:spPr>
      </p:pic>
      <p:pic>
        <p:nvPicPr>
          <p:cNvPr id="18" name="Picture 17">
            <a:extLst>
              <a:ext uri="{FF2B5EF4-FFF2-40B4-BE49-F238E27FC236}">
                <a16:creationId xmlns:a16="http://schemas.microsoft.com/office/drawing/2014/main" id="{03F3DBE9-5625-494B-A48C-D576BE3862E2}"/>
              </a:ext>
            </a:extLst>
          </p:cNvPr>
          <p:cNvPicPr>
            <a:picLocks noChangeAspect="1"/>
          </p:cNvPicPr>
          <p:nvPr/>
        </p:nvPicPr>
        <p:blipFill>
          <a:blip r:embed="rId9"/>
          <a:stretch>
            <a:fillRect/>
          </a:stretch>
        </p:blipFill>
        <p:spPr>
          <a:xfrm>
            <a:off x="1984943" y="4500191"/>
            <a:ext cx="918277" cy="107506"/>
          </a:xfrm>
          <a:prstGeom prst="rect">
            <a:avLst/>
          </a:prstGeom>
        </p:spPr>
      </p:pic>
      <p:pic>
        <p:nvPicPr>
          <p:cNvPr id="19" name="Picture 18">
            <a:extLst>
              <a:ext uri="{FF2B5EF4-FFF2-40B4-BE49-F238E27FC236}">
                <a16:creationId xmlns:a16="http://schemas.microsoft.com/office/drawing/2014/main" id="{0933F490-6843-4DCF-A816-5A06BB2674E4}"/>
              </a:ext>
            </a:extLst>
          </p:cNvPr>
          <p:cNvPicPr>
            <a:picLocks noChangeAspect="1"/>
          </p:cNvPicPr>
          <p:nvPr/>
        </p:nvPicPr>
        <p:blipFill>
          <a:blip r:embed="rId10"/>
          <a:stretch>
            <a:fillRect/>
          </a:stretch>
        </p:blipFill>
        <p:spPr>
          <a:xfrm>
            <a:off x="1984943" y="4762000"/>
            <a:ext cx="918277" cy="107506"/>
          </a:xfrm>
          <a:prstGeom prst="rect">
            <a:avLst/>
          </a:prstGeom>
        </p:spPr>
      </p:pic>
      <p:pic>
        <p:nvPicPr>
          <p:cNvPr id="20" name="Picture 19">
            <a:extLst>
              <a:ext uri="{FF2B5EF4-FFF2-40B4-BE49-F238E27FC236}">
                <a16:creationId xmlns:a16="http://schemas.microsoft.com/office/drawing/2014/main" id="{5822EDA9-988B-46B3-8621-AB1E2BF9A88B}"/>
              </a:ext>
            </a:extLst>
          </p:cNvPr>
          <p:cNvPicPr>
            <a:picLocks noChangeAspect="1"/>
          </p:cNvPicPr>
          <p:nvPr/>
        </p:nvPicPr>
        <p:blipFill>
          <a:blip r:embed="rId11"/>
          <a:stretch>
            <a:fillRect/>
          </a:stretch>
        </p:blipFill>
        <p:spPr>
          <a:xfrm>
            <a:off x="1984943" y="5012681"/>
            <a:ext cx="918277" cy="107506"/>
          </a:xfrm>
          <a:prstGeom prst="rect">
            <a:avLst/>
          </a:prstGeom>
        </p:spPr>
      </p:pic>
      <p:pic>
        <p:nvPicPr>
          <p:cNvPr id="21" name="Picture 20">
            <a:extLst>
              <a:ext uri="{FF2B5EF4-FFF2-40B4-BE49-F238E27FC236}">
                <a16:creationId xmlns:a16="http://schemas.microsoft.com/office/drawing/2014/main" id="{FCDD1E1F-1160-4826-B680-A7A2C84D5831}"/>
              </a:ext>
            </a:extLst>
          </p:cNvPr>
          <p:cNvPicPr>
            <a:picLocks noChangeAspect="1"/>
          </p:cNvPicPr>
          <p:nvPr/>
        </p:nvPicPr>
        <p:blipFill>
          <a:blip r:embed="rId12"/>
          <a:stretch>
            <a:fillRect/>
          </a:stretch>
        </p:blipFill>
        <p:spPr>
          <a:xfrm>
            <a:off x="1901122" y="5270322"/>
            <a:ext cx="1002098" cy="107506"/>
          </a:xfrm>
          <a:prstGeom prst="rect">
            <a:avLst/>
          </a:prstGeom>
        </p:spPr>
      </p:pic>
      <p:pic>
        <p:nvPicPr>
          <p:cNvPr id="22" name="Picture 21">
            <a:extLst>
              <a:ext uri="{FF2B5EF4-FFF2-40B4-BE49-F238E27FC236}">
                <a16:creationId xmlns:a16="http://schemas.microsoft.com/office/drawing/2014/main" id="{E97FE2B4-8FF4-440B-B8C2-001264FA0742}"/>
              </a:ext>
            </a:extLst>
          </p:cNvPr>
          <p:cNvPicPr>
            <a:picLocks noChangeAspect="1"/>
          </p:cNvPicPr>
          <p:nvPr/>
        </p:nvPicPr>
        <p:blipFill>
          <a:blip r:embed="rId9"/>
          <a:stretch>
            <a:fillRect/>
          </a:stretch>
        </p:blipFill>
        <p:spPr>
          <a:xfrm>
            <a:off x="5636861" y="2808551"/>
            <a:ext cx="893479" cy="104603"/>
          </a:xfrm>
          <a:prstGeom prst="rect">
            <a:avLst/>
          </a:prstGeom>
        </p:spPr>
      </p:pic>
      <p:pic>
        <p:nvPicPr>
          <p:cNvPr id="23" name="Picture 22">
            <a:extLst>
              <a:ext uri="{FF2B5EF4-FFF2-40B4-BE49-F238E27FC236}">
                <a16:creationId xmlns:a16="http://schemas.microsoft.com/office/drawing/2014/main" id="{EE2A5003-23B8-422C-A3F7-53B8C78D0CDC}"/>
              </a:ext>
            </a:extLst>
          </p:cNvPr>
          <p:cNvPicPr>
            <a:picLocks noChangeAspect="1"/>
          </p:cNvPicPr>
          <p:nvPr/>
        </p:nvPicPr>
        <p:blipFill>
          <a:blip r:embed="rId10"/>
          <a:stretch>
            <a:fillRect/>
          </a:stretch>
        </p:blipFill>
        <p:spPr>
          <a:xfrm>
            <a:off x="5636861" y="2942024"/>
            <a:ext cx="918277" cy="107506"/>
          </a:xfrm>
          <a:prstGeom prst="rect">
            <a:avLst/>
          </a:prstGeom>
        </p:spPr>
      </p:pic>
      <p:pic>
        <p:nvPicPr>
          <p:cNvPr id="24" name="Picture 23">
            <a:extLst>
              <a:ext uri="{FF2B5EF4-FFF2-40B4-BE49-F238E27FC236}">
                <a16:creationId xmlns:a16="http://schemas.microsoft.com/office/drawing/2014/main" id="{98E97625-64C9-48B8-90EB-C1E5984D7C5E}"/>
              </a:ext>
            </a:extLst>
          </p:cNvPr>
          <p:cNvPicPr>
            <a:picLocks noChangeAspect="1"/>
          </p:cNvPicPr>
          <p:nvPr/>
        </p:nvPicPr>
        <p:blipFill>
          <a:blip r:embed="rId11"/>
          <a:stretch>
            <a:fillRect/>
          </a:stretch>
        </p:blipFill>
        <p:spPr>
          <a:xfrm>
            <a:off x="5636861" y="3049530"/>
            <a:ext cx="918277" cy="107506"/>
          </a:xfrm>
          <a:prstGeom prst="rect">
            <a:avLst/>
          </a:prstGeom>
        </p:spPr>
      </p:pic>
      <p:pic>
        <p:nvPicPr>
          <p:cNvPr id="25" name="Picture 24">
            <a:extLst>
              <a:ext uri="{FF2B5EF4-FFF2-40B4-BE49-F238E27FC236}">
                <a16:creationId xmlns:a16="http://schemas.microsoft.com/office/drawing/2014/main" id="{00623574-0BA1-4447-85E5-7898BA951E36}"/>
              </a:ext>
            </a:extLst>
          </p:cNvPr>
          <p:cNvPicPr>
            <a:picLocks noChangeAspect="1"/>
          </p:cNvPicPr>
          <p:nvPr/>
        </p:nvPicPr>
        <p:blipFill>
          <a:blip r:embed="rId12"/>
          <a:stretch>
            <a:fillRect/>
          </a:stretch>
        </p:blipFill>
        <p:spPr>
          <a:xfrm>
            <a:off x="5636861" y="3176918"/>
            <a:ext cx="1002099" cy="107506"/>
          </a:xfrm>
          <a:prstGeom prst="rect">
            <a:avLst/>
          </a:prstGeom>
        </p:spPr>
      </p:pic>
      <p:pic>
        <p:nvPicPr>
          <p:cNvPr id="6" name="Picture 5">
            <a:extLst>
              <a:ext uri="{FF2B5EF4-FFF2-40B4-BE49-F238E27FC236}">
                <a16:creationId xmlns:a16="http://schemas.microsoft.com/office/drawing/2014/main" id="{7F7233C8-9A59-E147-45F0-384BAF637000}"/>
              </a:ext>
            </a:extLst>
          </p:cNvPr>
          <p:cNvPicPr>
            <a:picLocks noChangeAspect="1"/>
          </p:cNvPicPr>
          <p:nvPr/>
        </p:nvPicPr>
        <p:blipFill>
          <a:blip r:embed="rId13"/>
          <a:stretch>
            <a:fillRect/>
          </a:stretch>
        </p:blipFill>
        <p:spPr>
          <a:xfrm>
            <a:off x="4689716" y="1298103"/>
            <a:ext cx="2812565" cy="394985"/>
          </a:xfrm>
          <a:prstGeom prst="rect">
            <a:avLst/>
          </a:prstGeom>
        </p:spPr>
      </p:pic>
      <p:pic>
        <p:nvPicPr>
          <p:cNvPr id="14" name="Picture 13">
            <a:extLst>
              <a:ext uri="{FF2B5EF4-FFF2-40B4-BE49-F238E27FC236}">
                <a16:creationId xmlns:a16="http://schemas.microsoft.com/office/drawing/2014/main" id="{78650602-8966-D861-3F76-D03AAE5EE559}"/>
              </a:ext>
            </a:extLst>
          </p:cNvPr>
          <p:cNvPicPr>
            <a:picLocks noChangeAspect="1"/>
          </p:cNvPicPr>
          <p:nvPr/>
        </p:nvPicPr>
        <p:blipFill>
          <a:blip r:embed="rId14"/>
          <a:stretch>
            <a:fillRect/>
          </a:stretch>
        </p:blipFill>
        <p:spPr>
          <a:xfrm>
            <a:off x="7313799" y="4636172"/>
            <a:ext cx="228572" cy="233334"/>
          </a:xfrm>
          <a:prstGeom prst="rect">
            <a:avLst/>
          </a:prstGeom>
        </p:spPr>
      </p:pic>
      <p:pic>
        <p:nvPicPr>
          <p:cNvPr id="26" name="Picture 25">
            <a:extLst>
              <a:ext uri="{FF2B5EF4-FFF2-40B4-BE49-F238E27FC236}">
                <a16:creationId xmlns:a16="http://schemas.microsoft.com/office/drawing/2014/main" id="{2BB90251-26D4-D370-580B-6933F9156E47}"/>
              </a:ext>
            </a:extLst>
          </p:cNvPr>
          <p:cNvPicPr>
            <a:picLocks noChangeAspect="1"/>
          </p:cNvPicPr>
          <p:nvPr/>
        </p:nvPicPr>
        <p:blipFill>
          <a:blip r:embed="rId14"/>
          <a:stretch>
            <a:fillRect/>
          </a:stretch>
        </p:blipFill>
        <p:spPr>
          <a:xfrm>
            <a:off x="7313799" y="2521947"/>
            <a:ext cx="280754" cy="286603"/>
          </a:xfrm>
          <a:prstGeom prst="rect">
            <a:avLst/>
          </a:prstGeom>
        </p:spPr>
      </p:pic>
      <p:pic>
        <p:nvPicPr>
          <p:cNvPr id="28" name="Picture 27">
            <a:extLst>
              <a:ext uri="{FF2B5EF4-FFF2-40B4-BE49-F238E27FC236}">
                <a16:creationId xmlns:a16="http://schemas.microsoft.com/office/drawing/2014/main" id="{936F7160-783F-E29B-9EDC-21F517E5566D}"/>
              </a:ext>
            </a:extLst>
          </p:cNvPr>
          <p:cNvPicPr>
            <a:picLocks noChangeAspect="1"/>
          </p:cNvPicPr>
          <p:nvPr/>
        </p:nvPicPr>
        <p:blipFill>
          <a:blip r:embed="rId15"/>
          <a:stretch>
            <a:fillRect/>
          </a:stretch>
        </p:blipFill>
        <p:spPr>
          <a:xfrm>
            <a:off x="714274" y="3655611"/>
            <a:ext cx="4582556" cy="214807"/>
          </a:xfrm>
          <a:prstGeom prst="rect">
            <a:avLst/>
          </a:prstGeom>
        </p:spPr>
      </p:pic>
      <p:pic>
        <p:nvPicPr>
          <p:cNvPr id="30" name="Picture 29">
            <a:extLst>
              <a:ext uri="{FF2B5EF4-FFF2-40B4-BE49-F238E27FC236}">
                <a16:creationId xmlns:a16="http://schemas.microsoft.com/office/drawing/2014/main" id="{2D95CB0D-F083-6199-31FB-41808606995E}"/>
              </a:ext>
            </a:extLst>
          </p:cNvPr>
          <p:cNvPicPr>
            <a:picLocks noChangeAspect="1"/>
          </p:cNvPicPr>
          <p:nvPr/>
        </p:nvPicPr>
        <p:blipFill>
          <a:blip r:embed="rId16"/>
          <a:stretch>
            <a:fillRect/>
          </a:stretch>
        </p:blipFill>
        <p:spPr>
          <a:xfrm>
            <a:off x="4165231" y="4454277"/>
            <a:ext cx="168864" cy="168864"/>
          </a:xfrm>
          <a:prstGeom prst="rect">
            <a:avLst/>
          </a:prstGeom>
        </p:spPr>
      </p:pic>
      <p:pic>
        <p:nvPicPr>
          <p:cNvPr id="31" name="Picture 30">
            <a:extLst>
              <a:ext uri="{FF2B5EF4-FFF2-40B4-BE49-F238E27FC236}">
                <a16:creationId xmlns:a16="http://schemas.microsoft.com/office/drawing/2014/main" id="{7803F9E3-4BB7-B2B1-8CC6-0BC3C72149DF}"/>
              </a:ext>
            </a:extLst>
          </p:cNvPr>
          <p:cNvPicPr>
            <a:picLocks noChangeAspect="1"/>
          </p:cNvPicPr>
          <p:nvPr/>
        </p:nvPicPr>
        <p:blipFill>
          <a:blip r:embed="rId16"/>
          <a:stretch>
            <a:fillRect/>
          </a:stretch>
        </p:blipFill>
        <p:spPr>
          <a:xfrm>
            <a:off x="4172178" y="4731321"/>
            <a:ext cx="168864" cy="168864"/>
          </a:xfrm>
          <a:prstGeom prst="rect">
            <a:avLst/>
          </a:prstGeom>
        </p:spPr>
      </p:pic>
      <p:pic>
        <p:nvPicPr>
          <p:cNvPr id="32" name="Picture 31">
            <a:extLst>
              <a:ext uri="{FF2B5EF4-FFF2-40B4-BE49-F238E27FC236}">
                <a16:creationId xmlns:a16="http://schemas.microsoft.com/office/drawing/2014/main" id="{D2B5D4DC-F047-8F37-2014-3C1A7310A6B2}"/>
              </a:ext>
            </a:extLst>
          </p:cNvPr>
          <p:cNvPicPr>
            <a:picLocks noChangeAspect="1"/>
          </p:cNvPicPr>
          <p:nvPr/>
        </p:nvPicPr>
        <p:blipFill>
          <a:blip r:embed="rId16"/>
          <a:stretch>
            <a:fillRect/>
          </a:stretch>
        </p:blipFill>
        <p:spPr>
          <a:xfrm>
            <a:off x="4172178" y="4952556"/>
            <a:ext cx="168864" cy="168864"/>
          </a:xfrm>
          <a:prstGeom prst="rect">
            <a:avLst/>
          </a:prstGeom>
        </p:spPr>
      </p:pic>
      <p:pic>
        <p:nvPicPr>
          <p:cNvPr id="33" name="Picture 32">
            <a:extLst>
              <a:ext uri="{FF2B5EF4-FFF2-40B4-BE49-F238E27FC236}">
                <a16:creationId xmlns:a16="http://schemas.microsoft.com/office/drawing/2014/main" id="{3C2D5825-5928-38BC-90BB-E3FF43277796}"/>
              </a:ext>
            </a:extLst>
          </p:cNvPr>
          <p:cNvPicPr>
            <a:picLocks noChangeAspect="1"/>
          </p:cNvPicPr>
          <p:nvPr/>
        </p:nvPicPr>
        <p:blipFill>
          <a:blip r:embed="rId16"/>
          <a:stretch>
            <a:fillRect/>
          </a:stretch>
        </p:blipFill>
        <p:spPr>
          <a:xfrm>
            <a:off x="4172178" y="5211004"/>
            <a:ext cx="168864" cy="168864"/>
          </a:xfrm>
          <a:prstGeom prst="rect">
            <a:avLst/>
          </a:prstGeom>
        </p:spPr>
      </p:pic>
    </p:spTree>
    <p:extLst>
      <p:ext uri="{BB962C8B-B14F-4D97-AF65-F5344CB8AC3E}">
        <p14:creationId xmlns:p14="http://schemas.microsoft.com/office/powerpoint/2010/main" val="2461869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308C0C-370B-49CB-B74A-FAE30FCD6D33}"/>
              </a:ext>
            </a:extLst>
          </p:cNvPr>
          <p:cNvSpPr>
            <a:spLocks noGrp="1"/>
          </p:cNvSpPr>
          <p:nvPr>
            <p:ph type="title" idx="4294967295"/>
          </p:nvPr>
        </p:nvSpPr>
        <p:spPr>
          <a:xfrm>
            <a:off x="426232" y="75032"/>
            <a:ext cx="11016200" cy="518012"/>
          </a:xfrm>
        </p:spPr>
        <p:txBody>
          <a:bodyPr>
            <a:noAutofit/>
          </a:bodyPr>
          <a:lstStyle/>
          <a:p>
            <a:r>
              <a:rPr lang="en-US" sz="3600" dirty="0">
                <a:latin typeface="+mn-lt"/>
              </a:rPr>
              <a:t>The Longitudinal Report—Change Selections</a:t>
            </a:r>
          </a:p>
        </p:txBody>
      </p:sp>
      <p:sp>
        <p:nvSpPr>
          <p:cNvPr id="22" name="TextBox 21">
            <a:extLst>
              <a:ext uri="{FF2B5EF4-FFF2-40B4-BE49-F238E27FC236}">
                <a16:creationId xmlns:a16="http://schemas.microsoft.com/office/drawing/2014/main" id="{9AFC012F-8C50-16BA-CBD4-B43F3E3E6A45}"/>
              </a:ext>
            </a:extLst>
          </p:cNvPr>
          <p:cNvSpPr txBox="1"/>
          <p:nvPr/>
        </p:nvSpPr>
        <p:spPr>
          <a:xfrm>
            <a:off x="4556817" y="1209184"/>
            <a:ext cx="815018" cy="215444"/>
          </a:xfrm>
          <a:prstGeom prst="rect">
            <a:avLst/>
          </a:prstGeom>
          <a:noFill/>
        </p:spPr>
        <p:txBody>
          <a:bodyPr wrap="square" rtlCol="0">
            <a:spAutoFit/>
          </a:bodyPr>
          <a:lstStyle/>
          <a:p>
            <a:r>
              <a:rPr lang="en-US" sz="800" dirty="0"/>
              <a:t>2023-2024</a:t>
            </a:r>
          </a:p>
        </p:txBody>
      </p:sp>
      <p:cxnSp>
        <p:nvCxnSpPr>
          <p:cNvPr id="12" name="Straight Connector 11">
            <a:extLst>
              <a:ext uri="{FF2B5EF4-FFF2-40B4-BE49-F238E27FC236}">
                <a16:creationId xmlns:a16="http://schemas.microsoft.com/office/drawing/2014/main" id="{C6E0E5E6-B876-4DE3-9C77-0AD03D9D855F}"/>
              </a:ext>
              <a:ext uri="{C183D7F6-B498-43B3-948B-1728B52AA6E4}">
                <adec:decorative xmlns:adec="http://schemas.microsoft.com/office/drawing/2017/decorative" val="1"/>
              </a:ext>
            </a:extLst>
          </p:cNvPr>
          <p:cNvCxnSpPr>
            <a:cxnSpLocks/>
          </p:cNvCxnSpPr>
          <p:nvPr/>
        </p:nvCxnSpPr>
        <p:spPr>
          <a:xfrm flipV="1">
            <a:off x="1495688" y="6119446"/>
            <a:ext cx="8644773" cy="8363"/>
          </a:xfrm>
          <a:prstGeom prst="line">
            <a:avLst/>
          </a:prstGeom>
          <a:ln w="19050">
            <a:solidFill>
              <a:srgbClr val="A9A9A9"/>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56BA688-DAB4-8B4A-78F1-9EEDABFF6459}"/>
              </a:ext>
              <a:ext uri="{C183D7F6-B498-43B3-948B-1728B52AA6E4}">
                <adec:decorative xmlns:adec="http://schemas.microsoft.com/office/drawing/2017/decorative" val="1"/>
              </a:ext>
            </a:extLst>
          </p:cNvPr>
          <p:cNvSpPr/>
          <p:nvPr/>
        </p:nvSpPr>
        <p:spPr>
          <a:xfrm>
            <a:off x="4622918" y="1242235"/>
            <a:ext cx="521959" cy="123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Slide Number Placeholder 1">
            <a:extLst>
              <a:ext uri="{FF2B5EF4-FFF2-40B4-BE49-F238E27FC236}">
                <a16:creationId xmlns:a16="http://schemas.microsoft.com/office/drawing/2014/main" id="{2412F72F-A039-465E-B589-E81C492A7B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27" name="Picture 26">
            <a:extLst>
              <a:ext uri="{FF2B5EF4-FFF2-40B4-BE49-F238E27FC236}">
                <a16:creationId xmlns:a16="http://schemas.microsoft.com/office/drawing/2014/main" id="{0990BCE6-E8DE-5BFD-B178-2CD607DBB398}"/>
              </a:ext>
            </a:extLst>
          </p:cNvPr>
          <p:cNvPicPr>
            <a:picLocks noChangeAspect="1"/>
          </p:cNvPicPr>
          <p:nvPr/>
        </p:nvPicPr>
        <p:blipFill>
          <a:blip r:embed="rId4"/>
          <a:stretch>
            <a:fillRect/>
          </a:stretch>
        </p:blipFill>
        <p:spPr>
          <a:xfrm>
            <a:off x="565963" y="999812"/>
            <a:ext cx="10776849" cy="5010188"/>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E29A7CB3-0CED-B737-4942-9D43E9788CF8}"/>
              </a:ext>
            </a:extLst>
          </p:cNvPr>
          <p:cNvPicPr>
            <a:picLocks noChangeAspect="1"/>
          </p:cNvPicPr>
          <p:nvPr/>
        </p:nvPicPr>
        <p:blipFill>
          <a:blip r:embed="rId5"/>
          <a:stretch>
            <a:fillRect/>
          </a:stretch>
        </p:blipFill>
        <p:spPr>
          <a:xfrm>
            <a:off x="3603983" y="1831396"/>
            <a:ext cx="5200000" cy="2209524"/>
          </a:xfrm>
          <a:prstGeom prst="rect">
            <a:avLst/>
          </a:prstGeom>
          <a:ln w="22225">
            <a:solidFill>
              <a:schemeClr val="bg1">
                <a:lumMod val="75000"/>
              </a:schemeClr>
            </a:solidFill>
          </a:ln>
          <a:effectLst>
            <a:outerShdw blurRad="292100" dist="139700" dir="2700000" algn="tl" rotWithShape="0">
              <a:srgbClr val="333333">
                <a:alpha val="65000"/>
              </a:srgbClr>
            </a:outerShdw>
          </a:effectLst>
        </p:spPr>
      </p:pic>
      <p:sp>
        <p:nvSpPr>
          <p:cNvPr id="32" name="Arrow: Left-Up 31">
            <a:extLst>
              <a:ext uri="{FF2B5EF4-FFF2-40B4-BE49-F238E27FC236}">
                <a16:creationId xmlns:a16="http://schemas.microsoft.com/office/drawing/2014/main" id="{48C1613D-59D7-CD7C-1E8E-B79FAEC804FC}"/>
              </a:ext>
            </a:extLst>
          </p:cNvPr>
          <p:cNvSpPr/>
          <p:nvPr/>
        </p:nvSpPr>
        <p:spPr>
          <a:xfrm>
            <a:off x="8889354" y="1655346"/>
            <a:ext cx="850392" cy="850392"/>
          </a:xfrm>
          <a:prstGeom prst="lef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2695569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214A55-D9AB-478D-B064-F6C7E352C659}"/>
              </a:ext>
            </a:extLst>
          </p:cNvPr>
          <p:cNvSpPr>
            <a:spLocks noGrp="1"/>
          </p:cNvSpPr>
          <p:nvPr>
            <p:ph type="title" idx="4294967295"/>
          </p:nvPr>
        </p:nvSpPr>
        <p:spPr>
          <a:xfrm>
            <a:off x="413700" y="68805"/>
            <a:ext cx="11016200" cy="518012"/>
          </a:xfrm>
        </p:spPr>
        <p:txBody>
          <a:bodyPr>
            <a:noAutofit/>
          </a:bodyPr>
          <a:lstStyle/>
          <a:p>
            <a:r>
              <a:rPr lang="en-US" sz="3600" dirty="0">
                <a:latin typeface="+mn-lt"/>
              </a:rPr>
              <a:t>The Longitudinal Report—Filter Options</a:t>
            </a:r>
          </a:p>
        </p:txBody>
      </p:sp>
      <p:grpSp>
        <p:nvGrpSpPr>
          <p:cNvPr id="4" name="Group 3" descr="The Filter options for a longitudinal report.">
            <a:extLst>
              <a:ext uri="{FF2B5EF4-FFF2-40B4-BE49-F238E27FC236}">
                <a16:creationId xmlns:a16="http://schemas.microsoft.com/office/drawing/2014/main" id="{18BE2946-C639-AF64-E19C-70B3DEB06491}"/>
              </a:ext>
            </a:extLst>
          </p:cNvPr>
          <p:cNvGrpSpPr/>
          <p:nvPr/>
        </p:nvGrpSpPr>
        <p:grpSpPr>
          <a:xfrm>
            <a:off x="852055" y="904009"/>
            <a:ext cx="9922784" cy="5047659"/>
            <a:chOff x="135154" y="1143543"/>
            <a:chExt cx="9004386" cy="4188426"/>
          </a:xfrm>
        </p:grpSpPr>
        <p:grpSp>
          <p:nvGrpSpPr>
            <p:cNvPr id="6" name="Group 5">
              <a:extLst>
                <a:ext uri="{FF2B5EF4-FFF2-40B4-BE49-F238E27FC236}">
                  <a16:creationId xmlns:a16="http://schemas.microsoft.com/office/drawing/2014/main" id="{23A48BE1-58EC-B6FA-CDF0-6ABB8F97118D}"/>
                </a:ext>
              </a:extLst>
            </p:cNvPr>
            <p:cNvGrpSpPr/>
            <p:nvPr/>
          </p:nvGrpSpPr>
          <p:grpSpPr>
            <a:xfrm>
              <a:off x="135154" y="1143543"/>
              <a:ext cx="9004386" cy="4188426"/>
              <a:chOff x="135154" y="1143543"/>
              <a:chExt cx="9004386" cy="4188426"/>
            </a:xfrm>
          </p:grpSpPr>
          <p:pic>
            <p:nvPicPr>
              <p:cNvPr id="8" name="Picture 7">
                <a:extLst>
                  <a:ext uri="{FF2B5EF4-FFF2-40B4-BE49-F238E27FC236}">
                    <a16:creationId xmlns:a16="http://schemas.microsoft.com/office/drawing/2014/main" id="{C7D18CBE-6FE0-748B-956C-5305AA6A12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154" y="1143543"/>
                <a:ext cx="9004386" cy="4188426"/>
              </a:xfrm>
              <a:prstGeom prst="rect">
                <a:avLst/>
              </a:prstGeom>
              <a:ln>
                <a:noFill/>
              </a:ln>
              <a:effectLst>
                <a:outerShdw blurRad="292100" dist="139700" dir="2700000" algn="tl" rotWithShape="0">
                  <a:srgbClr val="333333">
                    <a:alpha val="65000"/>
                  </a:srgbClr>
                </a:outerShdw>
              </a:effectLst>
            </p:spPr>
          </p:pic>
          <p:cxnSp>
            <p:nvCxnSpPr>
              <p:cNvPr id="11" name="Straight Connector 10">
                <a:extLst>
                  <a:ext uri="{FF2B5EF4-FFF2-40B4-BE49-F238E27FC236}">
                    <a16:creationId xmlns:a16="http://schemas.microsoft.com/office/drawing/2014/main" id="{14C37977-685A-8EE9-851F-D20B31E5526B}"/>
                  </a:ext>
                </a:extLst>
              </p:cNvPr>
              <p:cNvCxnSpPr/>
              <p:nvPr/>
            </p:nvCxnSpPr>
            <p:spPr>
              <a:xfrm>
                <a:off x="1293779" y="4260715"/>
                <a:ext cx="1614791" cy="0"/>
              </a:xfrm>
              <a:prstGeom prst="line">
                <a:avLst/>
              </a:prstGeom>
              <a:noFill/>
              <a:ln w="6350" cap="flat" cmpd="sng" algn="ctr">
                <a:solidFill>
                  <a:srgbClr val="F6F6F6"/>
                </a:solidFill>
                <a:prstDash val="solid"/>
                <a:miter lim="800000"/>
              </a:ln>
              <a:effectLst/>
            </p:spPr>
          </p:cxnSp>
        </p:grpSp>
        <p:sp>
          <p:nvSpPr>
            <p:cNvPr id="7" name="Arrow: Right 6">
              <a:extLst>
                <a:ext uri="{FF2B5EF4-FFF2-40B4-BE49-F238E27FC236}">
                  <a16:creationId xmlns:a16="http://schemas.microsoft.com/office/drawing/2014/main" id="{E2B9C9C4-A5A9-015F-42A4-BB60AE2B9880}"/>
                </a:ext>
                <a:ext uri="{C183D7F6-B498-43B3-948B-1728B52AA6E4}">
                  <adec:decorative xmlns:adec="http://schemas.microsoft.com/office/drawing/2017/decorative" val="1"/>
                </a:ext>
              </a:extLst>
            </p:cNvPr>
            <p:cNvSpPr/>
            <p:nvPr/>
          </p:nvSpPr>
          <p:spPr>
            <a:xfrm rot="5400000">
              <a:off x="7171192" y="1162601"/>
              <a:ext cx="307080" cy="268968"/>
            </a:xfrm>
            <a:prstGeom prst="rightArrow">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4546A"/>
                </a:solidFill>
                <a:effectLst/>
                <a:uLnTx/>
                <a:uFillTx/>
                <a:latin typeface="Calibri" panose="020F0502020204030204"/>
                <a:ea typeface="+mn-ea"/>
                <a:cs typeface="+mn-cs"/>
              </a:endParaRPr>
            </a:p>
          </p:txBody>
        </p:sp>
      </p:grpSp>
      <p:pic>
        <p:nvPicPr>
          <p:cNvPr id="19" name="Graphic 18" descr="Cursor with solid fill">
            <a:extLst>
              <a:ext uri="{FF2B5EF4-FFF2-40B4-BE49-F238E27FC236}">
                <a16:creationId xmlns:a16="http://schemas.microsoft.com/office/drawing/2014/main" id="{AD712897-8358-8583-7CC6-AD032B6BCD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69283">
            <a:off x="8845451" y="3070640"/>
            <a:ext cx="701615" cy="714397"/>
          </a:xfrm>
          <a:prstGeom prst="rect">
            <a:avLst/>
          </a:prstGeom>
        </p:spPr>
      </p:pic>
      <p:sp>
        <p:nvSpPr>
          <p:cNvPr id="2" name="Slide Number Placeholder 1">
            <a:extLst>
              <a:ext uri="{FF2B5EF4-FFF2-40B4-BE49-F238E27FC236}">
                <a16:creationId xmlns:a16="http://schemas.microsoft.com/office/drawing/2014/main" id="{2412F72F-A039-465E-B589-E81C492A7B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
        <p:nvSpPr>
          <p:cNvPr id="9" name="Rectangle: Rounded Corners 8">
            <a:extLst>
              <a:ext uri="{FF2B5EF4-FFF2-40B4-BE49-F238E27FC236}">
                <a16:creationId xmlns:a16="http://schemas.microsoft.com/office/drawing/2014/main" id="{2E9611F8-4B12-3531-7437-B386332496B0}"/>
              </a:ext>
              <a:ext uri="{C183D7F6-B498-43B3-948B-1728B52AA6E4}">
                <adec:decorative xmlns:adec="http://schemas.microsoft.com/office/drawing/2017/decorative" val="1"/>
              </a:ext>
            </a:extLst>
          </p:cNvPr>
          <p:cNvSpPr/>
          <p:nvPr/>
        </p:nvSpPr>
        <p:spPr>
          <a:xfrm>
            <a:off x="6106716" y="1595612"/>
            <a:ext cx="1975610" cy="3371914"/>
          </a:xfrm>
          <a:prstGeom prst="roundRect">
            <a:avLst/>
          </a:prstGeom>
          <a:solidFill>
            <a:srgbClr val="FFFFFF">
              <a:lumMod val="95000"/>
            </a:srgbClr>
          </a:solidFill>
          <a:ln w="38100" cap="flat" cmpd="sng" algn="ctr">
            <a:solidFill>
              <a:srgbClr val="C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3565A">
                    <a:lumMod val="50000"/>
                  </a:srgbClr>
                </a:solidFill>
                <a:effectLst/>
                <a:uLnTx/>
                <a:uFillTx/>
              </a:rPr>
              <a:t>School Year</a:t>
            </a:r>
            <a:r>
              <a:rPr kumimoji="0" lang="en-US" sz="1200" b="0" i="0" u="none" strike="noStrike" kern="0" cap="none" spc="0" normalizeH="0" baseline="0" noProof="0" dirty="0">
                <a:ln>
                  <a:noFill/>
                </a:ln>
                <a:solidFill>
                  <a:srgbClr val="53565A">
                    <a:lumMod val="50000"/>
                  </a:srgbClr>
                </a:solidFill>
                <a:effectLst/>
                <a:uLnTx/>
                <a:uFillTx/>
              </a:rPr>
              <a:t>: By default, data are shown for all years. Selecting a date, such as “2023,” will filter the results for the 2023—2024 school year results.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3565A">
                    <a:lumMod val="50000"/>
                  </a:srgbClr>
                </a:solidFill>
                <a:effectLst/>
                <a:uLnTx/>
                <a:uFillTx/>
              </a:rPr>
              <a:t>Test Reason</a:t>
            </a:r>
            <a:r>
              <a:rPr kumimoji="0" lang="en-US" sz="1200" b="0" i="0" u="none" strike="noStrike" kern="0" cap="none" spc="0" normalizeH="0" baseline="0" noProof="0" dirty="0">
                <a:ln>
                  <a:noFill/>
                </a:ln>
                <a:solidFill>
                  <a:srgbClr val="53565A">
                    <a:lumMod val="50000"/>
                  </a:srgbClr>
                </a:solidFill>
                <a:effectLst/>
                <a:uLnTx/>
                <a:uFillTx/>
              </a:rPr>
              <a:t>: Most helpful for numerous interim and benchmark tests that can be screened by category, omitting those you do not need to see.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3565A">
                    <a:lumMod val="50000"/>
                  </a:srgbClr>
                </a:solidFill>
                <a:effectLst/>
                <a:uLnTx/>
                <a:uFillTx/>
              </a:rPr>
              <a:t>Test Label</a:t>
            </a:r>
            <a:r>
              <a:rPr kumimoji="0" lang="en-US" sz="1200" b="0" i="0" u="none" strike="noStrike" kern="0" cap="none" spc="0" normalizeH="0" baseline="0" noProof="0" dirty="0">
                <a:ln>
                  <a:noFill/>
                </a:ln>
                <a:solidFill>
                  <a:srgbClr val="53565A">
                    <a:lumMod val="50000"/>
                  </a:srgbClr>
                </a:solidFill>
                <a:effectLst/>
                <a:uLnTx/>
                <a:uFillTx/>
              </a:rPr>
              <a:t>: Deselect the names of the tests you do not need to see.</a:t>
            </a:r>
          </a:p>
        </p:txBody>
      </p:sp>
    </p:spTree>
    <p:custDataLst>
      <p:tags r:id="rId1"/>
    </p:custDataLst>
    <p:extLst>
      <p:ext uri="{BB962C8B-B14F-4D97-AF65-F5344CB8AC3E}">
        <p14:creationId xmlns:p14="http://schemas.microsoft.com/office/powerpoint/2010/main" val="195752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B98351-33B3-4E15-9879-C734B9A7F138}"/>
              </a:ext>
            </a:extLst>
          </p:cNvPr>
          <p:cNvSpPr>
            <a:spLocks noGrp="1"/>
          </p:cNvSpPr>
          <p:nvPr>
            <p:ph type="title"/>
          </p:nvPr>
        </p:nvSpPr>
        <p:spPr/>
        <p:txBody>
          <a:bodyPr/>
          <a:lstStyle/>
          <a:p>
            <a:r>
              <a:rPr lang="en-US" dirty="0"/>
              <a:t>Understand Different User Roles</a:t>
            </a:r>
          </a:p>
        </p:txBody>
      </p:sp>
      <p:graphicFrame>
        <p:nvGraphicFramePr>
          <p:cNvPr id="6" name="Table 6">
            <a:extLst>
              <a:ext uri="{FF2B5EF4-FFF2-40B4-BE49-F238E27FC236}">
                <a16:creationId xmlns:a16="http://schemas.microsoft.com/office/drawing/2014/main" id="{E39E6C66-E30F-4694-BE1C-5E24E9C0E6A0}"/>
              </a:ext>
            </a:extLst>
          </p:cNvPr>
          <p:cNvGraphicFramePr>
            <a:graphicFrameLocks noGrp="1"/>
          </p:cNvGraphicFramePr>
          <p:nvPr/>
        </p:nvGraphicFramePr>
        <p:xfrm>
          <a:off x="207818" y="1071358"/>
          <a:ext cx="11668988" cy="4904679"/>
        </p:xfrm>
        <a:graphic>
          <a:graphicData uri="http://schemas.openxmlformats.org/drawingml/2006/table">
            <a:tbl>
              <a:tblPr firstRow="1" bandRow="1">
                <a:tableStyleId>{470918CE-3593-4766-BCB9-121BF4E22A45}</a:tableStyleId>
              </a:tblPr>
              <a:tblGrid>
                <a:gridCol w="2917247">
                  <a:extLst>
                    <a:ext uri="{9D8B030D-6E8A-4147-A177-3AD203B41FA5}">
                      <a16:colId xmlns:a16="http://schemas.microsoft.com/office/drawing/2014/main" val="108120349"/>
                    </a:ext>
                  </a:extLst>
                </a:gridCol>
                <a:gridCol w="2917247">
                  <a:extLst>
                    <a:ext uri="{9D8B030D-6E8A-4147-A177-3AD203B41FA5}">
                      <a16:colId xmlns:a16="http://schemas.microsoft.com/office/drawing/2014/main" val="276416343"/>
                    </a:ext>
                  </a:extLst>
                </a:gridCol>
                <a:gridCol w="2917247">
                  <a:extLst>
                    <a:ext uri="{9D8B030D-6E8A-4147-A177-3AD203B41FA5}">
                      <a16:colId xmlns:a16="http://schemas.microsoft.com/office/drawing/2014/main" val="233411475"/>
                    </a:ext>
                  </a:extLst>
                </a:gridCol>
                <a:gridCol w="2917247">
                  <a:extLst>
                    <a:ext uri="{9D8B030D-6E8A-4147-A177-3AD203B41FA5}">
                      <a16:colId xmlns:a16="http://schemas.microsoft.com/office/drawing/2014/main" val="1201454452"/>
                    </a:ext>
                  </a:extLst>
                </a:gridCol>
              </a:tblGrid>
              <a:tr h="1182794">
                <a:tc>
                  <a:txBody>
                    <a:bodyPr/>
                    <a:lstStyle/>
                    <a:p>
                      <a:r>
                        <a:rPr lang="en-US" sz="2000" dirty="0"/>
                        <a:t>User</a:t>
                      </a:r>
                    </a:p>
                  </a:txBody>
                  <a:tcPr/>
                </a:tc>
                <a:tc>
                  <a:txBody>
                    <a:bodyPr/>
                    <a:lstStyle/>
                    <a:p>
                      <a:r>
                        <a:rPr lang="en-US" sz="2000" dirty="0"/>
                        <a:t>Which Students Appear in Your Reports</a:t>
                      </a:r>
                    </a:p>
                  </a:txBody>
                  <a:tcPr/>
                </a:tc>
                <a:tc>
                  <a:txBody>
                    <a:bodyPr/>
                    <a:lstStyle/>
                    <a:p>
                      <a:r>
                        <a:rPr lang="en-US" sz="2000" dirty="0"/>
                        <a:t>Filter Options</a:t>
                      </a:r>
                    </a:p>
                  </a:txBody>
                  <a:tcPr/>
                </a:tc>
                <a:tc>
                  <a:txBody>
                    <a:bodyPr/>
                    <a:lstStyle/>
                    <a:p>
                      <a:r>
                        <a:rPr lang="en-US" sz="2000" dirty="0"/>
                        <a:t>Aggregate Comparisons Available</a:t>
                      </a:r>
                    </a:p>
                  </a:txBody>
                  <a:tcPr/>
                </a:tc>
                <a:extLst>
                  <a:ext uri="{0D108BD9-81ED-4DB2-BD59-A6C34878D82A}">
                    <a16:rowId xmlns:a16="http://schemas.microsoft.com/office/drawing/2014/main" val="3247115891"/>
                  </a:ext>
                </a:extLst>
              </a:tr>
              <a:tr h="1533251">
                <a:tc>
                  <a:txBody>
                    <a:bodyPr/>
                    <a:lstStyle/>
                    <a:p>
                      <a:r>
                        <a:rPr lang="en-US" sz="2000" dirty="0"/>
                        <a:t>Teacher</a:t>
                      </a:r>
                    </a:p>
                  </a:txBody>
                  <a:tcPr/>
                </a:tc>
                <a:tc>
                  <a:txBody>
                    <a:bodyPr/>
                    <a:lstStyle/>
                    <a:p>
                      <a:r>
                        <a:rPr lang="en-US" sz="2000" dirty="0"/>
                        <a:t>All students in your classes who have completed assessments</a:t>
                      </a:r>
                    </a:p>
                  </a:txBody>
                  <a:tcPr/>
                </a:tc>
                <a:tc>
                  <a:txBody>
                    <a:bodyPr/>
                    <a:lstStyle/>
                    <a:p>
                      <a:r>
                        <a:rPr lang="en-US" sz="2000" dirty="0"/>
                        <a:t>By class roster</a:t>
                      </a:r>
                    </a:p>
                  </a:txBody>
                  <a:tcPr/>
                </a:tc>
                <a:tc>
                  <a:txBody>
                    <a:bodyPr/>
                    <a:lstStyle/>
                    <a:p>
                      <a:r>
                        <a:rPr lang="en-US" sz="2000" dirty="0"/>
                        <a:t>Your students</a:t>
                      </a:r>
                    </a:p>
                    <a:p>
                      <a:r>
                        <a:rPr lang="en-US" sz="2000" dirty="0"/>
                        <a:t>School</a:t>
                      </a:r>
                    </a:p>
                    <a:p>
                      <a:r>
                        <a:rPr lang="en-US" sz="2000" dirty="0"/>
                        <a:t>District</a:t>
                      </a:r>
                    </a:p>
                    <a:p>
                      <a:r>
                        <a:rPr lang="en-US" sz="2000" dirty="0"/>
                        <a:t>State (if available)</a:t>
                      </a:r>
                    </a:p>
                  </a:txBody>
                  <a:tcPr/>
                </a:tc>
                <a:extLst>
                  <a:ext uri="{0D108BD9-81ED-4DB2-BD59-A6C34878D82A}">
                    <a16:rowId xmlns:a16="http://schemas.microsoft.com/office/drawing/2014/main" val="3206509209"/>
                  </a:ext>
                </a:extLst>
              </a:tr>
              <a:tr h="1182794">
                <a:tc>
                  <a:txBody>
                    <a:bodyPr/>
                    <a:lstStyle/>
                    <a:p>
                      <a:r>
                        <a:rPr lang="en-US" sz="2000" dirty="0"/>
                        <a:t>School</a:t>
                      </a:r>
                    </a:p>
                  </a:txBody>
                  <a:tcPr/>
                </a:tc>
                <a:tc>
                  <a:txBody>
                    <a:bodyPr/>
                    <a:lstStyle/>
                    <a:p>
                      <a:r>
                        <a:rPr lang="en-US" sz="2000" dirty="0"/>
                        <a:t>All students in your school who have completed assessments</a:t>
                      </a:r>
                    </a:p>
                  </a:txBody>
                  <a:tcPr/>
                </a:tc>
                <a:tc>
                  <a:txBody>
                    <a:bodyPr/>
                    <a:lstStyle/>
                    <a:p>
                      <a:r>
                        <a:rPr lang="en-US" sz="2000" dirty="0"/>
                        <a:t>Select a teacher, then by roster</a:t>
                      </a:r>
                    </a:p>
                  </a:txBody>
                  <a:tcPr/>
                </a:tc>
                <a:tc>
                  <a:txBody>
                    <a:bodyPr/>
                    <a:lstStyle/>
                    <a:p>
                      <a:r>
                        <a:rPr lang="en-US" sz="2000" dirty="0"/>
                        <a:t>Your school</a:t>
                      </a:r>
                    </a:p>
                    <a:p>
                      <a:r>
                        <a:rPr lang="en-US" sz="2000" dirty="0"/>
                        <a:t>District</a:t>
                      </a:r>
                    </a:p>
                    <a:p>
                      <a:r>
                        <a:rPr lang="en-US" sz="2000" dirty="0"/>
                        <a:t>State (if available)</a:t>
                      </a:r>
                    </a:p>
                  </a:txBody>
                  <a:tcPr/>
                </a:tc>
                <a:extLst>
                  <a:ext uri="{0D108BD9-81ED-4DB2-BD59-A6C34878D82A}">
                    <a16:rowId xmlns:a16="http://schemas.microsoft.com/office/drawing/2014/main" val="4112296793"/>
                  </a:ext>
                </a:extLst>
              </a:tr>
              <a:tr h="879884">
                <a:tc>
                  <a:txBody>
                    <a:bodyPr/>
                    <a:lstStyle/>
                    <a:p>
                      <a:r>
                        <a:rPr lang="en-US" sz="2000" dirty="0"/>
                        <a:t>District</a:t>
                      </a:r>
                    </a:p>
                  </a:txBody>
                  <a:tcPr/>
                </a:tc>
                <a:tc>
                  <a:txBody>
                    <a:bodyPr/>
                    <a:lstStyle/>
                    <a:p>
                      <a:r>
                        <a:rPr lang="en-US" sz="2000" dirty="0"/>
                        <a:t>All students in your district who have completed assessments</a:t>
                      </a:r>
                    </a:p>
                  </a:txBody>
                  <a:tcPr/>
                </a:tc>
                <a:tc>
                  <a:txBody>
                    <a:bodyPr/>
                    <a:lstStyle/>
                    <a:p>
                      <a:r>
                        <a:rPr lang="en-US" sz="2000" dirty="0"/>
                        <a:t>By school</a:t>
                      </a:r>
                    </a:p>
                  </a:txBody>
                  <a:tcPr/>
                </a:tc>
                <a:tc>
                  <a:txBody>
                    <a:bodyPr/>
                    <a:lstStyle/>
                    <a:p>
                      <a:r>
                        <a:rPr lang="en-US" sz="2000" dirty="0"/>
                        <a:t>Your district</a:t>
                      </a:r>
                    </a:p>
                    <a:p>
                      <a:r>
                        <a:rPr lang="en-US" sz="2000" dirty="0"/>
                        <a:t>State (if available)</a:t>
                      </a:r>
                    </a:p>
                  </a:txBody>
                  <a:tcPr/>
                </a:tc>
                <a:extLst>
                  <a:ext uri="{0D108BD9-81ED-4DB2-BD59-A6C34878D82A}">
                    <a16:rowId xmlns:a16="http://schemas.microsoft.com/office/drawing/2014/main" val="4100102294"/>
                  </a:ext>
                </a:extLst>
              </a:tr>
            </a:tbl>
          </a:graphicData>
        </a:graphic>
      </p:graphicFrame>
      <p:sp>
        <p:nvSpPr>
          <p:cNvPr id="3" name="Slide Number Placeholder 2">
            <a:extLst>
              <a:ext uri="{FF2B5EF4-FFF2-40B4-BE49-F238E27FC236}">
                <a16:creationId xmlns:a16="http://schemas.microsoft.com/office/drawing/2014/main" id="{A57D6594-F753-4CE2-BC13-8FC34B826251}"/>
              </a:ext>
            </a:extLst>
          </p:cNvPr>
          <p:cNvSpPr>
            <a:spLocks noGrp="1"/>
          </p:cNvSpPr>
          <p:nvPr>
            <p:ph type="sldNum" sz="quarter" idx="17"/>
          </p:nvPr>
        </p:nvSpPr>
        <p:spPr/>
        <p:txBody>
          <a:bodyPr/>
          <a:lstStyle/>
          <a:p>
            <a:fld id="{58AE716E-68DD-2249-A7FA-8AEF0B14DF81}" type="slidenum">
              <a:rPr lang="en-US" smtClean="0"/>
              <a:pPr/>
              <a:t>5</a:t>
            </a:fld>
            <a:endParaRPr lang="en-US" dirty="0"/>
          </a:p>
        </p:txBody>
      </p:sp>
    </p:spTree>
    <p:extLst>
      <p:ext uri="{BB962C8B-B14F-4D97-AF65-F5344CB8AC3E}">
        <p14:creationId xmlns:p14="http://schemas.microsoft.com/office/powerpoint/2010/main" val="2044353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9B6DA11-F2A8-40DA-8072-58D754AE1386}"/>
              </a:ext>
            </a:extLst>
          </p:cNvPr>
          <p:cNvSpPr>
            <a:spLocks noGrp="1"/>
          </p:cNvSpPr>
          <p:nvPr>
            <p:ph type="title"/>
          </p:nvPr>
        </p:nvSpPr>
        <p:spPr>
          <a:xfrm>
            <a:off x="325694" y="145610"/>
            <a:ext cx="10515600" cy="426771"/>
          </a:xfrm>
        </p:spPr>
        <p:txBody>
          <a:bodyPr>
            <a:noAutofit/>
          </a:bodyPr>
          <a:lstStyle/>
          <a:p>
            <a:r>
              <a:rPr lang="en-US" sz="3600" dirty="0">
                <a:latin typeface="+mn-lt"/>
              </a:rPr>
              <a:t>Longitudinal</a:t>
            </a:r>
            <a:r>
              <a:rPr lang="en-US" sz="3600" baseline="0" dirty="0">
                <a:latin typeface="+mn-lt"/>
              </a:rPr>
              <a:t> Reports—Ways to Customize</a:t>
            </a:r>
            <a:endParaRPr lang="en-US" sz="3600" dirty="0">
              <a:latin typeface="+mn-lt"/>
            </a:endParaRPr>
          </a:p>
        </p:txBody>
      </p:sp>
      <p:grpSp>
        <p:nvGrpSpPr>
          <p:cNvPr id="10" name="Group 9">
            <a:extLst>
              <a:ext uri="{FF2B5EF4-FFF2-40B4-BE49-F238E27FC236}">
                <a16:creationId xmlns:a16="http://schemas.microsoft.com/office/drawing/2014/main" id="{66A248A5-5FB4-4098-A7B2-8750C0897FF2}"/>
              </a:ext>
              <a:ext uri="{C183D7F6-B498-43B3-948B-1728B52AA6E4}">
                <adec:decorative xmlns:adec="http://schemas.microsoft.com/office/drawing/2017/decorative" val="1"/>
              </a:ext>
            </a:extLst>
          </p:cNvPr>
          <p:cNvGrpSpPr/>
          <p:nvPr/>
        </p:nvGrpSpPr>
        <p:grpSpPr>
          <a:xfrm>
            <a:off x="651855" y="1220816"/>
            <a:ext cx="10943068" cy="784830"/>
            <a:chOff x="850901" y="1417489"/>
            <a:chExt cx="10544180" cy="550631"/>
          </a:xfrm>
          <a:solidFill>
            <a:schemeClr val="tx1">
              <a:lumMod val="20000"/>
              <a:lumOff val="80000"/>
            </a:schemeClr>
          </a:solidFill>
        </p:grpSpPr>
        <p:sp>
          <p:nvSpPr>
            <p:cNvPr id="9" name="TextBox 8">
              <a:extLst>
                <a:ext uri="{FF2B5EF4-FFF2-40B4-BE49-F238E27FC236}">
                  <a16:creationId xmlns:a16="http://schemas.microsoft.com/office/drawing/2014/main" id="{550EAF9C-A6A7-4758-A257-669384CF8D80}"/>
                </a:ext>
              </a:extLst>
            </p:cNvPr>
            <p:cNvSpPr txBox="1"/>
            <p:nvPr/>
          </p:nvSpPr>
          <p:spPr>
            <a:xfrm>
              <a:off x="850901" y="1417489"/>
              <a:ext cx="10544180" cy="550631"/>
            </a:xfrm>
            <a:prstGeom prst="rect">
              <a:avLst/>
            </a:prstGeom>
            <a:solidFill>
              <a:schemeClr val="bg1">
                <a:lumMod val="95000"/>
              </a:schemeClr>
            </a:solidFill>
            <a:ln w="38100">
              <a:solidFill>
                <a:srgbClr val="C00000"/>
              </a:solidFill>
            </a:ln>
          </p:spPr>
          <p:txBody>
            <a:bodyPr wrap="square" rtlCol="0" anchor="ctr">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Results from current and previous school years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Filter options: school year, test reason, test label</a:t>
              </a:r>
            </a:p>
          </p:txBody>
        </p:sp>
        <p:pic>
          <p:nvPicPr>
            <p:cNvPr id="14" name="Picture 13">
              <a:extLst>
                <a:ext uri="{FF2B5EF4-FFF2-40B4-BE49-F238E27FC236}">
                  <a16:creationId xmlns:a16="http://schemas.microsoft.com/office/drawing/2014/main" id="{88C531AA-0651-4B42-9FEC-1307E39C465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488852" y="1474779"/>
              <a:ext cx="581402" cy="436051"/>
            </a:xfrm>
            <a:prstGeom prst="rect">
              <a:avLst/>
            </a:prstGeom>
            <a:grpFill/>
          </p:spPr>
        </p:pic>
      </p:grpSp>
      <p:sp>
        <p:nvSpPr>
          <p:cNvPr id="3" name="Text Placeholder 2">
            <a:extLst>
              <a:ext uri="{FF2B5EF4-FFF2-40B4-BE49-F238E27FC236}">
                <a16:creationId xmlns:a16="http://schemas.microsoft.com/office/drawing/2014/main" id="{051A3CE5-B4AD-4B95-9724-467D7B4F2C06}"/>
              </a:ext>
            </a:extLst>
          </p:cNvPr>
          <p:cNvSpPr>
            <a:spLocks noGrp="1"/>
          </p:cNvSpPr>
          <p:nvPr>
            <p:ph type="body" idx="1"/>
          </p:nvPr>
        </p:nvSpPr>
        <p:spPr>
          <a:xfrm>
            <a:off x="651855" y="2449622"/>
            <a:ext cx="5344528" cy="844568"/>
          </a:xfrm>
          <a:noFill/>
          <a:ln w="38100">
            <a:solidFill>
              <a:schemeClr val="tx1"/>
            </a:solidFill>
          </a:ln>
        </p:spPr>
        <p:txBody>
          <a:bodyPr anchor="ctr">
            <a:normAutofit/>
          </a:bodyPr>
          <a:lstStyle/>
          <a:p>
            <a:pPr algn="ctr">
              <a:spcBef>
                <a:spcPts val="0"/>
              </a:spcBef>
            </a:pPr>
            <a:r>
              <a:rPr lang="en-US" b="0" dirty="0">
                <a:solidFill>
                  <a:schemeClr val="accent1">
                    <a:lumMod val="50000"/>
                  </a:schemeClr>
                </a:solidFill>
              </a:rPr>
              <a:t>          </a:t>
            </a:r>
            <a:r>
              <a:rPr lang="en-US" sz="3200" b="0" dirty="0">
                <a:solidFill>
                  <a:schemeClr val="tx1">
                    <a:lumMod val="50000"/>
                  </a:schemeClr>
                </a:solidFill>
              </a:rPr>
              <a:t>INDIVIDUAL REPORTS</a:t>
            </a:r>
            <a:r>
              <a:rPr lang="en-US" dirty="0"/>
              <a:t>	</a:t>
            </a:r>
          </a:p>
        </p:txBody>
      </p:sp>
      <p:sp>
        <p:nvSpPr>
          <p:cNvPr id="4" name="Content Placeholder 3">
            <a:extLst>
              <a:ext uri="{FF2B5EF4-FFF2-40B4-BE49-F238E27FC236}">
                <a16:creationId xmlns:a16="http://schemas.microsoft.com/office/drawing/2014/main" id="{FFE94E0E-0B0B-428C-BAD7-FA70AEBFFBF0}"/>
              </a:ext>
            </a:extLst>
          </p:cNvPr>
          <p:cNvSpPr>
            <a:spLocks noGrp="1"/>
          </p:cNvSpPr>
          <p:nvPr>
            <p:ph sz="half" idx="2"/>
          </p:nvPr>
        </p:nvSpPr>
        <p:spPr>
          <a:xfrm>
            <a:off x="651855" y="3563811"/>
            <a:ext cx="5344529" cy="2265733"/>
          </a:xfrm>
          <a:solidFill>
            <a:schemeClr val="bg1">
              <a:lumMod val="95000"/>
            </a:schemeClr>
          </a:solidFill>
          <a:ln w="38100">
            <a:solidFill>
              <a:srgbClr val="C00000"/>
            </a:solidFill>
          </a:ln>
        </p:spPr>
        <p:txBody>
          <a:bodyPr lIns="91440" rIns="0" anchor="ctr">
            <a:normAutofit/>
          </a:bodyPr>
          <a:lstStyle/>
          <a:p>
            <a:pPr>
              <a:buFont typeface="Arial" panose="020B0604020202020204" pitchFamily="34" charset="0"/>
              <a:buChar char="•"/>
            </a:pPr>
            <a:r>
              <a:rPr lang="en-US" sz="2000" dirty="0">
                <a:solidFill>
                  <a:schemeClr val="tx1">
                    <a:lumMod val="50000"/>
                  </a:schemeClr>
                </a:solidFill>
              </a:rPr>
              <a:t>Multiple instances of the same test (interims and benchmarks)</a:t>
            </a:r>
          </a:p>
          <a:p>
            <a:pPr>
              <a:buFont typeface="Arial" panose="020B0604020202020204" pitchFamily="34" charset="0"/>
              <a:buChar char="•"/>
            </a:pPr>
            <a:r>
              <a:rPr lang="en-US" sz="2000" dirty="0">
                <a:solidFill>
                  <a:schemeClr val="tx1">
                    <a:lumMod val="50000"/>
                  </a:schemeClr>
                </a:solidFill>
              </a:rPr>
              <a:t>Related tests (typically related by standard and determined by school/district administration)</a:t>
            </a:r>
          </a:p>
        </p:txBody>
      </p:sp>
      <p:sp>
        <p:nvSpPr>
          <p:cNvPr id="5" name="Text Placeholder 4">
            <a:extLst>
              <a:ext uri="{FF2B5EF4-FFF2-40B4-BE49-F238E27FC236}">
                <a16:creationId xmlns:a16="http://schemas.microsoft.com/office/drawing/2014/main" id="{7103FE07-A814-4E00-957D-5EA7C315CC4B}"/>
              </a:ext>
            </a:extLst>
          </p:cNvPr>
          <p:cNvSpPr>
            <a:spLocks noGrp="1"/>
          </p:cNvSpPr>
          <p:nvPr>
            <p:ph type="body" sz="quarter" idx="3"/>
          </p:nvPr>
        </p:nvSpPr>
        <p:spPr>
          <a:xfrm>
            <a:off x="6251174" y="2462846"/>
            <a:ext cx="5344527" cy="844568"/>
          </a:xfrm>
          <a:noFill/>
          <a:ln w="38100">
            <a:solidFill>
              <a:schemeClr val="tx1"/>
            </a:solidFill>
          </a:ln>
        </p:spPr>
        <p:txBody>
          <a:bodyPr anchor="ctr">
            <a:normAutofit/>
          </a:bodyPr>
          <a:lstStyle/>
          <a:p>
            <a:pPr algn="ctr">
              <a:lnSpc>
                <a:spcPct val="100000"/>
              </a:lnSpc>
              <a:spcBef>
                <a:spcPts val="0"/>
              </a:spcBef>
            </a:pPr>
            <a:r>
              <a:rPr lang="en-US" sz="3200" b="0" dirty="0">
                <a:solidFill>
                  <a:schemeClr val="tx1">
                    <a:lumMod val="50000"/>
                  </a:schemeClr>
                </a:solidFill>
              </a:rPr>
              <a:t>GROUP REPORTS</a:t>
            </a:r>
          </a:p>
        </p:txBody>
      </p:sp>
      <p:sp>
        <p:nvSpPr>
          <p:cNvPr id="6" name="Content Placeholder 5">
            <a:extLst>
              <a:ext uri="{FF2B5EF4-FFF2-40B4-BE49-F238E27FC236}">
                <a16:creationId xmlns:a16="http://schemas.microsoft.com/office/drawing/2014/main" id="{0A844CA5-E5DE-4ECA-9846-84C094195A71}"/>
              </a:ext>
            </a:extLst>
          </p:cNvPr>
          <p:cNvSpPr>
            <a:spLocks noGrp="1"/>
          </p:cNvSpPr>
          <p:nvPr>
            <p:ph sz="quarter" idx="4"/>
          </p:nvPr>
        </p:nvSpPr>
        <p:spPr>
          <a:xfrm>
            <a:off x="6251174" y="3563812"/>
            <a:ext cx="5344528" cy="2265732"/>
          </a:xfrm>
          <a:solidFill>
            <a:schemeClr val="bg1">
              <a:lumMod val="95000"/>
            </a:schemeClr>
          </a:solidFill>
          <a:ln w="38100">
            <a:solidFill>
              <a:srgbClr val="C00000"/>
            </a:solidFill>
          </a:ln>
        </p:spPr>
        <p:txBody>
          <a:bodyPr lIns="91440" anchor="ctr" anchorCtr="0">
            <a:normAutofit/>
          </a:bodyPr>
          <a:lstStyle/>
          <a:p>
            <a:r>
              <a:rPr lang="en-US" sz="2000" dirty="0">
                <a:solidFill>
                  <a:schemeClr val="tx1">
                    <a:lumMod val="50000"/>
                  </a:schemeClr>
                </a:solidFill>
              </a:rPr>
              <a:t>Students who completed the same test multiple times (interims and benchmarks)</a:t>
            </a:r>
          </a:p>
          <a:p>
            <a:r>
              <a:rPr lang="en-US" sz="2000" dirty="0">
                <a:solidFill>
                  <a:schemeClr val="tx1">
                    <a:lumMod val="50000"/>
                  </a:schemeClr>
                </a:solidFill>
              </a:rPr>
              <a:t>Students who completed related tests</a:t>
            </a:r>
          </a:p>
        </p:txBody>
      </p:sp>
      <p:sp>
        <p:nvSpPr>
          <p:cNvPr id="7" name="Rectangle: Rounded Corners 6">
            <a:extLst>
              <a:ext uri="{FF2B5EF4-FFF2-40B4-BE49-F238E27FC236}">
                <a16:creationId xmlns:a16="http://schemas.microsoft.com/office/drawing/2014/main" id="{9FB5EDEC-C105-46FE-83CC-03FE13A71360}"/>
              </a:ext>
              <a:ext uri="{C183D7F6-B498-43B3-948B-1728B52AA6E4}">
                <adec:decorative xmlns:adec="http://schemas.microsoft.com/office/drawing/2017/decorative" val="1"/>
              </a:ext>
            </a:extLst>
          </p:cNvPr>
          <p:cNvSpPr/>
          <p:nvPr/>
        </p:nvSpPr>
        <p:spPr>
          <a:xfrm>
            <a:off x="906646" y="2581732"/>
            <a:ext cx="651922" cy="537961"/>
          </a:xfrm>
          <a:prstGeom prst="roundRect">
            <a:avLst>
              <a:gd name="adj" fmla="val 16670"/>
            </a:avLst>
          </a:prstGeom>
          <a: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4000" r="-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Rectangle: Rounded Corners 7">
            <a:extLst>
              <a:ext uri="{FF2B5EF4-FFF2-40B4-BE49-F238E27FC236}">
                <a16:creationId xmlns:a16="http://schemas.microsoft.com/office/drawing/2014/main" id="{C962F9FA-68CC-48F8-BC86-88CFC5801DE9}"/>
              </a:ext>
              <a:ext uri="{C183D7F6-B498-43B3-948B-1728B52AA6E4}">
                <adec:decorative xmlns:adec="http://schemas.microsoft.com/office/drawing/2017/decorative" val="1"/>
              </a:ext>
            </a:extLst>
          </p:cNvPr>
          <p:cNvSpPr/>
          <p:nvPr/>
        </p:nvSpPr>
        <p:spPr>
          <a:xfrm>
            <a:off x="6579549" y="2648804"/>
            <a:ext cx="706194" cy="537961"/>
          </a:xfrm>
          <a:prstGeom prst="roundRect">
            <a:avLst>
              <a:gd name="adj" fmla="val 16670"/>
            </a:avLst>
          </a:prstGeom>
          <a: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45CC7F57-5B0B-442F-9331-3F5ED54F22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1601659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5F9097-D723-4448-8E63-73D977B3AE94}"/>
              </a:ext>
            </a:extLst>
          </p:cNvPr>
          <p:cNvSpPr>
            <a:spLocks noGrp="1"/>
          </p:cNvSpPr>
          <p:nvPr>
            <p:ph type="title" idx="4294967295"/>
          </p:nvPr>
        </p:nvSpPr>
        <p:spPr>
          <a:xfrm>
            <a:off x="359777" y="41585"/>
            <a:ext cx="11016200" cy="518012"/>
          </a:xfrm>
        </p:spPr>
        <p:txBody>
          <a:bodyPr>
            <a:noAutofit/>
          </a:bodyPr>
          <a:lstStyle/>
          <a:p>
            <a:r>
              <a:rPr lang="en-US" sz="3600" dirty="0">
                <a:latin typeface="+mn-lt"/>
              </a:rPr>
              <a:t>How to Build a Demographic Breakdown Report</a:t>
            </a:r>
          </a:p>
        </p:txBody>
      </p:sp>
      <p:pic>
        <p:nvPicPr>
          <p:cNvPr id="4" name="Graphic 3" descr="Cursor with solid fill">
            <a:extLst>
              <a:ext uri="{FF2B5EF4-FFF2-40B4-BE49-F238E27FC236}">
                <a16:creationId xmlns:a16="http://schemas.microsoft.com/office/drawing/2014/main" id="{648737B9-5755-63FC-928F-086EE9EA58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379207">
            <a:off x="5035907" y="5335285"/>
            <a:ext cx="701615" cy="714397"/>
          </a:xfrm>
          <a:prstGeom prst="rect">
            <a:avLst/>
          </a:prstGeom>
        </p:spPr>
      </p:pic>
      <p:sp>
        <p:nvSpPr>
          <p:cNvPr id="2" name="Slide Number Placeholder 1">
            <a:extLst>
              <a:ext uri="{FF2B5EF4-FFF2-40B4-BE49-F238E27FC236}">
                <a16:creationId xmlns:a16="http://schemas.microsoft.com/office/drawing/2014/main" id="{773C24DF-1E40-48F0-92EF-CCE18578B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6" name="Picture 5">
            <a:extLst>
              <a:ext uri="{FF2B5EF4-FFF2-40B4-BE49-F238E27FC236}">
                <a16:creationId xmlns:a16="http://schemas.microsoft.com/office/drawing/2014/main" id="{DC86519D-8B54-E804-7148-40C111B9BDC9}"/>
              </a:ext>
            </a:extLst>
          </p:cNvPr>
          <p:cNvPicPr>
            <a:picLocks noChangeAspect="1"/>
          </p:cNvPicPr>
          <p:nvPr/>
        </p:nvPicPr>
        <p:blipFill>
          <a:blip r:embed="rId6"/>
          <a:stretch>
            <a:fillRect/>
          </a:stretch>
        </p:blipFill>
        <p:spPr>
          <a:xfrm>
            <a:off x="275138" y="897568"/>
            <a:ext cx="11641723" cy="4549358"/>
          </a:xfrm>
          <a:prstGeom prst="rect">
            <a:avLst/>
          </a:prstGeom>
          <a:ln>
            <a:solidFill>
              <a:srgbClr val="0070C0"/>
            </a:solidFill>
          </a:ln>
        </p:spPr>
      </p:pic>
      <p:pic>
        <p:nvPicPr>
          <p:cNvPr id="7" name="Picture 6">
            <a:extLst>
              <a:ext uri="{FF2B5EF4-FFF2-40B4-BE49-F238E27FC236}">
                <a16:creationId xmlns:a16="http://schemas.microsoft.com/office/drawing/2014/main" id="{BBB1D977-4F9E-DDCF-051A-39AE7EED470E}"/>
              </a:ext>
            </a:extLst>
          </p:cNvPr>
          <p:cNvPicPr>
            <a:picLocks noChangeAspect="1"/>
          </p:cNvPicPr>
          <p:nvPr/>
        </p:nvPicPr>
        <p:blipFill>
          <a:blip r:embed="rId7"/>
          <a:stretch>
            <a:fillRect/>
          </a:stretch>
        </p:blipFill>
        <p:spPr>
          <a:xfrm>
            <a:off x="4450507" y="2934652"/>
            <a:ext cx="4451367" cy="3136810"/>
          </a:xfrm>
          <a:prstGeom prst="rect">
            <a:avLst/>
          </a:prstGeom>
        </p:spPr>
      </p:pic>
    </p:spTree>
    <p:custDataLst>
      <p:tags r:id="rId1"/>
    </p:custDataLst>
    <p:extLst>
      <p:ext uri="{BB962C8B-B14F-4D97-AF65-F5344CB8AC3E}">
        <p14:creationId xmlns:p14="http://schemas.microsoft.com/office/powerpoint/2010/main" val="3200128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0269B-3304-4381-BAD8-E7267BB51B84}"/>
              </a:ext>
            </a:extLst>
          </p:cNvPr>
          <p:cNvSpPr>
            <a:spLocks noGrp="1"/>
          </p:cNvSpPr>
          <p:nvPr>
            <p:ph type="title" idx="4294967295"/>
          </p:nvPr>
        </p:nvSpPr>
        <p:spPr>
          <a:xfrm>
            <a:off x="324631" y="501443"/>
            <a:ext cx="11016200" cy="518012"/>
          </a:xfrm>
        </p:spPr>
        <p:txBody>
          <a:bodyPr>
            <a:normAutofit fontScale="90000"/>
          </a:bodyPr>
          <a:lstStyle/>
          <a:p>
            <a:pPr rtl="0" eaLnBrk="1" fontAlgn="auto" latinLnBrk="0" hangingPunct="1"/>
            <a:r>
              <a:rPr lang="en-US" sz="4000" b="0" i="0" kern="1200" spc="0" baseline="0" dirty="0">
                <a:ln>
                  <a:noFill/>
                </a:ln>
                <a:solidFill>
                  <a:srgbClr val="FFFFFF"/>
                </a:solidFill>
                <a:effectLst/>
                <a:latin typeface="+mn-lt"/>
                <a:ea typeface="+mn-ea"/>
                <a:cs typeface="+mn-cs"/>
              </a:rPr>
              <a:t>Demographic Breakdown Report</a:t>
            </a:r>
            <a:endParaRPr lang="en-US" sz="4000" dirty="0">
              <a:effectLst/>
              <a:latin typeface="+mn-lt"/>
            </a:endParaRPr>
          </a:p>
          <a:p>
            <a:endParaRPr lang="en-US" dirty="0"/>
          </a:p>
        </p:txBody>
      </p:sp>
      <p:sp>
        <p:nvSpPr>
          <p:cNvPr id="2" name="Slide Number Placeholder 1">
            <a:extLst>
              <a:ext uri="{FF2B5EF4-FFF2-40B4-BE49-F238E27FC236}">
                <a16:creationId xmlns:a16="http://schemas.microsoft.com/office/drawing/2014/main" id="{79C77DE5-1D8D-409B-9D87-487ADCB96E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9" name="Picture 8">
            <a:extLst>
              <a:ext uri="{FF2B5EF4-FFF2-40B4-BE49-F238E27FC236}">
                <a16:creationId xmlns:a16="http://schemas.microsoft.com/office/drawing/2014/main" id="{40EE3B10-64E3-13B8-6AE6-4F8A08523AE0}"/>
              </a:ext>
            </a:extLst>
          </p:cNvPr>
          <p:cNvPicPr>
            <a:picLocks noChangeAspect="1"/>
          </p:cNvPicPr>
          <p:nvPr/>
        </p:nvPicPr>
        <p:blipFill>
          <a:blip r:embed="rId4"/>
          <a:stretch>
            <a:fillRect/>
          </a:stretch>
        </p:blipFill>
        <p:spPr>
          <a:xfrm>
            <a:off x="152400" y="1137695"/>
            <a:ext cx="11612137" cy="4756606"/>
          </a:xfrm>
          <a:prstGeom prst="rect">
            <a:avLst/>
          </a:prstGeom>
          <a:ln>
            <a:solidFill>
              <a:schemeClr val="accent1"/>
            </a:solidFill>
          </a:ln>
        </p:spPr>
      </p:pic>
      <p:sp>
        <p:nvSpPr>
          <p:cNvPr id="11" name="Oval 10">
            <a:extLst>
              <a:ext uri="{FF2B5EF4-FFF2-40B4-BE49-F238E27FC236}">
                <a16:creationId xmlns:a16="http://schemas.microsoft.com/office/drawing/2014/main" id="{DB2158A4-A771-7D94-D9AF-86427F306840}"/>
              </a:ext>
            </a:extLst>
          </p:cNvPr>
          <p:cNvSpPr/>
          <p:nvPr/>
        </p:nvSpPr>
        <p:spPr>
          <a:xfrm>
            <a:off x="698988" y="4312627"/>
            <a:ext cx="445477" cy="2579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3030419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A33DF9-D6B4-4270-9C7E-49A33DBB966F}"/>
              </a:ext>
            </a:extLst>
          </p:cNvPr>
          <p:cNvSpPr>
            <a:spLocks noGrp="1"/>
          </p:cNvSpPr>
          <p:nvPr>
            <p:ph type="title" idx="4294967295"/>
          </p:nvPr>
        </p:nvSpPr>
        <p:spPr>
          <a:xfrm>
            <a:off x="320025" y="74925"/>
            <a:ext cx="11016200" cy="518012"/>
          </a:xfrm>
        </p:spPr>
        <p:txBody>
          <a:bodyPr>
            <a:noAutofit/>
          </a:bodyPr>
          <a:lstStyle/>
          <a:p>
            <a:r>
              <a:rPr lang="en-US" sz="3600" dirty="0">
                <a:latin typeface="+mn-lt"/>
              </a:rPr>
              <a:t>View Details Window/Breakdown Report</a:t>
            </a:r>
          </a:p>
        </p:txBody>
      </p:sp>
      <p:sp>
        <p:nvSpPr>
          <p:cNvPr id="2" name="Slide Number Placeholder 1">
            <a:extLst>
              <a:ext uri="{FF2B5EF4-FFF2-40B4-BE49-F238E27FC236}">
                <a16:creationId xmlns:a16="http://schemas.microsoft.com/office/drawing/2014/main" id="{DBA5070F-A223-40B1-B9A9-0820619A11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5" name="Picture 4">
            <a:extLst>
              <a:ext uri="{FF2B5EF4-FFF2-40B4-BE49-F238E27FC236}">
                <a16:creationId xmlns:a16="http://schemas.microsoft.com/office/drawing/2014/main" id="{4B013B8C-A98E-A11E-4F54-30CAFAC17BA8}"/>
              </a:ext>
            </a:extLst>
          </p:cNvPr>
          <p:cNvPicPr>
            <a:picLocks noChangeAspect="1"/>
          </p:cNvPicPr>
          <p:nvPr/>
        </p:nvPicPr>
        <p:blipFill>
          <a:blip r:embed="rId4"/>
          <a:stretch>
            <a:fillRect/>
          </a:stretch>
        </p:blipFill>
        <p:spPr>
          <a:xfrm>
            <a:off x="320024" y="1392585"/>
            <a:ext cx="11731299" cy="4072830"/>
          </a:xfrm>
          <a:prstGeom prst="rect">
            <a:avLst/>
          </a:prstGeom>
        </p:spPr>
      </p:pic>
      <p:sp>
        <p:nvSpPr>
          <p:cNvPr id="6" name="Rectangle 5">
            <a:extLst>
              <a:ext uri="{FF2B5EF4-FFF2-40B4-BE49-F238E27FC236}">
                <a16:creationId xmlns:a16="http://schemas.microsoft.com/office/drawing/2014/main" id="{C2B40182-E524-5595-9ED5-38FAA135BA37}"/>
              </a:ext>
            </a:extLst>
          </p:cNvPr>
          <p:cNvSpPr/>
          <p:nvPr/>
        </p:nvSpPr>
        <p:spPr>
          <a:xfrm>
            <a:off x="320024" y="2309446"/>
            <a:ext cx="11551952" cy="4454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8" name="Arrow: Down 7">
            <a:extLst>
              <a:ext uri="{FF2B5EF4-FFF2-40B4-BE49-F238E27FC236}">
                <a16:creationId xmlns:a16="http://schemas.microsoft.com/office/drawing/2014/main" id="{24FEA1F8-861B-F0CA-B84C-1DEAD7919705}"/>
              </a:ext>
            </a:extLst>
          </p:cNvPr>
          <p:cNvSpPr/>
          <p:nvPr/>
        </p:nvSpPr>
        <p:spPr>
          <a:xfrm rot="5733205">
            <a:off x="6984228" y="2050908"/>
            <a:ext cx="905241" cy="738401"/>
          </a:xfrm>
          <a:prstGeom prst="downArrow">
            <a:avLst>
              <a:gd name="adj1" fmla="val 50000"/>
              <a:gd name="adj2" fmla="val 38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1414742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262" y="103740"/>
            <a:ext cx="9326880" cy="586726"/>
          </a:xfrm>
        </p:spPr>
        <p:txBody>
          <a:bodyPr>
            <a:normAutofit/>
          </a:bodyPr>
          <a:lstStyle/>
          <a:p>
            <a:r>
              <a:rPr lang="en-US" sz="3600" dirty="0">
                <a:latin typeface="+mn-lt"/>
              </a:rPr>
              <a:t>Use More Advanced Features</a:t>
            </a:r>
          </a:p>
        </p:txBody>
      </p:sp>
      <p:sp>
        <p:nvSpPr>
          <p:cNvPr id="3" name="Content Placeholder 1">
            <a:extLst>
              <a:ext uri="{FF2B5EF4-FFF2-40B4-BE49-F238E27FC236}">
                <a16:creationId xmlns:a16="http://schemas.microsoft.com/office/drawing/2014/main" id="{D71A7854-0D58-4F19-B9EE-9306C516BB7A}"/>
              </a:ext>
            </a:extLst>
          </p:cNvPr>
          <p:cNvSpPr txBox="1">
            <a:spLocks/>
          </p:cNvSpPr>
          <p:nvPr/>
        </p:nvSpPr>
        <p:spPr bwMode="gray">
          <a:xfrm>
            <a:off x="1547262" y="1066266"/>
            <a:ext cx="9666169" cy="4508900"/>
          </a:xfrm>
          <a:prstGeom prst="rect">
            <a:avLst/>
          </a:prstGeom>
          <a:ln w="12700">
            <a:noFill/>
          </a:ln>
        </p:spPr>
        <p:txBody>
          <a:bodyPr vert="horz" lIns="0" tIns="0" rIns="0" bIns="0" rtlCol="0">
            <a:normAutofit fontScale="92500"/>
          </a:bodyPr>
          <a:lst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2">
                    <a:lumMod val="75000"/>
                  </a:schemeClr>
                </a:solidFill>
                <a:latin typeface="+mn-lt"/>
                <a:ea typeface="Calibri"/>
                <a:cs typeface="Franklin Gothic Book" pitchFamily="34" charset="0"/>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1800" b="0" i="0" kern="1200">
                <a:solidFill>
                  <a:schemeClr val="tx2">
                    <a:lumMod val="75000"/>
                  </a:schemeClr>
                </a:solidFill>
                <a:latin typeface="+mn-lt"/>
                <a:ea typeface="Calibri"/>
                <a:cs typeface="Franklin Gothic Book" pitchFamily="34" charset="0"/>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1400" b="0" i="0" kern="1200" baseline="0">
                <a:solidFill>
                  <a:schemeClr val="tx2">
                    <a:lumMod val="75000"/>
                  </a:schemeClr>
                </a:solidFill>
                <a:latin typeface="+mn-lt"/>
                <a:ea typeface="Calibri"/>
                <a:cs typeface="Franklin Gothic Book" pitchFamily="34" charset="0"/>
              </a:defRPr>
            </a:lvl3pPr>
            <a:lvl4pPr marL="915988" marR="0" indent="-22860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1400" b="0" i="0" kern="1200" baseline="0">
                <a:solidFill>
                  <a:schemeClr val="tx2">
                    <a:lumMod val="75000"/>
                  </a:schemeClr>
                </a:solidFill>
                <a:latin typeface="+mn-lt"/>
                <a:ea typeface="Calibri"/>
                <a:cs typeface="Arial" pitchFamily="34" charset="0"/>
              </a:defRPr>
            </a:lvl4pPr>
            <a:lvl5pPr marL="1143000" marR="0" indent="-22860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1400" b="0" i="0" kern="1200" baseline="0">
                <a:solidFill>
                  <a:schemeClr val="tx2">
                    <a:lumMod val="75000"/>
                  </a:schemeClr>
                </a:solidFill>
                <a:latin typeface="+mn-lt"/>
                <a:ea typeface="Calibri"/>
                <a:cs typeface="Arial" pitchFamily="34" charset="0"/>
              </a:defRPr>
            </a:lvl5pPr>
            <a:lvl6pPr marL="1377950"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6pPr>
            <a:lvl7pPr marL="1597025"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7pPr>
            <a:lvl8pPr marL="1830388"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8pPr>
            <a:lvl9pPr marL="2057400" indent="-228600" algn="l" defTabSz="685800" rtl="0" eaLnBrk="1" latinLnBrk="0" hangingPunct="1">
              <a:lnSpc>
                <a:spcPct val="90000"/>
              </a:lnSpc>
              <a:spcBef>
                <a:spcPts val="375"/>
              </a:spcBef>
              <a:buFont typeface="Arial" panose="020B0604020202020204" pitchFamily="34" charset="0"/>
              <a:buChar char="•"/>
              <a:defRPr sz="1400" kern="1200" baseline="0">
                <a:solidFill>
                  <a:schemeClr val="tx2">
                    <a:lumMod val="75000"/>
                  </a:schemeClr>
                </a:solidFill>
                <a:latin typeface="+mn-lt"/>
                <a:ea typeface="+mn-ea"/>
                <a:cs typeface="+mn-cs"/>
              </a:defRPr>
            </a:lvl9pPr>
          </a:lstStyle>
          <a:p>
            <a:pPr marL="803275" lvl="2" indent="-342900">
              <a:buClr>
                <a:schemeClr val="bg1"/>
              </a:buClr>
              <a:buFont typeface="Wingdings" panose="05000000000000000000" pitchFamily="2" charset="2"/>
              <a:buChar char="q"/>
              <a:defRPr/>
            </a:pPr>
            <a:r>
              <a:rPr lang="en-US" sz="2100" dirty="0">
                <a:solidFill>
                  <a:schemeClr val="bg1"/>
                </a:solidFill>
              </a:rPr>
              <a:t>Standard Measures Within Reporting Categories</a:t>
            </a:r>
          </a:p>
          <a:p>
            <a:pPr marL="803275" lvl="2" indent="-342900">
              <a:buClr>
                <a:schemeClr val="bg1"/>
              </a:buClr>
              <a:buFont typeface="Wingdings" panose="05000000000000000000" pitchFamily="2" charset="2"/>
              <a:buChar char="q"/>
              <a:defRPr/>
            </a:pPr>
            <a:r>
              <a:rPr lang="en-US" sz="2100" dirty="0">
                <a:solidFill>
                  <a:schemeClr val="bg1"/>
                </a:solidFill>
              </a:rPr>
              <a:t>View and Interpret Depth of Knowledge (DOK) Measures</a:t>
            </a:r>
          </a:p>
          <a:p>
            <a:pPr marL="803275" lvl="2" indent="-342900">
              <a:buClr>
                <a:schemeClr val="bg1"/>
              </a:buClr>
              <a:buFont typeface="Wingdings" panose="05000000000000000000" pitchFamily="2" charset="2"/>
              <a:buChar char="q"/>
              <a:defRPr/>
            </a:pPr>
            <a:r>
              <a:rPr lang="en-US" sz="2100" dirty="0">
                <a:solidFill>
                  <a:schemeClr val="bg1"/>
                </a:solidFill>
              </a:rPr>
              <a:t>View and Interpret Writing Dimension Measures</a:t>
            </a:r>
          </a:p>
          <a:p>
            <a:pPr marL="803275" lvl="2" indent="-342900">
              <a:buClr>
                <a:schemeClr val="bg1"/>
              </a:buClr>
              <a:buFont typeface="Wingdings" panose="05000000000000000000" pitchFamily="2" charset="2"/>
              <a:buChar char="q"/>
              <a:defRPr/>
            </a:pPr>
            <a:r>
              <a:rPr lang="en-US" sz="2100" dirty="0">
                <a:solidFill>
                  <a:schemeClr val="bg1"/>
                </a:solidFill>
              </a:rPr>
              <a:t>View and Interpret Cross Sectional Reports</a:t>
            </a:r>
          </a:p>
          <a:p>
            <a:pPr marL="803275" lvl="2" indent="-342900">
              <a:buClr>
                <a:schemeClr val="bg1"/>
              </a:buClr>
              <a:buFont typeface="Wingdings" panose="05000000000000000000" pitchFamily="2" charset="2"/>
              <a:buChar char="q"/>
              <a:defRPr/>
            </a:pPr>
            <a:r>
              <a:rPr lang="en-US" sz="2100" dirty="0">
                <a:solidFill>
                  <a:schemeClr val="bg1"/>
                </a:solidFill>
                <a:cs typeface="Franklin Gothic Book" pitchFamily="34" charset="0"/>
              </a:rPr>
              <a:t>Work with Interim Reports—Their Items, Rubrics, and Scoring Essentials</a:t>
            </a:r>
          </a:p>
          <a:p>
            <a:pPr marL="803275" lvl="2" indent="-342900">
              <a:buClr>
                <a:schemeClr val="bg1"/>
              </a:buClr>
              <a:buFont typeface="Wingdings" panose="05000000000000000000" pitchFamily="2" charset="2"/>
              <a:buChar char="q"/>
              <a:defRPr/>
            </a:pPr>
            <a:r>
              <a:rPr lang="en-US" sz="2100" dirty="0">
                <a:solidFill>
                  <a:schemeClr val="bg1"/>
                </a:solidFill>
              </a:rPr>
              <a:t>Score Unscored Items &amp; Modify Scores</a:t>
            </a:r>
            <a:endParaRPr lang="en-US" sz="2100" dirty="0">
              <a:solidFill>
                <a:schemeClr val="bg1"/>
              </a:solidFill>
              <a:cs typeface="Franklin Gothic Book" pitchFamily="34" charset="0"/>
            </a:endParaRPr>
          </a:p>
          <a:p>
            <a:pPr marL="803275" lvl="2" indent="-342900">
              <a:buClr>
                <a:schemeClr val="bg1"/>
              </a:buClr>
              <a:buFont typeface="Wingdings" panose="05000000000000000000" pitchFamily="2" charset="2"/>
              <a:buChar char="q"/>
              <a:defRPr/>
            </a:pPr>
            <a:r>
              <a:rPr lang="en-US" sz="2100" dirty="0">
                <a:solidFill>
                  <a:schemeClr val="bg1"/>
                </a:solidFill>
              </a:rPr>
              <a:t>Manage Test Reasons</a:t>
            </a:r>
          </a:p>
          <a:p>
            <a:pPr marL="803275" lvl="2" indent="-342900">
              <a:buClr>
                <a:schemeClr val="bg1"/>
              </a:buClr>
              <a:buFont typeface="Wingdings" panose="05000000000000000000" pitchFamily="2" charset="2"/>
              <a:buChar char="q"/>
              <a:defRPr/>
            </a:pPr>
            <a:r>
              <a:rPr lang="en-US" sz="2100" dirty="0">
                <a:solidFill>
                  <a:schemeClr val="bg1"/>
                </a:solidFill>
                <a:cs typeface="Franklin Gothic Book" pitchFamily="34" charset="0"/>
              </a:rPr>
              <a:t>Create a Roster</a:t>
            </a:r>
          </a:p>
          <a:p>
            <a:pPr marL="460375" lvl="2" indent="0">
              <a:buNone/>
              <a:defRPr/>
            </a:pPr>
            <a:endParaRPr lang="en-US" sz="2000" dirty="0"/>
          </a:p>
          <a:p>
            <a:pPr marL="460375" lvl="2" indent="0">
              <a:buFont typeface="Calibri" panose="020F0502020204030204" pitchFamily="34" charset="0"/>
              <a:buNone/>
              <a:defRPr/>
            </a:pPr>
            <a:endParaRPr lang="en-US" sz="2000" dirty="0"/>
          </a:p>
          <a:p>
            <a:pPr marL="803275" lvl="2" indent="-342900">
              <a:buFont typeface="Wingdings" panose="05000000000000000000" pitchFamily="2" charset="2"/>
              <a:buChar char="§"/>
              <a:defRPr/>
            </a:pPr>
            <a:endParaRPr lang="en-US" sz="2000" dirty="0"/>
          </a:p>
          <a:p>
            <a:pPr marL="803275" lvl="2" indent="-342900">
              <a:buFont typeface="Wingdings" panose="05000000000000000000" pitchFamily="2" charset="2"/>
              <a:buChar char="§"/>
              <a:defRPr/>
            </a:pPr>
            <a:endParaRPr lang="en-US" sz="2000" dirty="0"/>
          </a:p>
        </p:txBody>
      </p:sp>
    </p:spTree>
    <p:custDataLst>
      <p:tags r:id="rId1"/>
    </p:custDataLst>
    <p:extLst>
      <p:ext uri="{BB962C8B-B14F-4D97-AF65-F5344CB8AC3E}">
        <p14:creationId xmlns:p14="http://schemas.microsoft.com/office/powerpoint/2010/main" val="18412106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5A30D4-3296-4A5E-B1A1-DCA2A61FB661}"/>
              </a:ext>
            </a:extLst>
          </p:cNvPr>
          <p:cNvSpPr>
            <a:spLocks noGrp="1"/>
          </p:cNvSpPr>
          <p:nvPr>
            <p:ph type="title" idx="4294967295"/>
          </p:nvPr>
        </p:nvSpPr>
        <p:spPr>
          <a:xfrm>
            <a:off x="241981" y="2205"/>
            <a:ext cx="11016200" cy="518012"/>
          </a:xfrm>
        </p:spPr>
        <p:txBody>
          <a:bodyPr>
            <a:normAutofit/>
          </a:bodyPr>
          <a:lstStyle/>
          <a:p>
            <a:r>
              <a:rPr lang="en-US" dirty="0">
                <a:latin typeface="+mn-lt"/>
              </a:rPr>
              <a:t>Types of Non-Summative Tests that Report Item-Level Data</a:t>
            </a:r>
          </a:p>
        </p:txBody>
      </p:sp>
      <p:grpSp>
        <p:nvGrpSpPr>
          <p:cNvPr id="2" name="Group 1">
            <a:extLst>
              <a:ext uri="{FF2B5EF4-FFF2-40B4-BE49-F238E27FC236}">
                <a16:creationId xmlns:a16="http://schemas.microsoft.com/office/drawing/2014/main" id="{EA22B6B9-1E18-4634-B03D-4B1B77298A5E}"/>
              </a:ext>
              <a:ext uri="{C183D7F6-B498-43B3-948B-1728B52AA6E4}">
                <adec:decorative xmlns:adec="http://schemas.microsoft.com/office/drawing/2017/decorative" val="1"/>
              </a:ext>
            </a:extLst>
          </p:cNvPr>
          <p:cNvGrpSpPr/>
          <p:nvPr/>
        </p:nvGrpSpPr>
        <p:grpSpPr>
          <a:xfrm>
            <a:off x="789058" y="-665301"/>
            <a:ext cx="11006702" cy="6727581"/>
            <a:chOff x="789058" y="-788131"/>
            <a:chExt cx="11006702" cy="6727581"/>
          </a:xfrm>
        </p:grpSpPr>
        <p:graphicFrame>
          <p:nvGraphicFramePr>
            <p:cNvPr id="4" name="Diagram 3">
              <a:extLst>
                <a:ext uri="{FF2B5EF4-FFF2-40B4-BE49-F238E27FC236}">
                  <a16:creationId xmlns:a16="http://schemas.microsoft.com/office/drawing/2014/main" id="{356706FE-41C2-4846-9D0C-8D1D71078BFE}"/>
                </a:ext>
              </a:extLst>
            </p:cNvPr>
            <p:cNvGraphicFramePr/>
            <p:nvPr>
              <p:extLst>
                <p:ext uri="{D42A27DB-BD31-4B8C-83A1-F6EECF244321}">
                  <p14:modId xmlns:p14="http://schemas.microsoft.com/office/powerpoint/2010/main" val="2567021236"/>
                </p:ext>
              </p:extLst>
            </p:nvPr>
          </p:nvGraphicFramePr>
          <p:xfrm>
            <a:off x="789058" y="-788131"/>
            <a:ext cx="8128000" cy="67139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Right Brace 30">
              <a:extLst>
                <a:ext uri="{FF2B5EF4-FFF2-40B4-BE49-F238E27FC236}">
                  <a16:creationId xmlns:a16="http://schemas.microsoft.com/office/drawing/2014/main" id="{919E3BF4-2ABC-475D-89EC-CE5782A4C26B}"/>
                </a:ext>
              </a:extLst>
            </p:cNvPr>
            <p:cNvSpPr/>
            <p:nvPr/>
          </p:nvSpPr>
          <p:spPr>
            <a:xfrm>
              <a:off x="8917058" y="932180"/>
              <a:ext cx="705118" cy="5007270"/>
            </a:xfrm>
            <a:prstGeom prst="rightBrace">
              <a:avLst>
                <a:gd name="adj1" fmla="val 13662"/>
                <a:gd name="adj2" fmla="val 50000"/>
              </a:avLst>
            </a:prstGeom>
            <a:ln w="57150">
              <a:solidFill>
                <a:srgbClr val="2C9ED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sp>
          <p:nvSpPr>
            <p:cNvPr id="40" name="TextBox 39">
              <a:extLst>
                <a:ext uri="{FF2B5EF4-FFF2-40B4-BE49-F238E27FC236}">
                  <a16:creationId xmlns:a16="http://schemas.microsoft.com/office/drawing/2014/main" id="{39DE75D3-DA30-4778-B299-0373021D1094}"/>
                </a:ext>
              </a:extLst>
            </p:cNvPr>
            <p:cNvSpPr txBox="1"/>
            <p:nvPr/>
          </p:nvSpPr>
          <p:spPr>
            <a:xfrm>
              <a:off x="9916699" y="2721565"/>
              <a:ext cx="1879061" cy="1754326"/>
            </a:xfrm>
            <a:prstGeom prst="rect">
              <a:avLst/>
            </a:prstGeom>
            <a:noFill/>
            <a:ln w="381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Our Focus</a:t>
              </a: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Item-Level Data Included on Benchmark and Interim Test Reports</a:t>
              </a:r>
            </a:p>
          </p:txBody>
        </p:sp>
      </p:grpSp>
      <p:sp>
        <p:nvSpPr>
          <p:cNvPr id="3" name="Slide Number Placeholder 2">
            <a:extLst>
              <a:ext uri="{FF2B5EF4-FFF2-40B4-BE49-F238E27FC236}">
                <a16:creationId xmlns:a16="http://schemas.microsoft.com/office/drawing/2014/main" id="{A2EBE3DF-7758-4157-BA89-C3ECDF5F0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861092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1102-5A9B-4F65-BFA8-44BDD05BDB22}"/>
              </a:ext>
            </a:extLst>
          </p:cNvPr>
          <p:cNvSpPr>
            <a:spLocks noGrp="1"/>
          </p:cNvSpPr>
          <p:nvPr>
            <p:ph type="title"/>
          </p:nvPr>
        </p:nvSpPr>
        <p:spPr>
          <a:xfrm>
            <a:off x="315019" y="81829"/>
            <a:ext cx="11016200" cy="518012"/>
          </a:xfrm>
        </p:spPr>
        <p:txBody>
          <a:bodyPr>
            <a:noAutofit/>
          </a:bodyPr>
          <a:lstStyle/>
          <a:p>
            <a:r>
              <a:rPr lang="en-US" sz="3600" dirty="0">
                <a:latin typeface="+mn-lt"/>
              </a:rPr>
              <a:t>Standard Measures Report for Adaptive Tests</a:t>
            </a:r>
          </a:p>
        </p:txBody>
      </p:sp>
      <p:sp>
        <p:nvSpPr>
          <p:cNvPr id="8" name="Slide Number Placeholder 7">
            <a:extLst>
              <a:ext uri="{FF2B5EF4-FFF2-40B4-BE49-F238E27FC236}">
                <a16:creationId xmlns:a16="http://schemas.microsoft.com/office/drawing/2014/main" id="{ED2D2CDA-9D17-40C0-B6FB-3899334BA0E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7" name="Picture 6">
            <a:extLst>
              <a:ext uri="{FF2B5EF4-FFF2-40B4-BE49-F238E27FC236}">
                <a16:creationId xmlns:a16="http://schemas.microsoft.com/office/drawing/2014/main" id="{24BB8624-6885-7037-79B8-A3049A545A51}"/>
              </a:ext>
            </a:extLst>
          </p:cNvPr>
          <p:cNvPicPr>
            <a:picLocks noChangeAspect="1"/>
          </p:cNvPicPr>
          <p:nvPr/>
        </p:nvPicPr>
        <p:blipFill>
          <a:blip r:embed="rId4"/>
          <a:stretch>
            <a:fillRect/>
          </a:stretch>
        </p:blipFill>
        <p:spPr>
          <a:xfrm>
            <a:off x="200722" y="817342"/>
            <a:ext cx="11991278" cy="5223316"/>
          </a:xfrm>
          <a:prstGeom prst="rect">
            <a:avLst/>
          </a:prstGeom>
          <a:ln>
            <a:solidFill>
              <a:schemeClr val="accent1"/>
            </a:solidFill>
          </a:ln>
        </p:spPr>
      </p:pic>
      <p:pic>
        <p:nvPicPr>
          <p:cNvPr id="10" name="Picture 9">
            <a:extLst>
              <a:ext uri="{FF2B5EF4-FFF2-40B4-BE49-F238E27FC236}">
                <a16:creationId xmlns:a16="http://schemas.microsoft.com/office/drawing/2014/main" id="{BFBFD167-F24F-F77C-E349-D99B3AC4FEB8}"/>
              </a:ext>
            </a:extLst>
          </p:cNvPr>
          <p:cNvPicPr>
            <a:picLocks noChangeAspect="1"/>
          </p:cNvPicPr>
          <p:nvPr/>
        </p:nvPicPr>
        <p:blipFill>
          <a:blip r:embed="rId4"/>
          <a:stretch>
            <a:fillRect/>
          </a:stretch>
        </p:blipFill>
        <p:spPr>
          <a:xfrm>
            <a:off x="0" y="817342"/>
            <a:ext cx="12192000" cy="5223316"/>
          </a:xfrm>
          <a:prstGeom prst="rect">
            <a:avLst/>
          </a:prstGeom>
        </p:spPr>
      </p:pic>
      <p:pic>
        <p:nvPicPr>
          <p:cNvPr id="12" name="Picture 11">
            <a:extLst>
              <a:ext uri="{FF2B5EF4-FFF2-40B4-BE49-F238E27FC236}">
                <a16:creationId xmlns:a16="http://schemas.microsoft.com/office/drawing/2014/main" id="{9172DC19-D8DC-9EFE-2AE3-F312515780CA}"/>
              </a:ext>
            </a:extLst>
          </p:cNvPr>
          <p:cNvPicPr>
            <a:picLocks noChangeAspect="1"/>
          </p:cNvPicPr>
          <p:nvPr/>
        </p:nvPicPr>
        <p:blipFill>
          <a:blip r:embed="rId4"/>
          <a:stretch>
            <a:fillRect/>
          </a:stretch>
        </p:blipFill>
        <p:spPr>
          <a:xfrm>
            <a:off x="0" y="817342"/>
            <a:ext cx="12192000" cy="5223316"/>
          </a:xfrm>
          <a:prstGeom prst="rect">
            <a:avLst/>
          </a:prstGeom>
        </p:spPr>
      </p:pic>
      <p:pic>
        <p:nvPicPr>
          <p:cNvPr id="14" name="Picture 13">
            <a:extLst>
              <a:ext uri="{FF2B5EF4-FFF2-40B4-BE49-F238E27FC236}">
                <a16:creationId xmlns:a16="http://schemas.microsoft.com/office/drawing/2014/main" id="{62E9291E-AE01-3C94-CF20-5E1E79030908}"/>
              </a:ext>
            </a:extLst>
          </p:cNvPr>
          <p:cNvPicPr>
            <a:picLocks noChangeAspect="1"/>
          </p:cNvPicPr>
          <p:nvPr/>
        </p:nvPicPr>
        <p:blipFill>
          <a:blip r:embed="rId4"/>
          <a:stretch>
            <a:fillRect/>
          </a:stretch>
        </p:blipFill>
        <p:spPr>
          <a:xfrm>
            <a:off x="0" y="817342"/>
            <a:ext cx="12192000" cy="5223316"/>
          </a:xfrm>
          <a:prstGeom prst="rect">
            <a:avLst/>
          </a:prstGeom>
        </p:spPr>
      </p:pic>
      <p:sp>
        <p:nvSpPr>
          <p:cNvPr id="16" name="Arrow: Right 15">
            <a:extLst>
              <a:ext uri="{FF2B5EF4-FFF2-40B4-BE49-F238E27FC236}">
                <a16:creationId xmlns:a16="http://schemas.microsoft.com/office/drawing/2014/main" id="{B49D2B29-66A2-6FC3-F263-1753842CB07C}"/>
              </a:ext>
            </a:extLst>
          </p:cNvPr>
          <p:cNvSpPr/>
          <p:nvPr/>
        </p:nvSpPr>
        <p:spPr>
          <a:xfrm>
            <a:off x="5363232" y="1890735"/>
            <a:ext cx="1993169" cy="4846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dirty="0">
              <a:solidFill>
                <a:schemeClr val="bg1"/>
              </a:solidFill>
            </a:endParaRPr>
          </a:p>
          <a:p>
            <a:pPr algn="ctr"/>
            <a:r>
              <a:rPr lang="en-US" sz="1100" dirty="0">
                <a:solidFill>
                  <a:schemeClr val="bg1"/>
                </a:solidFill>
              </a:rPr>
              <a:t>Reporting</a:t>
            </a:r>
            <a:r>
              <a:rPr lang="en-US" sz="1400" dirty="0">
                <a:solidFill>
                  <a:schemeClr val="bg1"/>
                </a:solidFill>
              </a:rPr>
              <a:t> </a:t>
            </a:r>
            <a:r>
              <a:rPr lang="en-US" sz="1100" dirty="0">
                <a:solidFill>
                  <a:schemeClr val="bg1"/>
                </a:solidFill>
              </a:rPr>
              <a:t>Category</a:t>
            </a:r>
          </a:p>
          <a:p>
            <a:pPr algn="ctr"/>
            <a:endParaRPr lang="en-US" sz="1400" dirty="0">
              <a:solidFill>
                <a:schemeClr val="bg1"/>
              </a:solidFill>
            </a:endParaRPr>
          </a:p>
        </p:txBody>
      </p:sp>
      <p:sp>
        <p:nvSpPr>
          <p:cNvPr id="19" name="Arrow: Left 18">
            <a:extLst>
              <a:ext uri="{FF2B5EF4-FFF2-40B4-BE49-F238E27FC236}">
                <a16:creationId xmlns:a16="http://schemas.microsoft.com/office/drawing/2014/main" id="{64BC350F-F1E6-C06F-1D28-C786FFBB8EEE}"/>
              </a:ext>
            </a:extLst>
          </p:cNvPr>
          <p:cNvSpPr/>
          <p:nvPr/>
        </p:nvSpPr>
        <p:spPr>
          <a:xfrm>
            <a:off x="9308907" y="2982951"/>
            <a:ext cx="978408" cy="484632"/>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Measure</a:t>
            </a:r>
          </a:p>
        </p:txBody>
      </p:sp>
      <p:sp>
        <p:nvSpPr>
          <p:cNvPr id="21" name="Arrow: Right 20">
            <a:extLst>
              <a:ext uri="{FF2B5EF4-FFF2-40B4-BE49-F238E27FC236}">
                <a16:creationId xmlns:a16="http://schemas.microsoft.com/office/drawing/2014/main" id="{9B77C9A5-79E8-0C11-EB82-6E333B870E62}"/>
              </a:ext>
            </a:extLst>
          </p:cNvPr>
          <p:cNvSpPr/>
          <p:nvPr/>
        </p:nvSpPr>
        <p:spPr>
          <a:xfrm>
            <a:off x="5947678" y="2229803"/>
            <a:ext cx="1851008" cy="4846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bg1"/>
                </a:solidFill>
              </a:rPr>
              <a:t>Standard</a:t>
            </a:r>
            <a:r>
              <a:rPr lang="en-US" sz="1000" dirty="0">
                <a:solidFill>
                  <a:schemeClr val="tx1"/>
                </a:solidFill>
              </a:rPr>
              <a:t> </a:t>
            </a:r>
            <a:r>
              <a:rPr lang="en-US" sz="1000" dirty="0">
                <a:solidFill>
                  <a:schemeClr val="bg1"/>
                </a:solidFill>
              </a:rPr>
              <a:t>Cluster</a:t>
            </a:r>
          </a:p>
        </p:txBody>
      </p:sp>
    </p:spTree>
    <p:custDataLst>
      <p:tags r:id="rId1"/>
    </p:custDataLst>
    <p:extLst>
      <p:ext uri="{BB962C8B-B14F-4D97-AF65-F5344CB8AC3E}">
        <p14:creationId xmlns:p14="http://schemas.microsoft.com/office/powerpoint/2010/main" val="2884136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5095" y="147193"/>
            <a:ext cx="11706188" cy="518012"/>
          </a:xfrm>
        </p:spPr>
        <p:txBody>
          <a:bodyPr>
            <a:noAutofit/>
          </a:bodyPr>
          <a:lstStyle/>
          <a:p>
            <a:r>
              <a:rPr lang="en-US" sz="2800" dirty="0">
                <a:latin typeface="+mn-lt"/>
              </a:rPr>
              <a:t>Standard Measurement Columns—Proficient? And Weak or Strong?</a:t>
            </a:r>
          </a:p>
        </p:txBody>
      </p:sp>
      <p:sp>
        <p:nvSpPr>
          <p:cNvPr id="6" name="Slide Number Placeholder 5">
            <a:extLst>
              <a:ext uri="{FF2B5EF4-FFF2-40B4-BE49-F238E27FC236}">
                <a16:creationId xmlns:a16="http://schemas.microsoft.com/office/drawing/2014/main" id="{6E6E6A6D-13A6-469B-AAEB-13593046C15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4" name="Picture 3">
            <a:extLst>
              <a:ext uri="{FF2B5EF4-FFF2-40B4-BE49-F238E27FC236}">
                <a16:creationId xmlns:a16="http://schemas.microsoft.com/office/drawing/2014/main" id="{1D07D22B-B75A-513C-96F1-C75440336977}"/>
              </a:ext>
            </a:extLst>
          </p:cNvPr>
          <p:cNvPicPr>
            <a:picLocks noChangeAspect="1"/>
          </p:cNvPicPr>
          <p:nvPr/>
        </p:nvPicPr>
        <p:blipFill>
          <a:blip r:embed="rId4"/>
          <a:stretch>
            <a:fillRect/>
          </a:stretch>
        </p:blipFill>
        <p:spPr>
          <a:xfrm>
            <a:off x="485812" y="1563400"/>
            <a:ext cx="11334481" cy="3731200"/>
          </a:xfrm>
          <a:prstGeom prst="rect">
            <a:avLst/>
          </a:prstGeom>
          <a:ln>
            <a:solidFill>
              <a:schemeClr val="accent1"/>
            </a:solidFill>
          </a:ln>
        </p:spPr>
      </p:pic>
      <p:pic>
        <p:nvPicPr>
          <p:cNvPr id="15" name="Picture 14">
            <a:extLst>
              <a:ext uri="{FF2B5EF4-FFF2-40B4-BE49-F238E27FC236}">
                <a16:creationId xmlns:a16="http://schemas.microsoft.com/office/drawing/2014/main" id="{6986EB14-3F65-E0AF-1D41-49A6BD2FF083}"/>
              </a:ext>
            </a:extLst>
          </p:cNvPr>
          <p:cNvPicPr>
            <a:picLocks noChangeAspect="1"/>
          </p:cNvPicPr>
          <p:nvPr/>
        </p:nvPicPr>
        <p:blipFill>
          <a:blip r:embed="rId5"/>
          <a:stretch>
            <a:fillRect/>
          </a:stretch>
        </p:blipFill>
        <p:spPr>
          <a:xfrm>
            <a:off x="7939668" y="3122341"/>
            <a:ext cx="1561171" cy="1527718"/>
          </a:xfrm>
          <a:prstGeom prst="rect">
            <a:avLst/>
          </a:prstGeom>
        </p:spPr>
      </p:pic>
    </p:spTree>
    <p:custDataLst>
      <p:tags r:id="rId1"/>
    </p:custDataLst>
    <p:extLst>
      <p:ext uri="{BB962C8B-B14F-4D97-AF65-F5344CB8AC3E}">
        <p14:creationId xmlns:p14="http://schemas.microsoft.com/office/powerpoint/2010/main" val="3710086501"/>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080072-A51B-48B9-A349-30063C436C1C}"/>
              </a:ext>
            </a:extLst>
          </p:cNvPr>
          <p:cNvSpPr>
            <a:spLocks noGrp="1"/>
          </p:cNvSpPr>
          <p:nvPr>
            <p:ph type="title"/>
          </p:nvPr>
        </p:nvSpPr>
        <p:spPr/>
        <p:txBody>
          <a:bodyPr>
            <a:noAutofit/>
          </a:bodyPr>
          <a:lstStyle/>
          <a:p>
            <a:r>
              <a:rPr lang="en-US" sz="3600" dirty="0">
                <a:latin typeface="+mn-lt"/>
              </a:rPr>
              <a:t>How to View Standards for Each Item</a:t>
            </a:r>
          </a:p>
        </p:txBody>
      </p:sp>
      <p:sp>
        <p:nvSpPr>
          <p:cNvPr id="3" name="Slide Number Placeholder 2">
            <a:extLst>
              <a:ext uri="{FF2B5EF4-FFF2-40B4-BE49-F238E27FC236}">
                <a16:creationId xmlns:a16="http://schemas.microsoft.com/office/drawing/2014/main" id="{4A20FFEC-84BA-4C04-83AD-42E616C61AC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5" name="Picture 4">
            <a:extLst>
              <a:ext uri="{FF2B5EF4-FFF2-40B4-BE49-F238E27FC236}">
                <a16:creationId xmlns:a16="http://schemas.microsoft.com/office/drawing/2014/main" id="{8E0F22D3-E92D-AB35-3B44-E4B968DC5A92}"/>
              </a:ext>
            </a:extLst>
          </p:cNvPr>
          <p:cNvPicPr>
            <a:picLocks noChangeAspect="1"/>
          </p:cNvPicPr>
          <p:nvPr/>
        </p:nvPicPr>
        <p:blipFill>
          <a:blip r:embed="rId4"/>
          <a:stretch>
            <a:fillRect/>
          </a:stretch>
        </p:blipFill>
        <p:spPr>
          <a:xfrm>
            <a:off x="426231" y="1426697"/>
            <a:ext cx="11561331" cy="4174992"/>
          </a:xfrm>
          <a:prstGeom prst="rect">
            <a:avLst/>
          </a:prstGeom>
        </p:spPr>
      </p:pic>
      <p:sp>
        <p:nvSpPr>
          <p:cNvPr id="9" name="Arrow: Left 8">
            <a:extLst>
              <a:ext uri="{FF2B5EF4-FFF2-40B4-BE49-F238E27FC236}">
                <a16:creationId xmlns:a16="http://schemas.microsoft.com/office/drawing/2014/main" id="{F5CC76CE-AF20-FC2F-C21C-BB9BB8C5AFB7}"/>
              </a:ext>
            </a:extLst>
          </p:cNvPr>
          <p:cNvSpPr/>
          <p:nvPr/>
        </p:nvSpPr>
        <p:spPr>
          <a:xfrm>
            <a:off x="3914078" y="1971028"/>
            <a:ext cx="1056467" cy="214611"/>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Rectangle 1">
            <a:extLst>
              <a:ext uri="{FF2B5EF4-FFF2-40B4-BE49-F238E27FC236}">
                <a16:creationId xmlns:a16="http://schemas.microsoft.com/office/drawing/2014/main" id="{16C29CE3-2496-6F3A-35A3-52C1D5A0B483}"/>
              </a:ext>
            </a:extLst>
          </p:cNvPr>
          <p:cNvSpPr/>
          <p:nvPr/>
        </p:nvSpPr>
        <p:spPr>
          <a:xfrm>
            <a:off x="4705815" y="2620536"/>
            <a:ext cx="3635297" cy="66556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Rectangle 6">
            <a:extLst>
              <a:ext uri="{FF2B5EF4-FFF2-40B4-BE49-F238E27FC236}">
                <a16:creationId xmlns:a16="http://schemas.microsoft.com/office/drawing/2014/main" id="{D5874FFF-EAD3-41FD-D310-26C321BC9530}"/>
              </a:ext>
            </a:extLst>
          </p:cNvPr>
          <p:cNvSpPr/>
          <p:nvPr/>
        </p:nvSpPr>
        <p:spPr>
          <a:xfrm>
            <a:off x="5107258" y="3346631"/>
            <a:ext cx="457201" cy="25296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8" name="Flowchart: Connector 7">
            <a:extLst>
              <a:ext uri="{FF2B5EF4-FFF2-40B4-BE49-F238E27FC236}">
                <a16:creationId xmlns:a16="http://schemas.microsoft.com/office/drawing/2014/main" id="{6FF7DB42-2199-9AB1-E5EE-48620AC72F6B}"/>
              </a:ext>
            </a:extLst>
          </p:cNvPr>
          <p:cNvSpPr/>
          <p:nvPr/>
        </p:nvSpPr>
        <p:spPr>
          <a:xfrm>
            <a:off x="8869787" y="2185638"/>
            <a:ext cx="619392" cy="525997"/>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1</a:t>
            </a:r>
          </a:p>
        </p:txBody>
      </p:sp>
      <p:sp>
        <p:nvSpPr>
          <p:cNvPr id="10" name="Arrow: Left 9">
            <a:extLst>
              <a:ext uri="{FF2B5EF4-FFF2-40B4-BE49-F238E27FC236}">
                <a16:creationId xmlns:a16="http://schemas.microsoft.com/office/drawing/2014/main" id="{E535D5CE-718D-F632-17AC-633A2E3E6C60}"/>
              </a:ext>
            </a:extLst>
          </p:cNvPr>
          <p:cNvSpPr/>
          <p:nvPr/>
        </p:nvSpPr>
        <p:spPr>
          <a:xfrm rot="19265418">
            <a:off x="8349400" y="2626942"/>
            <a:ext cx="714346" cy="278724"/>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1" name="Flowchart: Connector 10">
            <a:extLst>
              <a:ext uri="{FF2B5EF4-FFF2-40B4-BE49-F238E27FC236}">
                <a16:creationId xmlns:a16="http://schemas.microsoft.com/office/drawing/2014/main" id="{015D14A1-62E2-00E2-09DF-8981CF05EB28}"/>
              </a:ext>
            </a:extLst>
          </p:cNvPr>
          <p:cNvSpPr/>
          <p:nvPr/>
        </p:nvSpPr>
        <p:spPr>
          <a:xfrm>
            <a:off x="6620926" y="3215682"/>
            <a:ext cx="619392" cy="556228"/>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2</a:t>
            </a:r>
          </a:p>
        </p:txBody>
      </p:sp>
      <p:sp>
        <p:nvSpPr>
          <p:cNvPr id="12" name="Arrow: Left 11">
            <a:extLst>
              <a:ext uri="{FF2B5EF4-FFF2-40B4-BE49-F238E27FC236}">
                <a16:creationId xmlns:a16="http://schemas.microsoft.com/office/drawing/2014/main" id="{4268C44B-7DBA-C405-4C8C-23AB7C7CD1AE}"/>
              </a:ext>
            </a:extLst>
          </p:cNvPr>
          <p:cNvSpPr/>
          <p:nvPr/>
        </p:nvSpPr>
        <p:spPr>
          <a:xfrm>
            <a:off x="5564459" y="3406887"/>
            <a:ext cx="1056467" cy="214611"/>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Flowchart: Connector 12">
            <a:extLst>
              <a:ext uri="{FF2B5EF4-FFF2-40B4-BE49-F238E27FC236}">
                <a16:creationId xmlns:a16="http://schemas.microsoft.com/office/drawing/2014/main" id="{6D16A7B5-BC8E-A5F6-DE55-F94B64DFA3BB}"/>
              </a:ext>
            </a:extLst>
          </p:cNvPr>
          <p:cNvSpPr/>
          <p:nvPr/>
        </p:nvSpPr>
        <p:spPr>
          <a:xfrm>
            <a:off x="4869421" y="1892408"/>
            <a:ext cx="619392" cy="556228"/>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3</a:t>
            </a:r>
          </a:p>
        </p:txBody>
      </p:sp>
      <p:sp>
        <p:nvSpPr>
          <p:cNvPr id="14" name="Flowchart: Connector 13">
            <a:extLst>
              <a:ext uri="{FF2B5EF4-FFF2-40B4-BE49-F238E27FC236}">
                <a16:creationId xmlns:a16="http://schemas.microsoft.com/office/drawing/2014/main" id="{3AF52B22-BE17-5DA9-014E-4298EEB34318}"/>
              </a:ext>
            </a:extLst>
          </p:cNvPr>
          <p:cNvSpPr/>
          <p:nvPr/>
        </p:nvSpPr>
        <p:spPr>
          <a:xfrm>
            <a:off x="11295354" y="4229430"/>
            <a:ext cx="619392" cy="556228"/>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4</a:t>
            </a:r>
          </a:p>
        </p:txBody>
      </p:sp>
      <p:sp>
        <p:nvSpPr>
          <p:cNvPr id="15" name="Arrow: Left 14">
            <a:extLst>
              <a:ext uri="{FF2B5EF4-FFF2-40B4-BE49-F238E27FC236}">
                <a16:creationId xmlns:a16="http://schemas.microsoft.com/office/drawing/2014/main" id="{AF900B59-8A6C-2EEA-1118-072751F03FBB}"/>
              </a:ext>
            </a:extLst>
          </p:cNvPr>
          <p:cNvSpPr/>
          <p:nvPr/>
        </p:nvSpPr>
        <p:spPr>
          <a:xfrm rot="1466782">
            <a:off x="10702433" y="4067424"/>
            <a:ext cx="714346" cy="278724"/>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721516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5EB5EFF-3E7A-4F99-AC55-771A4EBBF8ED}"/>
              </a:ext>
            </a:extLst>
          </p:cNvPr>
          <p:cNvSpPr>
            <a:spLocks noGrp="1"/>
          </p:cNvSpPr>
          <p:nvPr>
            <p:ph type="title" idx="4294967295"/>
          </p:nvPr>
        </p:nvSpPr>
        <p:spPr>
          <a:xfrm>
            <a:off x="208887" y="0"/>
            <a:ext cx="11016200" cy="518012"/>
          </a:xfrm>
        </p:spPr>
        <p:txBody>
          <a:bodyPr>
            <a:noAutofit/>
          </a:bodyPr>
          <a:lstStyle/>
          <a:p>
            <a:r>
              <a:rPr lang="en-US" sz="3600" dirty="0">
                <a:latin typeface="+mn-lt"/>
              </a:rPr>
              <a:t>Viewing an Item and Student Response</a:t>
            </a:r>
          </a:p>
        </p:txBody>
      </p:sp>
      <p:grpSp>
        <p:nvGrpSpPr>
          <p:cNvPr id="23" name="Group 22" descr="A sample item and a sample student response.">
            <a:extLst>
              <a:ext uri="{FF2B5EF4-FFF2-40B4-BE49-F238E27FC236}">
                <a16:creationId xmlns:a16="http://schemas.microsoft.com/office/drawing/2014/main" id="{98F9135E-3510-41BF-3B60-F291DB68B537}"/>
              </a:ext>
            </a:extLst>
          </p:cNvPr>
          <p:cNvGrpSpPr/>
          <p:nvPr/>
        </p:nvGrpSpPr>
        <p:grpSpPr>
          <a:xfrm>
            <a:off x="979725" y="1008484"/>
            <a:ext cx="10232550" cy="4841032"/>
            <a:chOff x="782239" y="851402"/>
            <a:chExt cx="10232550" cy="4841032"/>
          </a:xfrm>
        </p:grpSpPr>
        <p:pic>
          <p:nvPicPr>
            <p:cNvPr id="15" name="Picture 14">
              <a:extLst>
                <a:ext uri="{FF2B5EF4-FFF2-40B4-BE49-F238E27FC236}">
                  <a16:creationId xmlns:a16="http://schemas.microsoft.com/office/drawing/2014/main" id="{E4E0816B-187C-BA59-F03E-C4A038925E0D}"/>
                </a:ext>
              </a:extLst>
            </p:cNvPr>
            <p:cNvPicPr>
              <a:picLocks noChangeAspect="1"/>
            </p:cNvPicPr>
            <p:nvPr/>
          </p:nvPicPr>
          <p:blipFill rotWithShape="1">
            <a:blip r:embed="rId4"/>
            <a:srcRect r="33778"/>
            <a:stretch/>
          </p:blipFill>
          <p:spPr>
            <a:xfrm>
              <a:off x="782239" y="851402"/>
              <a:ext cx="3178395" cy="368255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2A1D2D70-4AE4-4948-82C3-289CD8BA4F12}"/>
                </a:ext>
              </a:extLst>
            </p:cNvPr>
            <p:cNvGrpSpPr/>
            <p:nvPr/>
          </p:nvGrpSpPr>
          <p:grpSpPr>
            <a:xfrm>
              <a:off x="2919597" y="1254701"/>
              <a:ext cx="3176403" cy="424381"/>
              <a:chOff x="2631173" y="1254701"/>
              <a:chExt cx="3176403" cy="424381"/>
            </a:xfrm>
          </p:grpSpPr>
          <p:sp>
            <p:nvSpPr>
              <p:cNvPr id="8" name="Flowchart: Connector 7">
                <a:extLst>
                  <a:ext uri="{FF2B5EF4-FFF2-40B4-BE49-F238E27FC236}">
                    <a16:creationId xmlns:a16="http://schemas.microsoft.com/office/drawing/2014/main" id="{A8D1E44C-D4B0-4F18-86AC-7F6AF32B5A58}"/>
                  </a:ext>
                </a:extLst>
              </p:cNvPr>
              <p:cNvSpPr/>
              <p:nvPr/>
            </p:nvSpPr>
            <p:spPr>
              <a:xfrm>
                <a:off x="2631173" y="1254701"/>
                <a:ext cx="452034" cy="424381"/>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cxnSp>
            <p:nvCxnSpPr>
              <p:cNvPr id="9" name="Straight Arrow Connector 8">
                <a:extLst>
                  <a:ext uri="{FF2B5EF4-FFF2-40B4-BE49-F238E27FC236}">
                    <a16:creationId xmlns:a16="http://schemas.microsoft.com/office/drawing/2014/main" id="{A14B3C9A-8A76-4E0B-8746-ED123C9E965C}"/>
                  </a:ext>
                </a:extLst>
              </p:cNvPr>
              <p:cNvCxnSpPr>
                <a:cxnSpLocks/>
              </p:cNvCxnSpPr>
              <p:nvPr/>
            </p:nvCxnSpPr>
            <p:spPr>
              <a:xfrm>
                <a:off x="3236203" y="1465090"/>
                <a:ext cx="2571373" cy="18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9B8CDB20-E777-C76E-96C8-34C68FB08D42}"/>
                </a:ext>
              </a:extLst>
            </p:cNvPr>
            <p:cNvPicPr>
              <a:picLocks noChangeAspect="1"/>
            </p:cNvPicPr>
            <p:nvPr/>
          </p:nvPicPr>
          <p:blipFill>
            <a:blip r:embed="rId5"/>
            <a:stretch>
              <a:fillRect/>
            </a:stretch>
          </p:blipFill>
          <p:spPr>
            <a:xfrm>
              <a:off x="6221483" y="851402"/>
              <a:ext cx="4793306" cy="271722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7" name="Flowchart: Connector 16">
              <a:extLst>
                <a:ext uri="{FF2B5EF4-FFF2-40B4-BE49-F238E27FC236}">
                  <a16:creationId xmlns:a16="http://schemas.microsoft.com/office/drawing/2014/main" id="{1BBA6453-97A5-622C-8C53-E9E6AD81DF5B}"/>
                </a:ext>
              </a:extLst>
            </p:cNvPr>
            <p:cNvSpPr/>
            <p:nvPr/>
          </p:nvSpPr>
          <p:spPr>
            <a:xfrm>
              <a:off x="2918572" y="4044834"/>
              <a:ext cx="452034" cy="424381"/>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cxnSp>
          <p:nvCxnSpPr>
            <p:cNvPr id="19" name="Straight Arrow Connector 18">
              <a:extLst>
                <a:ext uri="{FF2B5EF4-FFF2-40B4-BE49-F238E27FC236}">
                  <a16:creationId xmlns:a16="http://schemas.microsoft.com/office/drawing/2014/main" id="{AF6B27DC-3680-B6EA-1130-30842EB61F26}"/>
                </a:ext>
              </a:extLst>
            </p:cNvPr>
            <p:cNvCxnSpPr>
              <a:cxnSpLocks/>
            </p:cNvCxnSpPr>
            <p:nvPr/>
          </p:nvCxnSpPr>
          <p:spPr>
            <a:xfrm>
              <a:off x="3524627" y="4257024"/>
              <a:ext cx="2571373" cy="18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863D225C-72B7-DEC5-4D19-6D979A6CF546}"/>
                </a:ext>
              </a:extLst>
            </p:cNvPr>
            <p:cNvPicPr>
              <a:picLocks noChangeAspect="1"/>
            </p:cNvPicPr>
            <p:nvPr/>
          </p:nvPicPr>
          <p:blipFill>
            <a:blip r:embed="rId6"/>
            <a:stretch>
              <a:fillRect/>
            </a:stretch>
          </p:blipFill>
          <p:spPr>
            <a:xfrm>
              <a:off x="6229172" y="3728262"/>
              <a:ext cx="4785617" cy="196417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sp>
        <p:nvSpPr>
          <p:cNvPr id="10" name="Slide Number Placeholder 9">
            <a:extLst>
              <a:ext uri="{FF2B5EF4-FFF2-40B4-BE49-F238E27FC236}">
                <a16:creationId xmlns:a16="http://schemas.microsoft.com/office/drawing/2014/main" id="{D1FA6C93-EDCD-477A-9C70-76CAE327F0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489471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BF73AA-288C-42F0-B7FA-80E22D950A96}"/>
              </a:ext>
            </a:extLst>
          </p:cNvPr>
          <p:cNvSpPr>
            <a:spLocks noGrp="1"/>
          </p:cNvSpPr>
          <p:nvPr>
            <p:ph type="title"/>
          </p:nvPr>
        </p:nvSpPr>
        <p:spPr/>
        <p:txBody>
          <a:bodyPr>
            <a:noAutofit/>
          </a:bodyPr>
          <a:lstStyle/>
          <a:p>
            <a:r>
              <a:rPr lang="en-US" sz="3600" dirty="0">
                <a:latin typeface="+mn-lt"/>
              </a:rPr>
              <a:t>Dashboard Generator</a:t>
            </a:r>
          </a:p>
        </p:txBody>
      </p:sp>
      <p:grpSp>
        <p:nvGrpSpPr>
          <p:cNvPr id="4" name="Group 3" descr="A screenshot of the dashboard generator page.">
            <a:extLst>
              <a:ext uri="{FF2B5EF4-FFF2-40B4-BE49-F238E27FC236}">
                <a16:creationId xmlns:a16="http://schemas.microsoft.com/office/drawing/2014/main" id="{48C6DBE5-E11B-CB3E-AD8A-5D72D9F32EA2}"/>
              </a:ext>
            </a:extLst>
          </p:cNvPr>
          <p:cNvGrpSpPr/>
          <p:nvPr/>
        </p:nvGrpSpPr>
        <p:grpSpPr>
          <a:xfrm>
            <a:off x="505070" y="907642"/>
            <a:ext cx="11147072" cy="4887516"/>
            <a:chOff x="505070" y="907642"/>
            <a:chExt cx="11147072" cy="4887516"/>
          </a:xfrm>
        </p:grpSpPr>
        <p:pic>
          <p:nvPicPr>
            <p:cNvPr id="19" name="Picture 18">
              <a:extLst>
                <a:ext uri="{FF2B5EF4-FFF2-40B4-BE49-F238E27FC236}">
                  <a16:creationId xmlns:a16="http://schemas.microsoft.com/office/drawing/2014/main" id="{E7EA1BFC-8577-D1D6-9095-A3AC56ED3930}"/>
                </a:ext>
              </a:extLst>
            </p:cNvPr>
            <p:cNvPicPr>
              <a:picLocks noChangeAspect="1"/>
            </p:cNvPicPr>
            <p:nvPr/>
          </p:nvPicPr>
          <p:blipFill>
            <a:blip r:embed="rId4"/>
            <a:stretch>
              <a:fillRect/>
            </a:stretch>
          </p:blipFill>
          <p:spPr>
            <a:xfrm>
              <a:off x="505070" y="907642"/>
              <a:ext cx="11147072" cy="488751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2" name="Group 1" descr="Dashboard Generator page with three sections.&#10;">
              <a:extLst>
                <a:ext uri="{FF2B5EF4-FFF2-40B4-BE49-F238E27FC236}">
                  <a16:creationId xmlns:a16="http://schemas.microsoft.com/office/drawing/2014/main" id="{4B4326BF-AD90-4BAD-84F0-311F09D21789}"/>
                </a:ext>
              </a:extLst>
            </p:cNvPr>
            <p:cNvGrpSpPr/>
            <p:nvPr/>
          </p:nvGrpSpPr>
          <p:grpSpPr>
            <a:xfrm>
              <a:off x="1738529" y="907642"/>
              <a:ext cx="5322327" cy="4609724"/>
              <a:chOff x="1738529" y="947855"/>
              <a:chExt cx="5322327" cy="4609724"/>
            </a:xfrm>
          </p:grpSpPr>
          <p:grpSp>
            <p:nvGrpSpPr>
              <p:cNvPr id="18" name="Group 17">
                <a:extLst>
                  <a:ext uri="{FF2B5EF4-FFF2-40B4-BE49-F238E27FC236}">
                    <a16:creationId xmlns:a16="http://schemas.microsoft.com/office/drawing/2014/main" id="{B6B34E58-6366-44AC-A5FD-FDA89850196C}"/>
                  </a:ext>
                </a:extLst>
              </p:cNvPr>
              <p:cNvGrpSpPr/>
              <p:nvPr/>
            </p:nvGrpSpPr>
            <p:grpSpPr>
              <a:xfrm>
                <a:off x="3733031" y="947855"/>
                <a:ext cx="3327825" cy="1723628"/>
                <a:chOff x="3733031" y="947855"/>
                <a:chExt cx="3327825" cy="1723628"/>
              </a:xfrm>
            </p:grpSpPr>
            <p:sp>
              <p:nvSpPr>
                <p:cNvPr id="10" name="Flowchart: Connector 9">
                  <a:extLst>
                    <a:ext uri="{FF2B5EF4-FFF2-40B4-BE49-F238E27FC236}">
                      <a16:creationId xmlns:a16="http://schemas.microsoft.com/office/drawing/2014/main" id="{432C9726-AD80-44B2-9215-081C99BA7DD4}"/>
                    </a:ext>
                  </a:extLst>
                </p:cNvPr>
                <p:cNvSpPr/>
                <p:nvPr/>
              </p:nvSpPr>
              <p:spPr>
                <a:xfrm>
                  <a:off x="3733031" y="2115255"/>
                  <a:ext cx="619392" cy="556228"/>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1</a:t>
                  </a:r>
                </a:p>
              </p:txBody>
            </p:sp>
            <p:sp>
              <p:nvSpPr>
                <p:cNvPr id="13" name="Arrow: Right 12">
                  <a:extLst>
                    <a:ext uri="{FF2B5EF4-FFF2-40B4-BE49-F238E27FC236}">
                      <a16:creationId xmlns:a16="http://schemas.microsoft.com/office/drawing/2014/main" id="{E715AED1-6361-4609-9A66-99507864F2FF}"/>
                    </a:ext>
                  </a:extLst>
                </p:cNvPr>
                <p:cNvSpPr/>
                <p:nvPr/>
              </p:nvSpPr>
              <p:spPr>
                <a:xfrm>
                  <a:off x="5916706" y="947855"/>
                  <a:ext cx="1144150" cy="41478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14" name="Graphic 13" descr="Cursor with solid fill">
                <a:extLst>
                  <a:ext uri="{FF2B5EF4-FFF2-40B4-BE49-F238E27FC236}">
                    <a16:creationId xmlns:a16="http://schemas.microsoft.com/office/drawing/2014/main" id="{012A9534-DBCE-437F-9537-2C6BE1F5D6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38529" y="4843182"/>
                <a:ext cx="701615" cy="714397"/>
              </a:xfrm>
              <a:prstGeom prst="rect">
                <a:avLst/>
              </a:prstGeom>
            </p:spPr>
          </p:pic>
        </p:grpSp>
        <p:sp>
          <p:nvSpPr>
            <p:cNvPr id="7" name="Flowchart: Connector 6">
              <a:extLst>
                <a:ext uri="{FF2B5EF4-FFF2-40B4-BE49-F238E27FC236}">
                  <a16:creationId xmlns:a16="http://schemas.microsoft.com/office/drawing/2014/main" id="{F72E77B5-308E-2E6D-2EFF-C6A09AA43D32}"/>
                </a:ext>
              </a:extLst>
            </p:cNvPr>
            <p:cNvSpPr/>
            <p:nvPr/>
          </p:nvSpPr>
          <p:spPr>
            <a:xfrm>
              <a:off x="6441464" y="3300490"/>
              <a:ext cx="619392" cy="556228"/>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2</a:t>
              </a:r>
            </a:p>
          </p:txBody>
        </p:sp>
        <p:sp>
          <p:nvSpPr>
            <p:cNvPr id="9" name="Flowchart: Connector 8">
              <a:extLst>
                <a:ext uri="{FF2B5EF4-FFF2-40B4-BE49-F238E27FC236}">
                  <a16:creationId xmlns:a16="http://schemas.microsoft.com/office/drawing/2014/main" id="{D0D1E77C-26AB-E476-2B1F-C8E01ABE0E7F}"/>
                </a:ext>
              </a:extLst>
            </p:cNvPr>
            <p:cNvSpPr/>
            <p:nvPr/>
          </p:nvSpPr>
          <p:spPr>
            <a:xfrm>
              <a:off x="9624238" y="2075042"/>
              <a:ext cx="619392" cy="556228"/>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3</a:t>
              </a:r>
            </a:p>
          </p:txBody>
        </p:sp>
      </p:grpSp>
      <p:sp>
        <p:nvSpPr>
          <p:cNvPr id="3" name="Slide Number Placeholder 2">
            <a:extLst>
              <a:ext uri="{FF2B5EF4-FFF2-40B4-BE49-F238E27FC236}">
                <a16:creationId xmlns:a16="http://schemas.microsoft.com/office/drawing/2014/main" id="{5BA14AD3-AB7D-4D07-A55D-1DC4A26ABAA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5905424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400636-8267-4793-8067-1B5EFDCCC866}"/>
              </a:ext>
            </a:extLst>
          </p:cNvPr>
          <p:cNvSpPr>
            <a:spLocks noGrp="1"/>
          </p:cNvSpPr>
          <p:nvPr>
            <p:ph type="title" idx="4294967295"/>
          </p:nvPr>
        </p:nvSpPr>
        <p:spPr>
          <a:xfrm>
            <a:off x="577347" y="91597"/>
            <a:ext cx="11016200" cy="518012"/>
          </a:xfrm>
        </p:spPr>
        <p:txBody>
          <a:bodyPr>
            <a:noAutofit/>
          </a:bodyPr>
          <a:lstStyle/>
          <a:p>
            <a:r>
              <a:rPr lang="en-US" sz="3600" dirty="0">
                <a:latin typeface="+mn-lt"/>
              </a:rPr>
              <a:t>Item &amp; Score Tab/Rubric &amp; Resources Tab</a:t>
            </a:r>
          </a:p>
        </p:txBody>
      </p:sp>
      <p:grpSp>
        <p:nvGrpSpPr>
          <p:cNvPr id="22" name="Group 21" descr="The item and score page and the rubric and resources page of a sample item.">
            <a:extLst>
              <a:ext uri="{FF2B5EF4-FFF2-40B4-BE49-F238E27FC236}">
                <a16:creationId xmlns:a16="http://schemas.microsoft.com/office/drawing/2014/main" id="{3437A270-F959-F082-BECE-3AF55C3B91CF}"/>
              </a:ext>
            </a:extLst>
          </p:cNvPr>
          <p:cNvGrpSpPr/>
          <p:nvPr/>
        </p:nvGrpSpPr>
        <p:grpSpPr>
          <a:xfrm>
            <a:off x="649943" y="1037538"/>
            <a:ext cx="11145817" cy="4782924"/>
            <a:chOff x="447730" y="953429"/>
            <a:chExt cx="11145817" cy="4782924"/>
          </a:xfrm>
        </p:grpSpPr>
        <p:pic>
          <p:nvPicPr>
            <p:cNvPr id="10" name="Picture 9">
              <a:extLst>
                <a:ext uri="{FF2B5EF4-FFF2-40B4-BE49-F238E27FC236}">
                  <a16:creationId xmlns:a16="http://schemas.microsoft.com/office/drawing/2014/main" id="{B6E76A74-D031-BB18-94BC-34F307F67AC8}"/>
                </a:ext>
              </a:extLst>
            </p:cNvPr>
            <p:cNvPicPr>
              <a:picLocks noChangeAspect="1"/>
            </p:cNvPicPr>
            <p:nvPr/>
          </p:nvPicPr>
          <p:blipFill>
            <a:blip r:embed="rId4"/>
            <a:stretch>
              <a:fillRect/>
            </a:stretch>
          </p:blipFill>
          <p:spPr>
            <a:xfrm>
              <a:off x="447730" y="953429"/>
              <a:ext cx="5810139" cy="312414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6" name="Arrow: Left 15">
              <a:extLst>
                <a:ext uri="{FF2B5EF4-FFF2-40B4-BE49-F238E27FC236}">
                  <a16:creationId xmlns:a16="http://schemas.microsoft.com/office/drawing/2014/main" id="{45991B07-D6E9-EB76-8394-04CB1C64D98B}"/>
                </a:ext>
              </a:extLst>
            </p:cNvPr>
            <p:cNvSpPr/>
            <p:nvPr/>
          </p:nvSpPr>
          <p:spPr>
            <a:xfrm>
              <a:off x="1323831" y="1052261"/>
              <a:ext cx="1009935" cy="313899"/>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7" name="Arrow: Left 16">
              <a:extLst>
                <a:ext uri="{FF2B5EF4-FFF2-40B4-BE49-F238E27FC236}">
                  <a16:creationId xmlns:a16="http://schemas.microsoft.com/office/drawing/2014/main" id="{B5C02055-57DA-961F-039B-65D303A630C3}"/>
                </a:ext>
              </a:extLst>
            </p:cNvPr>
            <p:cNvSpPr/>
            <p:nvPr/>
          </p:nvSpPr>
          <p:spPr>
            <a:xfrm rot="10800000">
              <a:off x="3991669" y="1156017"/>
              <a:ext cx="1009935" cy="313899"/>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Graphic 17" descr="Cursor with solid fill">
              <a:extLst>
                <a:ext uri="{FF2B5EF4-FFF2-40B4-BE49-F238E27FC236}">
                  <a16:creationId xmlns:a16="http://schemas.microsoft.com/office/drawing/2014/main" id="{6DAB0B82-0E79-C1B8-EC36-4EBB150760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7061" y="2185805"/>
              <a:ext cx="701615" cy="714397"/>
            </a:xfrm>
            <a:prstGeom prst="rect">
              <a:avLst/>
            </a:prstGeom>
          </p:spPr>
        </p:pic>
        <p:pic>
          <p:nvPicPr>
            <p:cNvPr id="20" name="Picture 19">
              <a:extLst>
                <a:ext uri="{FF2B5EF4-FFF2-40B4-BE49-F238E27FC236}">
                  <a16:creationId xmlns:a16="http://schemas.microsoft.com/office/drawing/2014/main" id="{CCFCC9B6-93FB-27E5-97E0-4FE6F7A190D8}"/>
                </a:ext>
              </a:extLst>
            </p:cNvPr>
            <p:cNvPicPr>
              <a:picLocks noChangeAspect="1"/>
            </p:cNvPicPr>
            <p:nvPr/>
          </p:nvPicPr>
          <p:blipFill>
            <a:blip r:embed="rId7"/>
            <a:stretch>
              <a:fillRect/>
            </a:stretch>
          </p:blipFill>
          <p:spPr>
            <a:xfrm>
              <a:off x="4647751" y="3356230"/>
              <a:ext cx="6945796" cy="238012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1" name="Arrow: Left 20">
              <a:extLst>
                <a:ext uri="{FF2B5EF4-FFF2-40B4-BE49-F238E27FC236}">
                  <a16:creationId xmlns:a16="http://schemas.microsoft.com/office/drawing/2014/main" id="{FF989E21-987A-7CF7-AA22-358178EF725C}"/>
                </a:ext>
              </a:extLst>
            </p:cNvPr>
            <p:cNvSpPr/>
            <p:nvPr/>
          </p:nvSpPr>
          <p:spPr>
            <a:xfrm rot="10800000">
              <a:off x="9807890" y="3628536"/>
              <a:ext cx="1009935" cy="313899"/>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6" name="Slide Number Placeholder 5">
            <a:extLst>
              <a:ext uri="{FF2B5EF4-FFF2-40B4-BE49-F238E27FC236}">
                <a16:creationId xmlns:a16="http://schemas.microsoft.com/office/drawing/2014/main" id="{B112D0AA-E15B-47C5-B6BD-308C19037C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
        <p:nvSpPr>
          <p:cNvPr id="2" name="Rectangle 1">
            <a:extLst>
              <a:ext uri="{FF2B5EF4-FFF2-40B4-BE49-F238E27FC236}">
                <a16:creationId xmlns:a16="http://schemas.microsoft.com/office/drawing/2014/main" id="{50EBE37E-3B44-9859-B709-2AAAF0194682}"/>
              </a:ext>
            </a:extLst>
          </p:cNvPr>
          <p:cNvSpPr/>
          <p:nvPr/>
        </p:nvSpPr>
        <p:spPr>
          <a:xfrm>
            <a:off x="2029522" y="1450269"/>
            <a:ext cx="908095" cy="31389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30090368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C9BFF-0C26-43CD-BBF6-59F756F4895E}"/>
              </a:ext>
            </a:extLst>
          </p:cNvPr>
          <p:cNvSpPr>
            <a:spLocks noGrp="1"/>
          </p:cNvSpPr>
          <p:nvPr>
            <p:ph type="title" idx="4294967295"/>
          </p:nvPr>
        </p:nvSpPr>
        <p:spPr>
          <a:xfrm>
            <a:off x="177996" y="10528"/>
            <a:ext cx="11016200" cy="518012"/>
          </a:xfrm>
        </p:spPr>
        <p:txBody>
          <a:bodyPr>
            <a:noAutofit/>
          </a:bodyPr>
          <a:lstStyle/>
          <a:p>
            <a:r>
              <a:rPr lang="en-US" sz="3600" dirty="0">
                <a:latin typeface="+mn-lt"/>
              </a:rPr>
              <a:t>Writing Dimensions</a:t>
            </a:r>
          </a:p>
        </p:txBody>
      </p:sp>
      <p:sp>
        <p:nvSpPr>
          <p:cNvPr id="2" name="Slide Number Placeholder 1">
            <a:extLst>
              <a:ext uri="{FF2B5EF4-FFF2-40B4-BE49-F238E27FC236}">
                <a16:creationId xmlns:a16="http://schemas.microsoft.com/office/drawing/2014/main" id="{68B19F8A-FBC2-4924-B266-7B294D1E2C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73E23-C2B5-4929-BCF1-B99F4FA23982}"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4" name="Picture 3">
            <a:extLst>
              <a:ext uri="{FF2B5EF4-FFF2-40B4-BE49-F238E27FC236}">
                <a16:creationId xmlns:a16="http://schemas.microsoft.com/office/drawing/2014/main" id="{0CA1E8B9-9368-5593-A187-70F0AED255E2}"/>
              </a:ext>
            </a:extLst>
          </p:cNvPr>
          <p:cNvPicPr>
            <a:picLocks noChangeAspect="1"/>
          </p:cNvPicPr>
          <p:nvPr/>
        </p:nvPicPr>
        <p:blipFill>
          <a:blip r:embed="rId4"/>
          <a:stretch>
            <a:fillRect/>
          </a:stretch>
        </p:blipFill>
        <p:spPr>
          <a:xfrm>
            <a:off x="383227" y="1172857"/>
            <a:ext cx="11646709" cy="4659233"/>
          </a:xfrm>
          <a:prstGeom prst="rect">
            <a:avLst/>
          </a:prstGeom>
          <a:ln>
            <a:solidFill>
              <a:schemeClr val="accent1"/>
            </a:solidFill>
          </a:ln>
        </p:spPr>
      </p:pic>
      <p:sp>
        <p:nvSpPr>
          <p:cNvPr id="6" name="Oval 5">
            <a:extLst>
              <a:ext uri="{FF2B5EF4-FFF2-40B4-BE49-F238E27FC236}">
                <a16:creationId xmlns:a16="http://schemas.microsoft.com/office/drawing/2014/main" id="{4CE60E73-D561-3FCD-4531-D191BA1ABE05}"/>
              </a:ext>
            </a:extLst>
          </p:cNvPr>
          <p:cNvSpPr/>
          <p:nvPr/>
        </p:nvSpPr>
        <p:spPr>
          <a:xfrm>
            <a:off x="7203688" y="2007221"/>
            <a:ext cx="367990" cy="390292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995216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E23A4F-8B13-4423-B84A-9A1588B5D30D}"/>
              </a:ext>
            </a:extLst>
          </p:cNvPr>
          <p:cNvSpPr>
            <a:spLocks noGrp="1"/>
          </p:cNvSpPr>
          <p:nvPr>
            <p:ph type="title"/>
          </p:nvPr>
        </p:nvSpPr>
        <p:spPr/>
        <p:txBody>
          <a:bodyPr>
            <a:noAutofit/>
          </a:bodyPr>
          <a:lstStyle/>
          <a:p>
            <a:r>
              <a:rPr lang="en-US" sz="3600" dirty="0">
                <a:latin typeface="+mn-lt"/>
              </a:rPr>
              <a:t>Writing Dimensions—High and Low Point Values</a:t>
            </a:r>
          </a:p>
        </p:txBody>
      </p:sp>
      <p:sp>
        <p:nvSpPr>
          <p:cNvPr id="2" name="Slide Number Placeholder 1">
            <a:extLst>
              <a:ext uri="{FF2B5EF4-FFF2-40B4-BE49-F238E27FC236}">
                <a16:creationId xmlns:a16="http://schemas.microsoft.com/office/drawing/2014/main" id="{B8F3E975-915A-42EB-AD7B-5EC9186C1EE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18" name="Picture 17">
            <a:extLst>
              <a:ext uri="{FF2B5EF4-FFF2-40B4-BE49-F238E27FC236}">
                <a16:creationId xmlns:a16="http://schemas.microsoft.com/office/drawing/2014/main" id="{6F34F8C4-9575-C256-5560-414EB0137ED6}"/>
              </a:ext>
            </a:extLst>
          </p:cNvPr>
          <p:cNvPicPr>
            <a:picLocks noChangeAspect="1"/>
          </p:cNvPicPr>
          <p:nvPr/>
        </p:nvPicPr>
        <p:blipFill>
          <a:blip r:embed="rId4"/>
          <a:stretch>
            <a:fillRect/>
          </a:stretch>
        </p:blipFill>
        <p:spPr>
          <a:xfrm>
            <a:off x="5096107" y="1586447"/>
            <a:ext cx="6699652" cy="1046222"/>
          </a:xfrm>
          <a:prstGeom prst="rect">
            <a:avLst/>
          </a:prstGeom>
        </p:spPr>
      </p:pic>
      <p:pic>
        <p:nvPicPr>
          <p:cNvPr id="21" name="Picture 20">
            <a:extLst>
              <a:ext uri="{FF2B5EF4-FFF2-40B4-BE49-F238E27FC236}">
                <a16:creationId xmlns:a16="http://schemas.microsoft.com/office/drawing/2014/main" id="{0F385A58-BD4D-106E-7D26-8E043AC44EB0}"/>
              </a:ext>
            </a:extLst>
          </p:cNvPr>
          <p:cNvPicPr>
            <a:picLocks noChangeAspect="1"/>
          </p:cNvPicPr>
          <p:nvPr/>
        </p:nvPicPr>
        <p:blipFill>
          <a:blip r:embed="rId5"/>
          <a:stretch>
            <a:fillRect/>
          </a:stretch>
        </p:blipFill>
        <p:spPr>
          <a:xfrm>
            <a:off x="5096107" y="2632668"/>
            <a:ext cx="6699652" cy="278820"/>
          </a:xfrm>
          <a:prstGeom prst="rect">
            <a:avLst/>
          </a:prstGeom>
        </p:spPr>
      </p:pic>
      <p:pic>
        <p:nvPicPr>
          <p:cNvPr id="25" name="Picture 24">
            <a:extLst>
              <a:ext uri="{FF2B5EF4-FFF2-40B4-BE49-F238E27FC236}">
                <a16:creationId xmlns:a16="http://schemas.microsoft.com/office/drawing/2014/main" id="{FD559BE7-293A-8752-3E19-011562A06D9B}"/>
              </a:ext>
            </a:extLst>
          </p:cNvPr>
          <p:cNvPicPr>
            <a:picLocks noChangeAspect="1"/>
          </p:cNvPicPr>
          <p:nvPr/>
        </p:nvPicPr>
        <p:blipFill>
          <a:blip r:embed="rId6"/>
          <a:stretch>
            <a:fillRect/>
          </a:stretch>
        </p:blipFill>
        <p:spPr>
          <a:xfrm>
            <a:off x="5096107" y="2837162"/>
            <a:ext cx="6619366" cy="1520202"/>
          </a:xfrm>
          <a:prstGeom prst="rect">
            <a:avLst/>
          </a:prstGeom>
        </p:spPr>
      </p:pic>
      <p:pic>
        <p:nvPicPr>
          <p:cNvPr id="27" name="Picture 26">
            <a:extLst>
              <a:ext uri="{FF2B5EF4-FFF2-40B4-BE49-F238E27FC236}">
                <a16:creationId xmlns:a16="http://schemas.microsoft.com/office/drawing/2014/main" id="{ED3866BA-34E3-925B-69F4-86D205FCE4C0}"/>
              </a:ext>
            </a:extLst>
          </p:cNvPr>
          <p:cNvPicPr>
            <a:picLocks noChangeAspect="1"/>
          </p:cNvPicPr>
          <p:nvPr/>
        </p:nvPicPr>
        <p:blipFill>
          <a:blip r:embed="rId7"/>
          <a:stretch>
            <a:fillRect/>
          </a:stretch>
        </p:blipFill>
        <p:spPr>
          <a:xfrm>
            <a:off x="5096106" y="4342059"/>
            <a:ext cx="6619367" cy="518012"/>
          </a:xfrm>
          <a:prstGeom prst="rect">
            <a:avLst/>
          </a:prstGeom>
        </p:spPr>
      </p:pic>
      <p:pic>
        <p:nvPicPr>
          <p:cNvPr id="34" name="Picture 33">
            <a:extLst>
              <a:ext uri="{FF2B5EF4-FFF2-40B4-BE49-F238E27FC236}">
                <a16:creationId xmlns:a16="http://schemas.microsoft.com/office/drawing/2014/main" id="{4DE7E806-0B91-13D6-F412-67490CAEBD28}"/>
              </a:ext>
            </a:extLst>
          </p:cNvPr>
          <p:cNvPicPr>
            <a:picLocks noChangeAspect="1"/>
          </p:cNvPicPr>
          <p:nvPr/>
        </p:nvPicPr>
        <p:blipFill>
          <a:blip r:embed="rId8"/>
          <a:stretch>
            <a:fillRect/>
          </a:stretch>
        </p:blipFill>
        <p:spPr>
          <a:xfrm>
            <a:off x="1456725" y="816657"/>
            <a:ext cx="8592749" cy="628738"/>
          </a:xfrm>
          <a:prstGeom prst="rect">
            <a:avLst/>
          </a:prstGeom>
        </p:spPr>
      </p:pic>
      <p:pic>
        <p:nvPicPr>
          <p:cNvPr id="38" name="Picture 37">
            <a:extLst>
              <a:ext uri="{FF2B5EF4-FFF2-40B4-BE49-F238E27FC236}">
                <a16:creationId xmlns:a16="http://schemas.microsoft.com/office/drawing/2014/main" id="{4C2B225D-A88B-EACE-5CFD-337861881F65}"/>
              </a:ext>
            </a:extLst>
          </p:cNvPr>
          <p:cNvPicPr>
            <a:picLocks noChangeAspect="1"/>
          </p:cNvPicPr>
          <p:nvPr/>
        </p:nvPicPr>
        <p:blipFill>
          <a:blip r:embed="rId9"/>
          <a:stretch>
            <a:fillRect/>
          </a:stretch>
        </p:blipFill>
        <p:spPr>
          <a:xfrm>
            <a:off x="1081669" y="1586446"/>
            <a:ext cx="1871172" cy="2059723"/>
          </a:xfrm>
          <a:prstGeom prst="rect">
            <a:avLst/>
          </a:prstGeom>
        </p:spPr>
      </p:pic>
      <p:sp>
        <p:nvSpPr>
          <p:cNvPr id="39" name="Rectangle 38">
            <a:extLst>
              <a:ext uri="{FF2B5EF4-FFF2-40B4-BE49-F238E27FC236}">
                <a16:creationId xmlns:a16="http://schemas.microsoft.com/office/drawing/2014/main" id="{3B963EB3-3030-585D-E684-FFD3EDFB0537}"/>
              </a:ext>
            </a:extLst>
          </p:cNvPr>
          <p:cNvSpPr/>
          <p:nvPr/>
        </p:nvSpPr>
        <p:spPr>
          <a:xfrm>
            <a:off x="1173108" y="3597263"/>
            <a:ext cx="1779728" cy="38419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tx2"/>
                </a:solidFill>
              </a:rPr>
              <a:t>School 1</a:t>
            </a:r>
          </a:p>
        </p:txBody>
      </p:sp>
      <p:sp>
        <p:nvSpPr>
          <p:cNvPr id="40" name="Rectangle 39">
            <a:extLst>
              <a:ext uri="{FF2B5EF4-FFF2-40B4-BE49-F238E27FC236}">
                <a16:creationId xmlns:a16="http://schemas.microsoft.com/office/drawing/2014/main" id="{A9001C12-A2A0-BBCE-0C03-5FDA33712D0A}"/>
              </a:ext>
            </a:extLst>
          </p:cNvPr>
          <p:cNvSpPr/>
          <p:nvPr/>
        </p:nvSpPr>
        <p:spPr>
          <a:xfrm>
            <a:off x="1173105" y="3957862"/>
            <a:ext cx="1779728" cy="38419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tx2"/>
                </a:solidFill>
              </a:rPr>
              <a:t>School</a:t>
            </a:r>
            <a:r>
              <a:rPr lang="en-US" sz="1400" dirty="0">
                <a:solidFill>
                  <a:schemeClr val="tx2"/>
                </a:solidFill>
              </a:rPr>
              <a:t> </a:t>
            </a:r>
            <a:r>
              <a:rPr lang="en-US" sz="1200" dirty="0">
                <a:solidFill>
                  <a:schemeClr val="tx2"/>
                </a:solidFill>
              </a:rPr>
              <a:t>2</a:t>
            </a:r>
          </a:p>
        </p:txBody>
      </p:sp>
      <p:sp>
        <p:nvSpPr>
          <p:cNvPr id="41" name="Rectangle 40">
            <a:extLst>
              <a:ext uri="{FF2B5EF4-FFF2-40B4-BE49-F238E27FC236}">
                <a16:creationId xmlns:a16="http://schemas.microsoft.com/office/drawing/2014/main" id="{2E68EF21-C027-99CF-407A-0024640EDAE7}"/>
              </a:ext>
            </a:extLst>
          </p:cNvPr>
          <p:cNvSpPr/>
          <p:nvPr/>
        </p:nvSpPr>
        <p:spPr>
          <a:xfrm>
            <a:off x="1173102" y="4307417"/>
            <a:ext cx="1779729" cy="518012"/>
          </a:xfrm>
          <a:prstGeom prst="rect">
            <a:avLst/>
          </a:prstGeom>
          <a:solidFill>
            <a:schemeClr val="bg1"/>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tx2"/>
                </a:solidFill>
              </a:rPr>
              <a:t>School</a:t>
            </a:r>
            <a:r>
              <a:rPr lang="en-US" sz="1400" dirty="0">
                <a:solidFill>
                  <a:schemeClr val="tx2"/>
                </a:solidFill>
              </a:rPr>
              <a:t> </a:t>
            </a:r>
            <a:r>
              <a:rPr lang="en-US" sz="1200" dirty="0">
                <a:solidFill>
                  <a:schemeClr val="tx2"/>
                </a:solidFill>
              </a:rPr>
              <a:t>3</a:t>
            </a:r>
          </a:p>
        </p:txBody>
      </p:sp>
      <p:pic>
        <p:nvPicPr>
          <p:cNvPr id="45" name="Picture 44">
            <a:extLst>
              <a:ext uri="{FF2B5EF4-FFF2-40B4-BE49-F238E27FC236}">
                <a16:creationId xmlns:a16="http://schemas.microsoft.com/office/drawing/2014/main" id="{294A567A-58EB-0846-ECDD-289EF66BFD23}"/>
              </a:ext>
            </a:extLst>
          </p:cNvPr>
          <p:cNvPicPr>
            <a:picLocks noChangeAspect="1"/>
          </p:cNvPicPr>
          <p:nvPr/>
        </p:nvPicPr>
        <p:blipFill>
          <a:blip r:embed="rId10"/>
          <a:stretch>
            <a:fillRect/>
          </a:stretch>
        </p:blipFill>
        <p:spPr>
          <a:xfrm>
            <a:off x="5624815" y="2029485"/>
            <a:ext cx="1730388" cy="2168603"/>
          </a:xfrm>
          <a:prstGeom prst="rect">
            <a:avLst/>
          </a:prstGeom>
        </p:spPr>
      </p:pic>
      <p:sp>
        <p:nvSpPr>
          <p:cNvPr id="46" name="Rectangle 45">
            <a:extLst>
              <a:ext uri="{FF2B5EF4-FFF2-40B4-BE49-F238E27FC236}">
                <a16:creationId xmlns:a16="http://schemas.microsoft.com/office/drawing/2014/main" id="{9DFB8435-41C3-78B0-CB32-51F1AEDAA74E}"/>
              </a:ext>
            </a:extLst>
          </p:cNvPr>
          <p:cNvSpPr/>
          <p:nvPr/>
        </p:nvSpPr>
        <p:spPr>
          <a:xfrm>
            <a:off x="1081668" y="816657"/>
            <a:ext cx="10816683" cy="443556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5" name="Picture 4">
            <a:extLst>
              <a:ext uri="{FF2B5EF4-FFF2-40B4-BE49-F238E27FC236}">
                <a16:creationId xmlns:a16="http://schemas.microsoft.com/office/drawing/2014/main" id="{E6F9703B-77B2-0A09-2281-78D6020B992B}"/>
              </a:ext>
            </a:extLst>
          </p:cNvPr>
          <p:cNvPicPr>
            <a:picLocks noChangeAspect="1"/>
          </p:cNvPicPr>
          <p:nvPr/>
        </p:nvPicPr>
        <p:blipFill>
          <a:blip r:embed="rId11"/>
          <a:stretch>
            <a:fillRect/>
          </a:stretch>
        </p:blipFill>
        <p:spPr>
          <a:xfrm>
            <a:off x="4405756" y="1605776"/>
            <a:ext cx="690346" cy="3254295"/>
          </a:xfrm>
          <a:prstGeom prst="rect">
            <a:avLst/>
          </a:prstGeom>
        </p:spPr>
      </p:pic>
      <p:pic>
        <p:nvPicPr>
          <p:cNvPr id="7" name="Picture 6">
            <a:extLst>
              <a:ext uri="{FF2B5EF4-FFF2-40B4-BE49-F238E27FC236}">
                <a16:creationId xmlns:a16="http://schemas.microsoft.com/office/drawing/2014/main" id="{9773FEF1-3FCF-C0F4-6E56-64F8B99A094F}"/>
              </a:ext>
            </a:extLst>
          </p:cNvPr>
          <p:cNvPicPr>
            <a:picLocks noChangeAspect="1"/>
          </p:cNvPicPr>
          <p:nvPr/>
        </p:nvPicPr>
        <p:blipFill>
          <a:blip r:embed="rId12"/>
          <a:stretch>
            <a:fillRect/>
          </a:stretch>
        </p:blipFill>
        <p:spPr>
          <a:xfrm>
            <a:off x="2952840" y="1605776"/>
            <a:ext cx="1452911" cy="1991485"/>
          </a:xfrm>
          <a:prstGeom prst="rect">
            <a:avLst/>
          </a:prstGeom>
        </p:spPr>
      </p:pic>
      <p:pic>
        <p:nvPicPr>
          <p:cNvPr id="11" name="Picture 10">
            <a:extLst>
              <a:ext uri="{FF2B5EF4-FFF2-40B4-BE49-F238E27FC236}">
                <a16:creationId xmlns:a16="http://schemas.microsoft.com/office/drawing/2014/main" id="{C2777940-F726-F401-CFDB-F42D29F22588}"/>
              </a:ext>
            </a:extLst>
          </p:cNvPr>
          <p:cNvPicPr>
            <a:picLocks noChangeAspect="1"/>
          </p:cNvPicPr>
          <p:nvPr/>
        </p:nvPicPr>
        <p:blipFill>
          <a:blip r:embed="rId13"/>
          <a:stretch>
            <a:fillRect/>
          </a:stretch>
        </p:blipFill>
        <p:spPr>
          <a:xfrm>
            <a:off x="2952831" y="3597261"/>
            <a:ext cx="1452911" cy="710155"/>
          </a:xfrm>
          <a:prstGeom prst="rect">
            <a:avLst/>
          </a:prstGeom>
        </p:spPr>
      </p:pic>
      <p:pic>
        <p:nvPicPr>
          <p:cNvPr id="13" name="Picture 12">
            <a:extLst>
              <a:ext uri="{FF2B5EF4-FFF2-40B4-BE49-F238E27FC236}">
                <a16:creationId xmlns:a16="http://schemas.microsoft.com/office/drawing/2014/main" id="{0D2E34BC-F29E-15A8-02F3-648A6E13998E}"/>
              </a:ext>
            </a:extLst>
          </p:cNvPr>
          <p:cNvPicPr>
            <a:picLocks noChangeAspect="1"/>
          </p:cNvPicPr>
          <p:nvPr/>
        </p:nvPicPr>
        <p:blipFill>
          <a:blip r:embed="rId14"/>
          <a:stretch>
            <a:fillRect/>
          </a:stretch>
        </p:blipFill>
        <p:spPr>
          <a:xfrm>
            <a:off x="2952831" y="4293154"/>
            <a:ext cx="1452911" cy="586247"/>
          </a:xfrm>
          <a:prstGeom prst="rect">
            <a:avLst/>
          </a:prstGeom>
        </p:spPr>
      </p:pic>
    </p:spTree>
    <p:custDataLst>
      <p:tags r:id="rId1"/>
    </p:custDataLst>
    <p:extLst>
      <p:ext uri="{BB962C8B-B14F-4D97-AF65-F5344CB8AC3E}">
        <p14:creationId xmlns:p14="http://schemas.microsoft.com/office/powerpoint/2010/main" val="28462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37D9AEFF-33FE-4B80-8514-D6E82D95B690}"/>
              </a:ext>
            </a:extLst>
          </p:cNvPr>
          <p:cNvSpPr txBox="1">
            <a:spLocks noGrp="1"/>
          </p:cNvSpPr>
          <p:nvPr>
            <p:ph type="title" idx="4294967295"/>
          </p:nvPr>
        </p:nvSpPr>
        <p:spPr>
          <a:xfrm>
            <a:off x="263851" y="0"/>
            <a:ext cx="11664297" cy="426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mj-ea"/>
                <a:cs typeface="Calibri"/>
              </a:rPr>
              <a:t>Access the Cross-Sectional Report</a:t>
            </a:r>
          </a:p>
        </p:txBody>
      </p:sp>
      <p:grpSp>
        <p:nvGrpSpPr>
          <p:cNvPr id="4" name="Group 3" descr="The generate cross-sectional report window.">
            <a:extLst>
              <a:ext uri="{FF2B5EF4-FFF2-40B4-BE49-F238E27FC236}">
                <a16:creationId xmlns:a16="http://schemas.microsoft.com/office/drawing/2014/main" id="{B09D8BE1-DAF6-B3FF-64D7-CF6CD44B4636}"/>
              </a:ext>
            </a:extLst>
          </p:cNvPr>
          <p:cNvGrpSpPr/>
          <p:nvPr/>
        </p:nvGrpSpPr>
        <p:grpSpPr>
          <a:xfrm>
            <a:off x="1812758" y="940694"/>
            <a:ext cx="8452184" cy="4834744"/>
            <a:chOff x="1812758" y="940694"/>
            <a:chExt cx="8452184" cy="4834744"/>
          </a:xfrm>
        </p:grpSpPr>
        <p:pic>
          <p:nvPicPr>
            <p:cNvPr id="3" name="Picture 2">
              <a:extLst>
                <a:ext uri="{FF2B5EF4-FFF2-40B4-BE49-F238E27FC236}">
                  <a16:creationId xmlns:a16="http://schemas.microsoft.com/office/drawing/2014/main" id="{DA6E0602-256E-7560-5774-247A2D8B0C75}"/>
                </a:ext>
              </a:extLst>
            </p:cNvPr>
            <p:cNvPicPr>
              <a:picLocks noChangeAspect="1"/>
            </p:cNvPicPr>
            <p:nvPr/>
          </p:nvPicPr>
          <p:blipFill rotWithShape="1">
            <a:blip r:embed="rId4"/>
            <a:srcRect r="44723"/>
            <a:stretch/>
          </p:blipFill>
          <p:spPr>
            <a:xfrm>
              <a:off x="5719360" y="2339591"/>
              <a:ext cx="4545582" cy="343584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36DF11D-DF3F-8806-C75A-5C640B46ACCB}"/>
                </a:ext>
              </a:extLst>
            </p:cNvPr>
            <p:cNvPicPr>
              <a:picLocks noChangeAspect="1"/>
            </p:cNvPicPr>
            <p:nvPr/>
          </p:nvPicPr>
          <p:blipFill>
            <a:blip r:embed="rId5"/>
            <a:stretch>
              <a:fillRect/>
            </a:stretch>
          </p:blipFill>
          <p:spPr>
            <a:xfrm>
              <a:off x="1812758" y="940694"/>
              <a:ext cx="3683973" cy="139889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F392CCC0-6FED-8403-599B-CE6F45786890}"/>
                </a:ext>
              </a:extLst>
            </p:cNvPr>
            <p:cNvSpPr/>
            <p:nvPr/>
          </p:nvSpPr>
          <p:spPr>
            <a:xfrm>
              <a:off x="3429000" y="1778000"/>
              <a:ext cx="1978831" cy="762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8" name="Graphic 7" descr="Cursor with solid fill">
              <a:extLst>
                <a:ext uri="{FF2B5EF4-FFF2-40B4-BE49-F238E27FC236}">
                  <a16:creationId xmlns:a16="http://schemas.microsoft.com/office/drawing/2014/main" id="{3CDFB631-0709-4099-F6D3-E4F26D07B4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9369" y="3176062"/>
              <a:ext cx="701615" cy="714397"/>
            </a:xfrm>
            <a:prstGeom prst="rect">
              <a:avLst/>
            </a:prstGeom>
          </p:spPr>
        </p:pic>
      </p:grpSp>
      <p:sp>
        <p:nvSpPr>
          <p:cNvPr id="2" name="Slide Number Placeholder 1">
            <a:extLst>
              <a:ext uri="{FF2B5EF4-FFF2-40B4-BE49-F238E27FC236}">
                <a16:creationId xmlns:a16="http://schemas.microsoft.com/office/drawing/2014/main" id="{3A43F8A5-B4F2-8D61-72A5-8CBE06B61A26}"/>
              </a:ext>
            </a:extLst>
          </p:cNvPr>
          <p:cNvSpPr>
            <a:spLocks noGrp="1"/>
          </p:cNvSpPr>
          <p:nvPr>
            <p:ph type="sldNum" sz="quarter" idx="12"/>
          </p:nvPr>
        </p:nvSpPr>
        <p:spPr/>
        <p:txBody>
          <a:bodyPr/>
          <a:lstStyle/>
          <a:p>
            <a:fld id="{B70F7035-E4E1-4BB6-A0A9-EB548548B6A5}" type="slidenum">
              <a:rPr lang="en-US" smtClean="0"/>
              <a:t>63</a:t>
            </a:fld>
            <a:endParaRPr lang="en-US" dirty="0"/>
          </a:p>
        </p:txBody>
      </p:sp>
    </p:spTree>
    <p:custDataLst>
      <p:tags r:id="rId1"/>
    </p:custDataLst>
    <p:extLst>
      <p:ext uri="{BB962C8B-B14F-4D97-AF65-F5344CB8AC3E}">
        <p14:creationId xmlns:p14="http://schemas.microsoft.com/office/powerpoint/2010/main" val="1565938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9B81930B-5E05-6BEF-2CB0-EC4143EE5F09}"/>
              </a:ext>
            </a:extLst>
          </p:cNvPr>
          <p:cNvSpPr txBox="1">
            <a:spLocks noGrp="1"/>
          </p:cNvSpPr>
          <p:nvPr>
            <p:ph type="title" idx="4294967295"/>
          </p:nvPr>
        </p:nvSpPr>
        <p:spPr>
          <a:xfrm>
            <a:off x="263851" y="0"/>
            <a:ext cx="11664297" cy="426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mj-ea"/>
                <a:cs typeface="Calibri"/>
              </a:rPr>
              <a:t>Cross Sectional Reports for School- and District-Level Users</a:t>
            </a:r>
          </a:p>
        </p:txBody>
      </p:sp>
      <p:sp>
        <p:nvSpPr>
          <p:cNvPr id="2" name="Slide Number Placeholder 1">
            <a:extLst>
              <a:ext uri="{FF2B5EF4-FFF2-40B4-BE49-F238E27FC236}">
                <a16:creationId xmlns:a16="http://schemas.microsoft.com/office/drawing/2014/main" id="{D669ED54-172F-3101-3EF6-DD62C141C8D6}"/>
              </a:ext>
            </a:extLst>
          </p:cNvPr>
          <p:cNvSpPr>
            <a:spLocks noGrp="1"/>
          </p:cNvSpPr>
          <p:nvPr>
            <p:ph type="sldNum" sz="quarter" idx="12"/>
          </p:nvPr>
        </p:nvSpPr>
        <p:spPr/>
        <p:txBody>
          <a:bodyPr/>
          <a:lstStyle/>
          <a:p>
            <a:fld id="{B70F7035-E4E1-4BB6-A0A9-EB548548B6A5}" type="slidenum">
              <a:rPr lang="en-US" smtClean="0"/>
              <a:t>64</a:t>
            </a:fld>
            <a:endParaRPr lang="en-US" dirty="0"/>
          </a:p>
        </p:txBody>
      </p:sp>
      <p:pic>
        <p:nvPicPr>
          <p:cNvPr id="22" name="Picture 21">
            <a:extLst>
              <a:ext uri="{FF2B5EF4-FFF2-40B4-BE49-F238E27FC236}">
                <a16:creationId xmlns:a16="http://schemas.microsoft.com/office/drawing/2014/main" id="{59A39028-948A-2033-F67F-5421FDB7EA88}"/>
              </a:ext>
            </a:extLst>
          </p:cNvPr>
          <p:cNvPicPr>
            <a:picLocks noChangeAspect="1"/>
          </p:cNvPicPr>
          <p:nvPr/>
        </p:nvPicPr>
        <p:blipFill>
          <a:blip r:embed="rId4"/>
          <a:stretch>
            <a:fillRect/>
          </a:stretch>
        </p:blipFill>
        <p:spPr>
          <a:xfrm>
            <a:off x="170590" y="1030155"/>
            <a:ext cx="9062620" cy="3272335"/>
          </a:xfrm>
          <a:prstGeom prst="rect">
            <a:avLst/>
          </a:prstGeom>
          <a:ln>
            <a:solidFill>
              <a:schemeClr val="accent1"/>
            </a:solidFill>
          </a:ln>
        </p:spPr>
      </p:pic>
      <p:pic>
        <p:nvPicPr>
          <p:cNvPr id="26" name="Picture 25">
            <a:extLst>
              <a:ext uri="{FF2B5EF4-FFF2-40B4-BE49-F238E27FC236}">
                <a16:creationId xmlns:a16="http://schemas.microsoft.com/office/drawing/2014/main" id="{06184997-0780-A985-87BD-4BB1B5AC2EEC}"/>
              </a:ext>
            </a:extLst>
          </p:cNvPr>
          <p:cNvPicPr>
            <a:picLocks noChangeAspect="1"/>
          </p:cNvPicPr>
          <p:nvPr/>
        </p:nvPicPr>
        <p:blipFill>
          <a:blip r:embed="rId5"/>
          <a:stretch>
            <a:fillRect/>
          </a:stretch>
        </p:blipFill>
        <p:spPr>
          <a:xfrm>
            <a:off x="6445405" y="3919039"/>
            <a:ext cx="5202868" cy="1973670"/>
          </a:xfrm>
          <a:prstGeom prst="rect">
            <a:avLst/>
          </a:prstGeom>
          <a:ln>
            <a:solidFill>
              <a:schemeClr val="accent1"/>
            </a:solidFill>
          </a:ln>
        </p:spPr>
      </p:pic>
    </p:spTree>
    <p:custDataLst>
      <p:tags r:id="rId1"/>
    </p:custDataLst>
    <p:extLst>
      <p:ext uri="{BB962C8B-B14F-4D97-AF65-F5344CB8AC3E}">
        <p14:creationId xmlns:p14="http://schemas.microsoft.com/office/powerpoint/2010/main" val="1137207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a:extLst>
              <a:ext uri="{FF2B5EF4-FFF2-40B4-BE49-F238E27FC236}">
                <a16:creationId xmlns:a16="http://schemas.microsoft.com/office/drawing/2014/main" id="{A491B2C1-A3FC-EFF4-6970-76C79F7FB6F4}"/>
              </a:ext>
            </a:extLst>
          </p:cNvPr>
          <p:cNvSpPr txBox="1">
            <a:spLocks noGrp="1"/>
          </p:cNvSpPr>
          <p:nvPr>
            <p:ph type="title" idx="4294967295"/>
          </p:nvPr>
        </p:nvSpPr>
        <p:spPr>
          <a:xfrm>
            <a:off x="263851" y="0"/>
            <a:ext cx="11664297" cy="426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View Overall Performance in Tabular Form</a:t>
            </a:r>
          </a:p>
        </p:txBody>
      </p:sp>
      <p:pic>
        <p:nvPicPr>
          <p:cNvPr id="10" name="Picture 9">
            <a:extLst>
              <a:ext uri="{FF2B5EF4-FFF2-40B4-BE49-F238E27FC236}">
                <a16:creationId xmlns:a16="http://schemas.microsoft.com/office/drawing/2014/main" id="{07415F6E-30D8-C7F7-89BB-0995EDEFF886}"/>
              </a:ext>
            </a:extLst>
          </p:cNvPr>
          <p:cNvPicPr>
            <a:picLocks noChangeAspect="1"/>
          </p:cNvPicPr>
          <p:nvPr/>
        </p:nvPicPr>
        <p:blipFill>
          <a:blip r:embed="rId4"/>
          <a:stretch>
            <a:fillRect/>
          </a:stretch>
        </p:blipFill>
        <p:spPr>
          <a:xfrm>
            <a:off x="6889596" y="1763486"/>
            <a:ext cx="3818089" cy="754941"/>
          </a:xfrm>
          <a:prstGeom prst="rect">
            <a:avLst/>
          </a:prstGeom>
        </p:spPr>
      </p:pic>
      <p:sp>
        <p:nvSpPr>
          <p:cNvPr id="2" name="Slide Number Placeholder 1">
            <a:extLst>
              <a:ext uri="{FF2B5EF4-FFF2-40B4-BE49-F238E27FC236}">
                <a16:creationId xmlns:a16="http://schemas.microsoft.com/office/drawing/2014/main" id="{A4AE30D3-36D4-CF57-A269-7CFFB23599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14" name="Picture 13">
            <a:extLst>
              <a:ext uri="{FF2B5EF4-FFF2-40B4-BE49-F238E27FC236}">
                <a16:creationId xmlns:a16="http://schemas.microsoft.com/office/drawing/2014/main" id="{A7EC25FC-66AC-BE62-41E0-1628C6DA0816}"/>
              </a:ext>
            </a:extLst>
          </p:cNvPr>
          <p:cNvPicPr>
            <a:picLocks noChangeAspect="1"/>
          </p:cNvPicPr>
          <p:nvPr/>
        </p:nvPicPr>
        <p:blipFill>
          <a:blip r:embed="rId5"/>
          <a:stretch>
            <a:fillRect/>
          </a:stretch>
        </p:blipFill>
        <p:spPr>
          <a:xfrm>
            <a:off x="263851" y="992458"/>
            <a:ext cx="6115485" cy="5185317"/>
          </a:xfrm>
          <a:prstGeom prst="rect">
            <a:avLst/>
          </a:prstGeom>
        </p:spPr>
      </p:pic>
      <p:pic>
        <p:nvPicPr>
          <p:cNvPr id="18" name="Picture 17">
            <a:extLst>
              <a:ext uri="{FF2B5EF4-FFF2-40B4-BE49-F238E27FC236}">
                <a16:creationId xmlns:a16="http://schemas.microsoft.com/office/drawing/2014/main" id="{245CD4F7-4D1A-3D07-1B89-7E99B5FC561C}"/>
              </a:ext>
            </a:extLst>
          </p:cNvPr>
          <p:cNvPicPr>
            <a:picLocks noChangeAspect="1"/>
          </p:cNvPicPr>
          <p:nvPr/>
        </p:nvPicPr>
        <p:blipFill>
          <a:blip r:embed="rId6"/>
          <a:stretch>
            <a:fillRect/>
          </a:stretch>
        </p:blipFill>
        <p:spPr>
          <a:xfrm>
            <a:off x="6572250" y="2518426"/>
            <a:ext cx="5029200" cy="3516613"/>
          </a:xfrm>
          <a:prstGeom prst="rect">
            <a:avLst/>
          </a:prstGeom>
          <a:ln>
            <a:solidFill>
              <a:schemeClr val="tx1"/>
            </a:solidFill>
          </a:ln>
        </p:spPr>
      </p:pic>
      <p:pic>
        <p:nvPicPr>
          <p:cNvPr id="19" name="Graphic 18" descr="Cursor with solid fill">
            <a:extLst>
              <a:ext uri="{FF2B5EF4-FFF2-40B4-BE49-F238E27FC236}">
                <a16:creationId xmlns:a16="http://schemas.microsoft.com/office/drawing/2014/main" id="{2FE4533A-FDDA-31C8-D76D-257C1A2836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86850" y="2353548"/>
            <a:ext cx="701615" cy="714397"/>
          </a:xfrm>
          <a:prstGeom prst="rect">
            <a:avLst/>
          </a:prstGeom>
        </p:spPr>
      </p:pic>
    </p:spTree>
    <p:custDataLst>
      <p:tags r:id="rId1"/>
    </p:custDataLst>
    <p:extLst>
      <p:ext uri="{BB962C8B-B14F-4D97-AF65-F5344CB8AC3E}">
        <p14:creationId xmlns:p14="http://schemas.microsoft.com/office/powerpoint/2010/main" val="33387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FDF3976A-B6B1-0613-3B35-D04DBF20D6C2}"/>
              </a:ext>
            </a:extLst>
          </p:cNvPr>
          <p:cNvSpPr txBox="1">
            <a:spLocks noGrp="1"/>
          </p:cNvSpPr>
          <p:nvPr>
            <p:ph type="title" idx="4294967295"/>
          </p:nvPr>
        </p:nvSpPr>
        <p:spPr>
          <a:xfrm>
            <a:off x="263851" y="0"/>
            <a:ext cx="11664297" cy="426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View Overall Performance by Standard</a:t>
            </a:r>
          </a:p>
        </p:txBody>
      </p:sp>
      <p:pic>
        <p:nvPicPr>
          <p:cNvPr id="12" name="Picture 11">
            <a:extLst>
              <a:ext uri="{FF2B5EF4-FFF2-40B4-BE49-F238E27FC236}">
                <a16:creationId xmlns:a16="http://schemas.microsoft.com/office/drawing/2014/main" id="{3F55D5A6-CE66-B068-AF01-D7F2EE23084A}"/>
              </a:ext>
            </a:extLst>
          </p:cNvPr>
          <p:cNvPicPr>
            <a:picLocks noChangeAspect="1"/>
          </p:cNvPicPr>
          <p:nvPr/>
        </p:nvPicPr>
        <p:blipFill>
          <a:blip r:embed="rId4"/>
          <a:stretch>
            <a:fillRect/>
          </a:stretch>
        </p:blipFill>
        <p:spPr>
          <a:xfrm>
            <a:off x="8976741" y="3650876"/>
            <a:ext cx="2325991" cy="1536032"/>
          </a:xfrm>
          <a:prstGeom prst="rect">
            <a:avLst/>
          </a:prstGeom>
          <a:ln w="38100">
            <a:solidFill>
              <a:srgbClr val="C00000"/>
            </a:solidFill>
          </a:ln>
        </p:spPr>
      </p:pic>
      <p:sp>
        <p:nvSpPr>
          <p:cNvPr id="2" name="Slide Number Placeholder 1">
            <a:extLst>
              <a:ext uri="{FF2B5EF4-FFF2-40B4-BE49-F238E27FC236}">
                <a16:creationId xmlns:a16="http://schemas.microsoft.com/office/drawing/2014/main" id="{42DA7B53-677B-015C-983A-1E325A56A4BE}"/>
              </a:ext>
            </a:extLst>
          </p:cNvPr>
          <p:cNvSpPr>
            <a:spLocks noGrp="1"/>
          </p:cNvSpPr>
          <p:nvPr>
            <p:ph type="sldNum" sz="quarter" idx="12"/>
          </p:nvPr>
        </p:nvSpPr>
        <p:spPr/>
        <p:txBody>
          <a:bodyPr/>
          <a:lstStyle/>
          <a:p>
            <a:fld id="{B70F7035-E4E1-4BB6-A0A9-EB548548B6A5}" type="slidenum">
              <a:rPr lang="en-US" smtClean="0"/>
              <a:t>66</a:t>
            </a:fld>
            <a:endParaRPr lang="en-US" dirty="0"/>
          </a:p>
        </p:txBody>
      </p:sp>
      <p:pic>
        <p:nvPicPr>
          <p:cNvPr id="8" name="Picture 7">
            <a:extLst>
              <a:ext uri="{FF2B5EF4-FFF2-40B4-BE49-F238E27FC236}">
                <a16:creationId xmlns:a16="http://schemas.microsoft.com/office/drawing/2014/main" id="{2501C79C-8F36-EBCA-95F0-BAF38F89117D}"/>
              </a:ext>
            </a:extLst>
          </p:cNvPr>
          <p:cNvPicPr>
            <a:picLocks noChangeAspect="1"/>
          </p:cNvPicPr>
          <p:nvPr/>
        </p:nvPicPr>
        <p:blipFill>
          <a:blip r:embed="rId5"/>
          <a:stretch>
            <a:fillRect/>
          </a:stretch>
        </p:blipFill>
        <p:spPr>
          <a:xfrm>
            <a:off x="600471" y="726911"/>
            <a:ext cx="7584523" cy="5417725"/>
          </a:xfrm>
          <a:prstGeom prst="rect">
            <a:avLst/>
          </a:prstGeom>
        </p:spPr>
      </p:pic>
      <p:sp>
        <p:nvSpPr>
          <p:cNvPr id="13" name="Rectangle 12">
            <a:extLst>
              <a:ext uri="{FF2B5EF4-FFF2-40B4-BE49-F238E27FC236}">
                <a16:creationId xmlns:a16="http://schemas.microsoft.com/office/drawing/2014/main" id="{80803C6A-D01B-1CC4-BBC3-B0C077338006}"/>
              </a:ext>
            </a:extLst>
          </p:cNvPr>
          <p:cNvSpPr/>
          <p:nvPr/>
        </p:nvSpPr>
        <p:spPr>
          <a:xfrm>
            <a:off x="8976740" y="1226634"/>
            <a:ext cx="2325991" cy="177304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60000"/>
                  <a:lumOff val="40000"/>
                </a:schemeClr>
              </a:solidFill>
            </a:endParaRPr>
          </a:p>
        </p:txBody>
      </p:sp>
      <p:pic>
        <p:nvPicPr>
          <p:cNvPr id="15" name="Picture 14">
            <a:extLst>
              <a:ext uri="{FF2B5EF4-FFF2-40B4-BE49-F238E27FC236}">
                <a16:creationId xmlns:a16="http://schemas.microsoft.com/office/drawing/2014/main" id="{940D2668-285C-6A97-4C36-9EB7526C45F5}"/>
              </a:ext>
            </a:extLst>
          </p:cNvPr>
          <p:cNvPicPr>
            <a:picLocks noChangeAspect="1"/>
          </p:cNvPicPr>
          <p:nvPr/>
        </p:nvPicPr>
        <p:blipFill>
          <a:blip r:embed="rId6"/>
          <a:stretch>
            <a:fillRect/>
          </a:stretch>
        </p:blipFill>
        <p:spPr>
          <a:xfrm>
            <a:off x="9110547" y="1405054"/>
            <a:ext cx="1951464" cy="1471961"/>
          </a:xfrm>
          <a:prstGeom prst="rect">
            <a:avLst/>
          </a:prstGeom>
        </p:spPr>
      </p:pic>
    </p:spTree>
    <p:custDataLst>
      <p:tags r:id="rId1"/>
    </p:custDataLst>
    <p:extLst>
      <p:ext uri="{BB962C8B-B14F-4D97-AF65-F5344CB8AC3E}">
        <p14:creationId xmlns:p14="http://schemas.microsoft.com/office/powerpoint/2010/main" val="2283257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1012-7A48-4126-A4B9-A274B14C3C7D}"/>
              </a:ext>
            </a:extLst>
          </p:cNvPr>
          <p:cNvSpPr>
            <a:spLocks noGrp="1"/>
          </p:cNvSpPr>
          <p:nvPr>
            <p:ph type="title"/>
          </p:nvPr>
        </p:nvSpPr>
        <p:spPr/>
        <p:txBody>
          <a:bodyPr>
            <a:noAutofit/>
          </a:bodyPr>
          <a:lstStyle/>
          <a:p>
            <a:r>
              <a:rPr lang="en-US" sz="3600" dirty="0">
                <a:latin typeface="+mn-lt"/>
              </a:rPr>
              <a:t>Tests to Score—Dashboard</a:t>
            </a:r>
          </a:p>
        </p:txBody>
      </p:sp>
      <p:grpSp>
        <p:nvGrpSpPr>
          <p:cNvPr id="8" name="Group 7" descr="The Tests to Score dashboard.">
            <a:extLst>
              <a:ext uri="{FF2B5EF4-FFF2-40B4-BE49-F238E27FC236}">
                <a16:creationId xmlns:a16="http://schemas.microsoft.com/office/drawing/2014/main" id="{0438795E-4C0C-946E-9D93-5A58F35A6566}"/>
              </a:ext>
            </a:extLst>
          </p:cNvPr>
          <p:cNvGrpSpPr/>
          <p:nvPr/>
        </p:nvGrpSpPr>
        <p:grpSpPr>
          <a:xfrm>
            <a:off x="789481" y="935430"/>
            <a:ext cx="10406788" cy="1310381"/>
            <a:chOff x="789481" y="935430"/>
            <a:chExt cx="10406788" cy="1310381"/>
          </a:xfrm>
        </p:grpSpPr>
        <p:sp>
          <p:nvSpPr>
            <p:cNvPr id="17" name="Rectangle 16">
              <a:extLst>
                <a:ext uri="{FF2B5EF4-FFF2-40B4-BE49-F238E27FC236}">
                  <a16:creationId xmlns:a16="http://schemas.microsoft.com/office/drawing/2014/main" id="{56A9B46B-DAAE-43B4-AB49-E1DEBEB2C893}"/>
                </a:ext>
              </a:extLst>
            </p:cNvPr>
            <p:cNvSpPr/>
            <p:nvPr/>
          </p:nvSpPr>
          <p:spPr>
            <a:xfrm>
              <a:off x="1969225" y="1690485"/>
              <a:ext cx="7828767" cy="555326"/>
            </a:xfrm>
            <a:prstGeom prst="rect">
              <a:avLst/>
            </a:prstGeom>
            <a:solidFill>
              <a:schemeClr val="bg1">
                <a:lumMod val="8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2"/>
                  </a:solidFill>
                </a:rPr>
                <a:t>Tests to Score Process = Scoring + Submitting the Scores</a:t>
              </a:r>
            </a:p>
          </p:txBody>
        </p:sp>
        <p:pic>
          <p:nvPicPr>
            <p:cNvPr id="24" name="Picture 23">
              <a:extLst>
                <a:ext uri="{FF2B5EF4-FFF2-40B4-BE49-F238E27FC236}">
                  <a16:creationId xmlns:a16="http://schemas.microsoft.com/office/drawing/2014/main" id="{ADDBC59A-48DA-8377-0020-0F1254B45550}"/>
                </a:ext>
              </a:extLst>
            </p:cNvPr>
            <p:cNvPicPr>
              <a:picLocks noChangeAspect="1"/>
            </p:cNvPicPr>
            <p:nvPr/>
          </p:nvPicPr>
          <p:blipFill>
            <a:blip r:embed="rId4"/>
            <a:stretch>
              <a:fillRect/>
            </a:stretch>
          </p:blipFill>
          <p:spPr>
            <a:xfrm>
              <a:off x="789481" y="935430"/>
              <a:ext cx="10406788" cy="518012"/>
            </a:xfrm>
            <a:prstGeom prst="rect">
              <a:avLst/>
            </a:prstGeom>
            <a:ln w="12700">
              <a:solidFill>
                <a:schemeClr val="bg1">
                  <a:lumMod val="75000"/>
                </a:schemeClr>
              </a:solidFill>
            </a:ln>
          </p:spPr>
        </p:pic>
        <p:pic>
          <p:nvPicPr>
            <p:cNvPr id="6" name="Picture 5">
              <a:extLst>
                <a:ext uri="{FF2B5EF4-FFF2-40B4-BE49-F238E27FC236}">
                  <a16:creationId xmlns:a16="http://schemas.microsoft.com/office/drawing/2014/main" id="{E811E14F-64EC-2BDD-3597-04F8CBD7E6A0}"/>
                </a:ext>
              </a:extLst>
            </p:cNvPr>
            <p:cNvPicPr>
              <a:picLocks noChangeAspect="1"/>
            </p:cNvPicPr>
            <p:nvPr/>
          </p:nvPicPr>
          <p:blipFill>
            <a:blip r:embed="rId5"/>
            <a:stretch>
              <a:fillRect/>
            </a:stretch>
          </p:blipFill>
          <p:spPr>
            <a:xfrm>
              <a:off x="5468646" y="1030943"/>
              <a:ext cx="1522520" cy="397719"/>
            </a:xfrm>
            <a:prstGeom prst="rect">
              <a:avLst/>
            </a:prstGeom>
          </p:spPr>
        </p:pic>
        <p:pic>
          <p:nvPicPr>
            <p:cNvPr id="25" name="Graphic 24" descr="Cursor with solid fill">
              <a:extLst>
                <a:ext uri="{FF2B5EF4-FFF2-40B4-BE49-F238E27FC236}">
                  <a16:creationId xmlns:a16="http://schemas.microsoft.com/office/drawing/2014/main" id="{2C8E4376-1C9C-0DF5-B756-DC27088EC8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1177641"/>
              <a:ext cx="665408" cy="677531"/>
            </a:xfrm>
            <a:prstGeom prst="rect">
              <a:avLst/>
            </a:prstGeom>
          </p:spPr>
        </p:pic>
      </p:grpSp>
      <p:sp>
        <p:nvSpPr>
          <p:cNvPr id="5" name="Slide Number Placeholder 4">
            <a:extLst>
              <a:ext uri="{FF2B5EF4-FFF2-40B4-BE49-F238E27FC236}">
                <a16:creationId xmlns:a16="http://schemas.microsoft.com/office/drawing/2014/main" id="{59A62265-9B1F-4D57-B81E-02F1CD7DB9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4" name="Picture 3">
            <a:extLst>
              <a:ext uri="{FF2B5EF4-FFF2-40B4-BE49-F238E27FC236}">
                <a16:creationId xmlns:a16="http://schemas.microsoft.com/office/drawing/2014/main" id="{C7DBA2BD-706F-BCC9-4762-DC44C2A05FA9}"/>
              </a:ext>
            </a:extLst>
          </p:cNvPr>
          <p:cNvPicPr>
            <a:picLocks noChangeAspect="1"/>
          </p:cNvPicPr>
          <p:nvPr/>
        </p:nvPicPr>
        <p:blipFill>
          <a:blip r:embed="rId8"/>
          <a:stretch>
            <a:fillRect/>
          </a:stretch>
        </p:blipFill>
        <p:spPr>
          <a:xfrm>
            <a:off x="133349" y="2552700"/>
            <a:ext cx="11914163" cy="2924175"/>
          </a:xfrm>
          <a:prstGeom prst="rect">
            <a:avLst/>
          </a:prstGeom>
          <a:ln>
            <a:solidFill>
              <a:schemeClr val="bg1">
                <a:lumMod val="65000"/>
              </a:schemeClr>
            </a:solidFill>
          </a:ln>
        </p:spPr>
      </p:pic>
      <p:sp>
        <p:nvSpPr>
          <p:cNvPr id="9" name="Arrow: Up 8">
            <a:extLst>
              <a:ext uri="{FF2B5EF4-FFF2-40B4-BE49-F238E27FC236}">
                <a16:creationId xmlns:a16="http://schemas.microsoft.com/office/drawing/2014/main" id="{668BCE76-312A-53CC-610F-92A3355B7433}"/>
              </a:ext>
            </a:extLst>
          </p:cNvPr>
          <p:cNvSpPr/>
          <p:nvPr/>
        </p:nvSpPr>
        <p:spPr>
          <a:xfrm rot="19125677">
            <a:off x="3100039" y="4081435"/>
            <a:ext cx="484632" cy="992370"/>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2272103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FFC49-AFB2-4BFF-A55B-31E980913ED5}"/>
              </a:ext>
            </a:extLst>
          </p:cNvPr>
          <p:cNvSpPr>
            <a:spLocks noGrp="1"/>
          </p:cNvSpPr>
          <p:nvPr>
            <p:ph type="title"/>
          </p:nvPr>
        </p:nvSpPr>
        <p:spPr>
          <a:xfrm>
            <a:off x="251210" y="134403"/>
            <a:ext cx="11341948" cy="518012"/>
          </a:xfrm>
        </p:spPr>
        <p:txBody>
          <a:bodyPr>
            <a:noAutofit/>
          </a:bodyPr>
          <a:lstStyle/>
          <a:p>
            <a:r>
              <a:rPr lang="en-US" sz="3600" dirty="0">
                <a:latin typeface="+mn-lt"/>
              </a:rPr>
              <a:t>Test Scoring Page and Scoring Window</a:t>
            </a:r>
          </a:p>
        </p:txBody>
      </p:sp>
      <p:sp>
        <p:nvSpPr>
          <p:cNvPr id="3" name="Slide Number Placeholder 2">
            <a:extLst>
              <a:ext uri="{FF2B5EF4-FFF2-40B4-BE49-F238E27FC236}">
                <a16:creationId xmlns:a16="http://schemas.microsoft.com/office/drawing/2014/main" id="{56818364-CE5C-429B-A2F3-73E1DFF03D6D}"/>
              </a:ext>
            </a:extLst>
          </p:cNvPr>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68</a:t>
            </a:fld>
            <a:endParaRPr lang="en-US" dirty="0">
              <a:solidFill>
                <a:srgbClr val="FFFFFF">
                  <a:lumMod val="75000"/>
                </a:srgbClr>
              </a:solidFill>
            </a:endParaRPr>
          </a:p>
        </p:txBody>
      </p:sp>
      <p:grpSp>
        <p:nvGrpSpPr>
          <p:cNvPr id="4" name="Group 3" descr="The Test Scoring page and item and score page for a hand scored item.">
            <a:extLst>
              <a:ext uri="{FF2B5EF4-FFF2-40B4-BE49-F238E27FC236}">
                <a16:creationId xmlns:a16="http://schemas.microsoft.com/office/drawing/2014/main" id="{8C17220C-7C9C-7863-7614-4821CA171E2B}"/>
              </a:ext>
            </a:extLst>
          </p:cNvPr>
          <p:cNvGrpSpPr/>
          <p:nvPr/>
        </p:nvGrpSpPr>
        <p:grpSpPr>
          <a:xfrm>
            <a:off x="442404" y="810076"/>
            <a:ext cx="11528760" cy="5092466"/>
            <a:chOff x="442404" y="810076"/>
            <a:chExt cx="11528760" cy="5092466"/>
          </a:xfrm>
        </p:grpSpPr>
        <p:pic>
          <p:nvPicPr>
            <p:cNvPr id="19" name="Graphic 18" descr="Cursor with solid fill">
              <a:extLst>
                <a:ext uri="{FF2B5EF4-FFF2-40B4-BE49-F238E27FC236}">
                  <a16:creationId xmlns:a16="http://schemas.microsoft.com/office/drawing/2014/main" id="{B52DF5C2-C236-4B2D-9F09-689B792480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8236" y="2678986"/>
              <a:ext cx="654538" cy="666463"/>
            </a:xfrm>
            <a:prstGeom prst="rect">
              <a:avLst/>
            </a:prstGeom>
          </p:spPr>
        </p:pic>
        <p:pic>
          <p:nvPicPr>
            <p:cNvPr id="18" name="Graphic 17" descr="Cursor with solid fill">
              <a:extLst>
                <a:ext uri="{FF2B5EF4-FFF2-40B4-BE49-F238E27FC236}">
                  <a16:creationId xmlns:a16="http://schemas.microsoft.com/office/drawing/2014/main" id="{FD253F09-37A7-47BC-99B4-C67BB765BC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49701" y="3071801"/>
              <a:ext cx="701615" cy="714397"/>
            </a:xfrm>
            <a:prstGeom prst="rect">
              <a:avLst/>
            </a:prstGeom>
          </p:spPr>
        </p:pic>
        <p:pic>
          <p:nvPicPr>
            <p:cNvPr id="7" name="Picture 6">
              <a:extLst>
                <a:ext uri="{FF2B5EF4-FFF2-40B4-BE49-F238E27FC236}">
                  <a16:creationId xmlns:a16="http://schemas.microsoft.com/office/drawing/2014/main" id="{83436707-41FB-4340-D91E-B60CBF95EA21}"/>
                </a:ext>
              </a:extLst>
            </p:cNvPr>
            <p:cNvPicPr>
              <a:picLocks noChangeAspect="1"/>
            </p:cNvPicPr>
            <p:nvPr/>
          </p:nvPicPr>
          <p:blipFill>
            <a:blip r:embed="rId6"/>
            <a:stretch>
              <a:fillRect/>
            </a:stretch>
          </p:blipFill>
          <p:spPr>
            <a:xfrm>
              <a:off x="442404" y="810076"/>
              <a:ext cx="6076834" cy="264789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Graphic 7" descr="Cursor with solid fill">
              <a:extLst>
                <a:ext uri="{FF2B5EF4-FFF2-40B4-BE49-F238E27FC236}">
                  <a16:creationId xmlns:a16="http://schemas.microsoft.com/office/drawing/2014/main" id="{A3415952-10E6-F24D-8B2C-147152EE3C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6690" y="2578939"/>
              <a:ext cx="701615" cy="714397"/>
            </a:xfrm>
            <a:prstGeom prst="rect">
              <a:avLst/>
            </a:prstGeom>
          </p:spPr>
        </p:pic>
        <p:pic>
          <p:nvPicPr>
            <p:cNvPr id="12" name="Picture 11">
              <a:extLst>
                <a:ext uri="{FF2B5EF4-FFF2-40B4-BE49-F238E27FC236}">
                  <a16:creationId xmlns:a16="http://schemas.microsoft.com/office/drawing/2014/main" id="{C0167C4B-BED2-AEB2-8EF5-3967F6AD5C59}"/>
                </a:ext>
              </a:extLst>
            </p:cNvPr>
            <p:cNvPicPr>
              <a:picLocks noChangeAspect="1"/>
            </p:cNvPicPr>
            <p:nvPr/>
          </p:nvPicPr>
          <p:blipFill>
            <a:blip r:embed="rId7"/>
            <a:stretch>
              <a:fillRect/>
            </a:stretch>
          </p:blipFill>
          <p:spPr>
            <a:xfrm>
              <a:off x="5905613" y="2805071"/>
              <a:ext cx="5890147" cy="309747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6" name="Oval 15">
              <a:extLst>
                <a:ext uri="{FF2B5EF4-FFF2-40B4-BE49-F238E27FC236}">
                  <a16:creationId xmlns:a16="http://schemas.microsoft.com/office/drawing/2014/main" id="{9E00073B-42EC-43C0-8879-4FBC3496CF1B}"/>
                </a:ext>
              </a:extLst>
            </p:cNvPr>
            <p:cNvSpPr/>
            <p:nvPr/>
          </p:nvSpPr>
          <p:spPr>
            <a:xfrm>
              <a:off x="10174310" y="2996876"/>
              <a:ext cx="1796854" cy="39188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20" name="Graphic 19" descr="Cursor with solid fill">
              <a:extLst>
                <a:ext uri="{FF2B5EF4-FFF2-40B4-BE49-F238E27FC236}">
                  <a16:creationId xmlns:a16="http://schemas.microsoft.com/office/drawing/2014/main" id="{EE8C84DB-8552-2384-1C4B-F3A4CAF34A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2695" y="3554927"/>
              <a:ext cx="701615" cy="714397"/>
            </a:xfrm>
            <a:prstGeom prst="rect">
              <a:avLst/>
            </a:prstGeom>
          </p:spPr>
        </p:pic>
        <p:sp>
          <p:nvSpPr>
            <p:cNvPr id="21" name="Rectangle 20">
              <a:extLst>
                <a:ext uri="{FF2B5EF4-FFF2-40B4-BE49-F238E27FC236}">
                  <a16:creationId xmlns:a16="http://schemas.microsoft.com/office/drawing/2014/main" id="{65780B5A-3DC3-4258-1461-38321EA08DB0}"/>
                </a:ext>
              </a:extLst>
            </p:cNvPr>
            <p:cNvSpPr/>
            <p:nvPr/>
          </p:nvSpPr>
          <p:spPr>
            <a:xfrm>
              <a:off x="1390918" y="3071801"/>
              <a:ext cx="746975" cy="3571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 name="Rectangle 4">
            <a:extLst>
              <a:ext uri="{FF2B5EF4-FFF2-40B4-BE49-F238E27FC236}">
                <a16:creationId xmlns:a16="http://schemas.microsoft.com/office/drawing/2014/main" id="{2D41066E-8254-38A5-51DA-CF9F3D400DB5}"/>
              </a:ext>
            </a:extLst>
          </p:cNvPr>
          <p:cNvSpPr/>
          <p:nvPr/>
        </p:nvSpPr>
        <p:spPr>
          <a:xfrm>
            <a:off x="5977054" y="5319132"/>
            <a:ext cx="1906858" cy="189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6" name="Rectangle 5">
            <a:extLst>
              <a:ext uri="{FF2B5EF4-FFF2-40B4-BE49-F238E27FC236}">
                <a16:creationId xmlns:a16="http://schemas.microsoft.com/office/drawing/2014/main" id="{8520224C-8DCB-89A5-3C95-89F6DFCC4E9B}"/>
              </a:ext>
            </a:extLst>
          </p:cNvPr>
          <p:cNvSpPr/>
          <p:nvPr/>
        </p:nvSpPr>
        <p:spPr>
          <a:xfrm>
            <a:off x="5977054" y="5593815"/>
            <a:ext cx="1728439" cy="30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2194426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4184-CF0C-45C9-9590-44C792C4F4C5}"/>
              </a:ext>
            </a:extLst>
          </p:cNvPr>
          <p:cNvSpPr>
            <a:spLocks noGrp="1"/>
          </p:cNvSpPr>
          <p:nvPr>
            <p:ph type="title"/>
          </p:nvPr>
        </p:nvSpPr>
        <p:spPr/>
        <p:txBody>
          <a:bodyPr>
            <a:noAutofit/>
          </a:bodyPr>
          <a:lstStyle/>
          <a:p>
            <a:r>
              <a:rPr lang="en-US" sz="3600" dirty="0">
                <a:latin typeface="+mn-lt"/>
              </a:rPr>
              <a:t>Scoring Window (cont.)</a:t>
            </a:r>
          </a:p>
        </p:txBody>
      </p:sp>
      <p:grpSp>
        <p:nvGrpSpPr>
          <p:cNvPr id="3" name="Group 2" descr="The item and score page of a sample item with a focus on the points earned and condition code sections.">
            <a:extLst>
              <a:ext uri="{FF2B5EF4-FFF2-40B4-BE49-F238E27FC236}">
                <a16:creationId xmlns:a16="http://schemas.microsoft.com/office/drawing/2014/main" id="{FCC00DA3-AF03-31FD-C221-1A4010A6E2E5}"/>
              </a:ext>
            </a:extLst>
          </p:cNvPr>
          <p:cNvGrpSpPr/>
          <p:nvPr/>
        </p:nvGrpSpPr>
        <p:grpSpPr>
          <a:xfrm>
            <a:off x="1375392" y="978795"/>
            <a:ext cx="9327313" cy="4790940"/>
            <a:chOff x="1375392" y="978795"/>
            <a:chExt cx="9327313" cy="4790940"/>
          </a:xfrm>
        </p:grpSpPr>
        <p:pic>
          <p:nvPicPr>
            <p:cNvPr id="8" name="Picture 7">
              <a:extLst>
                <a:ext uri="{FF2B5EF4-FFF2-40B4-BE49-F238E27FC236}">
                  <a16:creationId xmlns:a16="http://schemas.microsoft.com/office/drawing/2014/main" id="{16CB636F-458A-85C8-E5F5-54FE84E5D47F}"/>
                </a:ext>
              </a:extLst>
            </p:cNvPr>
            <p:cNvPicPr>
              <a:picLocks noChangeAspect="1"/>
            </p:cNvPicPr>
            <p:nvPr/>
          </p:nvPicPr>
          <p:blipFill>
            <a:blip r:embed="rId4"/>
            <a:stretch>
              <a:fillRect/>
            </a:stretch>
          </p:blipFill>
          <p:spPr>
            <a:xfrm>
              <a:off x="1375392" y="978795"/>
              <a:ext cx="9230307" cy="479094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9" name="Graphic 8" descr="Cursor with solid fill">
              <a:extLst>
                <a:ext uri="{FF2B5EF4-FFF2-40B4-BE49-F238E27FC236}">
                  <a16:creationId xmlns:a16="http://schemas.microsoft.com/office/drawing/2014/main" id="{03B21E9A-65F3-98F9-9677-6AFBC9A99F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7000" y="2231210"/>
              <a:ext cx="701615" cy="714397"/>
            </a:xfrm>
            <a:prstGeom prst="rect">
              <a:avLst/>
            </a:prstGeom>
          </p:spPr>
        </p:pic>
        <p:pic>
          <p:nvPicPr>
            <p:cNvPr id="10" name="Graphic 9" descr="Cursor with solid fill">
              <a:extLst>
                <a:ext uri="{FF2B5EF4-FFF2-40B4-BE49-F238E27FC236}">
                  <a16:creationId xmlns:a16="http://schemas.microsoft.com/office/drawing/2014/main" id="{85D1F5B8-C1F2-F02A-6306-27962DAFA6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01090" y="3374265"/>
              <a:ext cx="701615" cy="714397"/>
            </a:xfrm>
            <a:prstGeom prst="rect">
              <a:avLst/>
            </a:prstGeom>
          </p:spPr>
        </p:pic>
      </p:grpSp>
      <p:sp>
        <p:nvSpPr>
          <p:cNvPr id="5" name="Slide Number Placeholder 4">
            <a:extLst>
              <a:ext uri="{FF2B5EF4-FFF2-40B4-BE49-F238E27FC236}">
                <a16:creationId xmlns:a16="http://schemas.microsoft.com/office/drawing/2014/main" id="{2D0D3919-29B4-4248-94B8-B4AF406541B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669741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BA6920-29E0-4907-9EFC-42BBBE824BF7}"/>
              </a:ext>
            </a:extLst>
          </p:cNvPr>
          <p:cNvSpPr>
            <a:spLocks noGrp="1"/>
          </p:cNvSpPr>
          <p:nvPr>
            <p:ph type="title"/>
          </p:nvPr>
        </p:nvSpPr>
        <p:spPr/>
        <p:txBody>
          <a:bodyPr/>
          <a:lstStyle/>
          <a:p>
            <a:r>
              <a:rPr lang="en-US" dirty="0"/>
              <a:t>Dashboard—Test Group Cards</a:t>
            </a:r>
          </a:p>
        </p:txBody>
      </p:sp>
      <p:sp>
        <p:nvSpPr>
          <p:cNvPr id="3" name="Slide Number Placeholder 2">
            <a:extLst>
              <a:ext uri="{FF2B5EF4-FFF2-40B4-BE49-F238E27FC236}">
                <a16:creationId xmlns:a16="http://schemas.microsoft.com/office/drawing/2014/main" id="{6E89B841-034A-4008-82EF-4DF8CD719B5D}"/>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7" name="Picture 6">
            <a:extLst>
              <a:ext uri="{FF2B5EF4-FFF2-40B4-BE49-F238E27FC236}">
                <a16:creationId xmlns:a16="http://schemas.microsoft.com/office/drawing/2014/main" id="{ED492100-C771-4927-9CE3-9476BAB24E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592" y="844953"/>
            <a:ext cx="11996815" cy="436365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D099962-7B75-4343-BD0B-0DD067CA5849}"/>
              </a:ext>
            </a:extLst>
          </p:cNvPr>
          <p:cNvPicPr>
            <a:picLocks noChangeAspect="1"/>
          </p:cNvPicPr>
          <p:nvPr/>
        </p:nvPicPr>
        <p:blipFill>
          <a:blip r:embed="rId4"/>
          <a:stretch>
            <a:fillRect/>
          </a:stretch>
        </p:blipFill>
        <p:spPr>
          <a:xfrm>
            <a:off x="7071563" y="4530917"/>
            <a:ext cx="2392519" cy="2192680"/>
          </a:xfrm>
          <a:prstGeom prst="rect">
            <a:avLst/>
          </a:prstGeom>
          <a:ln>
            <a:noFill/>
          </a:ln>
          <a:effectLst>
            <a:outerShdw blurRad="292100" dist="139700" dir="2700000" algn="tl" rotWithShape="0">
              <a:srgbClr val="333333">
                <a:alpha val="65000"/>
              </a:srgbClr>
            </a:outerShdw>
          </a:effectLst>
        </p:spPr>
      </p:pic>
      <p:cxnSp>
        <p:nvCxnSpPr>
          <p:cNvPr id="2" name="Straight Connector 1">
            <a:extLst>
              <a:ext uri="{FF2B5EF4-FFF2-40B4-BE49-F238E27FC236}">
                <a16:creationId xmlns:a16="http://schemas.microsoft.com/office/drawing/2014/main" id="{455E7656-2AA2-D351-F06F-F7F632E80E7D}"/>
              </a:ext>
            </a:extLst>
          </p:cNvPr>
          <p:cNvCxnSpPr>
            <a:cxnSpLocks/>
          </p:cNvCxnSpPr>
          <p:nvPr/>
        </p:nvCxnSpPr>
        <p:spPr>
          <a:xfrm flipH="1">
            <a:off x="5887174" y="5743410"/>
            <a:ext cx="118438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03BFC53-AD5F-4B4D-2795-9578DF3A9F45}"/>
              </a:ext>
            </a:extLst>
          </p:cNvPr>
          <p:cNvCxnSpPr>
            <a:cxnSpLocks/>
          </p:cNvCxnSpPr>
          <p:nvPr/>
        </p:nvCxnSpPr>
        <p:spPr>
          <a:xfrm flipV="1">
            <a:off x="5887174" y="4880965"/>
            <a:ext cx="0" cy="8936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747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F163-1E91-4EE9-81FB-DF5779DB3D5B}"/>
              </a:ext>
            </a:extLst>
          </p:cNvPr>
          <p:cNvSpPr>
            <a:spLocks noGrp="1"/>
          </p:cNvSpPr>
          <p:nvPr>
            <p:ph type="title"/>
          </p:nvPr>
        </p:nvSpPr>
        <p:spPr/>
        <p:txBody>
          <a:bodyPr>
            <a:noAutofit/>
          </a:bodyPr>
          <a:lstStyle/>
          <a:p>
            <a:r>
              <a:rPr lang="en-US" sz="3600" dirty="0">
                <a:latin typeface="+mn-lt"/>
              </a:rPr>
              <a:t>Submit the Scores</a:t>
            </a:r>
          </a:p>
        </p:txBody>
      </p:sp>
      <p:grpSp>
        <p:nvGrpSpPr>
          <p:cNvPr id="4" name="Group 3" descr="The Submit Scores button and alert window.">
            <a:extLst>
              <a:ext uri="{FF2B5EF4-FFF2-40B4-BE49-F238E27FC236}">
                <a16:creationId xmlns:a16="http://schemas.microsoft.com/office/drawing/2014/main" id="{433861B9-F706-ED7F-3453-6C32442DF11E}"/>
              </a:ext>
            </a:extLst>
          </p:cNvPr>
          <p:cNvGrpSpPr/>
          <p:nvPr/>
        </p:nvGrpSpPr>
        <p:grpSpPr>
          <a:xfrm>
            <a:off x="934583" y="993004"/>
            <a:ext cx="10853562" cy="4628265"/>
            <a:chOff x="934583" y="993004"/>
            <a:chExt cx="10853562" cy="4628265"/>
          </a:xfrm>
        </p:grpSpPr>
        <p:pic>
          <p:nvPicPr>
            <p:cNvPr id="18" name="Picture 17">
              <a:extLst>
                <a:ext uri="{FF2B5EF4-FFF2-40B4-BE49-F238E27FC236}">
                  <a16:creationId xmlns:a16="http://schemas.microsoft.com/office/drawing/2014/main" id="{F89B1F78-F049-37EE-CA15-8D5B3327FEC9}"/>
                </a:ext>
              </a:extLst>
            </p:cNvPr>
            <p:cNvPicPr>
              <a:picLocks noChangeAspect="1"/>
            </p:cNvPicPr>
            <p:nvPr/>
          </p:nvPicPr>
          <p:blipFill>
            <a:blip r:embed="rId4"/>
            <a:stretch>
              <a:fillRect/>
            </a:stretch>
          </p:blipFill>
          <p:spPr>
            <a:xfrm>
              <a:off x="934583" y="993004"/>
              <a:ext cx="10507848" cy="372521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F69E7AC-CE32-8ED4-05BB-A5F627298E47}"/>
                </a:ext>
              </a:extLst>
            </p:cNvPr>
            <p:cNvPicPr>
              <a:picLocks noChangeAspect="1"/>
            </p:cNvPicPr>
            <p:nvPr/>
          </p:nvPicPr>
          <p:blipFill>
            <a:blip r:embed="rId5"/>
            <a:stretch>
              <a:fillRect/>
            </a:stretch>
          </p:blipFill>
          <p:spPr>
            <a:xfrm>
              <a:off x="7396436" y="3924276"/>
              <a:ext cx="4391709" cy="1587882"/>
            </a:xfrm>
            <a:prstGeom prst="rect">
              <a:avLst/>
            </a:prstGeom>
            <a:ln w="38100">
              <a:solidFill>
                <a:srgbClr val="C00000"/>
              </a:solidFill>
            </a:ln>
          </p:spPr>
        </p:pic>
        <p:pic>
          <p:nvPicPr>
            <p:cNvPr id="21" name="Graphic 20" descr="Cursor with solid fill">
              <a:extLst>
                <a:ext uri="{FF2B5EF4-FFF2-40B4-BE49-F238E27FC236}">
                  <a16:creationId xmlns:a16="http://schemas.microsoft.com/office/drawing/2014/main" id="{98ACA89E-28D3-402F-137F-15BC7A9B04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31214" y="4413215"/>
              <a:ext cx="701615" cy="714397"/>
            </a:xfrm>
            <a:prstGeom prst="rect">
              <a:avLst/>
            </a:prstGeom>
          </p:spPr>
        </p:pic>
        <p:pic>
          <p:nvPicPr>
            <p:cNvPr id="22" name="Graphic 21" descr="Cursor with solid fill">
              <a:extLst>
                <a:ext uri="{FF2B5EF4-FFF2-40B4-BE49-F238E27FC236}">
                  <a16:creationId xmlns:a16="http://schemas.microsoft.com/office/drawing/2014/main" id="{A0D33B1B-DFC8-E916-80F3-F3302DBB5B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41482" y="4906872"/>
              <a:ext cx="701615" cy="714397"/>
            </a:xfrm>
            <a:prstGeom prst="rect">
              <a:avLst/>
            </a:prstGeom>
          </p:spPr>
        </p:pic>
      </p:grpSp>
      <p:sp>
        <p:nvSpPr>
          <p:cNvPr id="3" name="Slide Number Placeholder 2">
            <a:extLst>
              <a:ext uri="{FF2B5EF4-FFF2-40B4-BE49-F238E27FC236}">
                <a16:creationId xmlns:a16="http://schemas.microsoft.com/office/drawing/2014/main" id="{E88238E3-8C9F-4D6B-B98F-12ED02A86A7F}"/>
              </a:ext>
            </a:extLst>
          </p:cNvPr>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70</a:t>
            </a:fld>
            <a:endParaRPr lang="en-US" dirty="0">
              <a:solidFill>
                <a:srgbClr val="FFFFFF">
                  <a:lumMod val="75000"/>
                </a:srgbClr>
              </a:solidFill>
            </a:endParaRPr>
          </a:p>
        </p:txBody>
      </p:sp>
    </p:spTree>
    <p:custDataLst>
      <p:tags r:id="rId1"/>
    </p:custDataLst>
    <p:extLst>
      <p:ext uri="{BB962C8B-B14F-4D97-AF65-F5344CB8AC3E}">
        <p14:creationId xmlns:p14="http://schemas.microsoft.com/office/powerpoint/2010/main" val="2083962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Handscoring Resources: TIDE General Resources</a:t>
            </a:r>
          </a:p>
        </p:txBody>
      </p:sp>
      <p:sp>
        <p:nvSpPr>
          <p:cNvPr id="7" name="Slide Number Placeholder 3">
            <a:extLst>
              <a:ext uri="{FF2B5EF4-FFF2-40B4-BE49-F238E27FC236}">
                <a16:creationId xmlns:a16="http://schemas.microsoft.com/office/drawing/2014/main" id="{2E592747-13C3-46BE-AA87-4C549603C44F}"/>
              </a:ext>
            </a:extLst>
          </p:cNvPr>
          <p:cNvSpPr>
            <a:spLocks noGrp="1"/>
          </p:cNvSpPr>
          <p:nvPr>
            <p:ph type="sldNum" sz="quarter" idx="10"/>
          </p:nvPr>
        </p:nvSpPr>
        <p:spPr>
          <a:xfrm>
            <a:off x="11309268" y="6444777"/>
            <a:ext cx="706657" cy="278820"/>
          </a:xfrm>
        </p:spPr>
        <p:txBody>
          <a:bodyPr/>
          <a:lstStyle/>
          <a:p>
            <a:pPr marL="0" marR="0" lvl="0" indent="0" algn="r" defTabSz="914433"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a:ln>
                  <a:noFill/>
                </a:ln>
                <a:solidFill>
                  <a:srgbClr val="FFFFFF"/>
                </a:solidFill>
                <a:effectLst/>
                <a:uLnTx/>
                <a:uFillTx/>
                <a:latin typeface="Arial"/>
                <a:ea typeface="ＭＳ Ｐゴシック" charset="-128"/>
                <a:cs typeface="+mn-cs"/>
              </a:rPr>
              <a:pPr marL="0" marR="0" lvl="0" indent="0" algn="r" defTabSz="914433" rtl="0" eaLnBrk="1" fontAlgn="base" latinLnBrk="0" hangingPunct="1">
                <a:lnSpc>
                  <a:spcPct val="100000"/>
                </a:lnSpc>
                <a:spcBef>
                  <a:spcPct val="0"/>
                </a:spcBef>
                <a:spcAft>
                  <a:spcPct val="0"/>
                </a:spcAft>
                <a:buClrTx/>
                <a:buSzTx/>
                <a:buFontTx/>
                <a:buNone/>
                <a:tabLst/>
                <a:defRPr/>
              </a:pPr>
              <a:t>71</a:t>
            </a:fld>
            <a:endParaRPr kumimoji="0" lang="en-US" sz="1000" b="0" i="0" u="none" strike="noStrike" kern="1200" cap="none" spc="0" normalizeH="0" baseline="0" noProof="0" dirty="0">
              <a:ln>
                <a:noFill/>
              </a:ln>
              <a:solidFill>
                <a:srgbClr val="FFFFFF"/>
              </a:solidFill>
              <a:effectLst/>
              <a:uLnTx/>
              <a:uFillTx/>
              <a:latin typeface="Arial"/>
              <a:ea typeface="ＭＳ Ｐゴシック" charset="-128"/>
              <a:cs typeface="+mn-cs"/>
            </a:endParaRPr>
          </a:p>
        </p:txBody>
      </p:sp>
      <p:sp>
        <p:nvSpPr>
          <p:cNvPr id="8" name="Arrow: Up 5">
            <a:extLst>
              <a:ext uri="{FF2B5EF4-FFF2-40B4-BE49-F238E27FC236}">
                <a16:creationId xmlns:a16="http://schemas.microsoft.com/office/drawing/2014/main" id="{4F552F5A-9156-9448-B8B3-74D5FFAA5C31}"/>
              </a:ext>
            </a:extLst>
          </p:cNvPr>
          <p:cNvSpPr/>
          <p:nvPr/>
        </p:nvSpPr>
        <p:spPr>
          <a:xfrm rot="10800000">
            <a:off x="5934331" y="1859594"/>
            <a:ext cx="614596" cy="89778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56"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BA57F616-1BEB-0709-237E-4333FFE7DB2D}"/>
              </a:ext>
            </a:extLst>
          </p:cNvPr>
          <p:cNvPicPr>
            <a:picLocks noChangeAspect="1"/>
          </p:cNvPicPr>
          <p:nvPr/>
        </p:nvPicPr>
        <p:blipFill>
          <a:blip r:embed="rId3"/>
          <a:stretch>
            <a:fillRect/>
          </a:stretch>
        </p:blipFill>
        <p:spPr>
          <a:xfrm>
            <a:off x="588685" y="2884562"/>
            <a:ext cx="10853746" cy="11052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35166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4BAAA-F970-4CFD-8D9F-0D9CAF343A83}"/>
              </a:ext>
            </a:extLst>
          </p:cNvPr>
          <p:cNvSpPr>
            <a:spLocks noGrp="1"/>
          </p:cNvSpPr>
          <p:nvPr>
            <p:ph type="title" idx="4294967295"/>
          </p:nvPr>
        </p:nvSpPr>
        <p:spPr>
          <a:xfrm>
            <a:off x="208085" y="59726"/>
            <a:ext cx="11016200" cy="518012"/>
          </a:xfrm>
        </p:spPr>
        <p:txBody>
          <a:bodyPr>
            <a:noAutofit/>
          </a:bodyPr>
          <a:lstStyle/>
          <a:p>
            <a:r>
              <a:rPr lang="en-US" sz="3600" dirty="0">
                <a:latin typeface="+mn-lt"/>
              </a:rPr>
              <a:t>Modify Scores</a:t>
            </a:r>
          </a:p>
        </p:txBody>
      </p:sp>
      <p:grpSp>
        <p:nvGrpSpPr>
          <p:cNvPr id="10" name="Group 9" descr="A report showing a modify scores pencil icon.">
            <a:extLst>
              <a:ext uri="{FF2B5EF4-FFF2-40B4-BE49-F238E27FC236}">
                <a16:creationId xmlns:a16="http://schemas.microsoft.com/office/drawing/2014/main" id="{310FFF15-028E-2D04-AD25-BC0274B11DD4}"/>
              </a:ext>
            </a:extLst>
          </p:cNvPr>
          <p:cNvGrpSpPr/>
          <p:nvPr/>
        </p:nvGrpSpPr>
        <p:grpSpPr>
          <a:xfrm>
            <a:off x="763099" y="936541"/>
            <a:ext cx="10665801" cy="4984917"/>
            <a:chOff x="909449" y="1259765"/>
            <a:chExt cx="10328498" cy="4717611"/>
          </a:xfrm>
        </p:grpSpPr>
        <p:pic>
          <p:nvPicPr>
            <p:cNvPr id="13" name="Picture 12">
              <a:extLst>
                <a:ext uri="{FF2B5EF4-FFF2-40B4-BE49-F238E27FC236}">
                  <a16:creationId xmlns:a16="http://schemas.microsoft.com/office/drawing/2014/main" id="{8E132754-D6F5-C0BC-243B-A2FBCEACBB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9449" y="1259765"/>
              <a:ext cx="10328498" cy="471761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D822A1D4-5BEB-6D54-64EC-90FA3DE0D278}"/>
                </a:ext>
              </a:extLst>
            </p:cNvPr>
            <p:cNvPicPr>
              <a:picLocks noChangeAspect="1"/>
            </p:cNvPicPr>
            <p:nvPr/>
          </p:nvPicPr>
          <p:blipFill>
            <a:blip r:embed="rId5"/>
            <a:stretch>
              <a:fillRect/>
            </a:stretch>
          </p:blipFill>
          <p:spPr>
            <a:xfrm>
              <a:off x="6831639" y="5206802"/>
              <a:ext cx="180846" cy="157257"/>
            </a:xfrm>
            <a:prstGeom prst="rect">
              <a:avLst/>
            </a:prstGeom>
            <a:ln>
              <a:noFill/>
            </a:ln>
            <a:effectLst>
              <a:outerShdw blurRad="292100" dist="139700" dir="2700000" algn="tl" rotWithShape="0">
                <a:srgbClr val="333333">
                  <a:alpha val="65000"/>
                </a:srgbClr>
              </a:outerShdw>
            </a:effectLst>
          </p:spPr>
        </p:pic>
      </p:grpSp>
      <p:sp>
        <p:nvSpPr>
          <p:cNvPr id="3" name="Slide Number Placeholder 2">
            <a:extLst>
              <a:ext uri="{FF2B5EF4-FFF2-40B4-BE49-F238E27FC236}">
                <a16:creationId xmlns:a16="http://schemas.microsoft.com/office/drawing/2014/main" id="{7305C365-7453-464F-A123-5AB1688D01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1670576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7BDD53-E409-47C8-A467-6EA6DB55F500}"/>
              </a:ext>
            </a:extLst>
          </p:cNvPr>
          <p:cNvSpPr>
            <a:spLocks noGrp="1"/>
          </p:cNvSpPr>
          <p:nvPr>
            <p:ph type="title" idx="4294967295"/>
          </p:nvPr>
        </p:nvSpPr>
        <p:spPr>
          <a:xfrm>
            <a:off x="210499" y="91244"/>
            <a:ext cx="11016200" cy="518012"/>
          </a:xfrm>
        </p:spPr>
        <p:txBody>
          <a:bodyPr>
            <a:noAutofit/>
          </a:bodyPr>
          <a:lstStyle/>
          <a:p>
            <a:r>
              <a:rPr lang="en-US" sz="3600" dirty="0">
                <a:latin typeface="+mn-lt"/>
              </a:rPr>
              <a:t>Access the Points Earned</a:t>
            </a:r>
          </a:p>
        </p:txBody>
      </p:sp>
      <p:grpSp>
        <p:nvGrpSpPr>
          <p:cNvPr id="6" name="Group 5" descr="An image showing the points earned section.">
            <a:extLst>
              <a:ext uri="{FF2B5EF4-FFF2-40B4-BE49-F238E27FC236}">
                <a16:creationId xmlns:a16="http://schemas.microsoft.com/office/drawing/2014/main" id="{6E737A61-2062-6608-27AC-653B90C50875}"/>
              </a:ext>
            </a:extLst>
          </p:cNvPr>
          <p:cNvGrpSpPr/>
          <p:nvPr/>
        </p:nvGrpSpPr>
        <p:grpSpPr>
          <a:xfrm>
            <a:off x="800164" y="971229"/>
            <a:ext cx="10591672" cy="4270160"/>
            <a:chOff x="800164" y="971229"/>
            <a:chExt cx="10591672" cy="4270160"/>
          </a:xfrm>
        </p:grpSpPr>
        <p:pic>
          <p:nvPicPr>
            <p:cNvPr id="8" name="Picture 7">
              <a:extLst>
                <a:ext uri="{FF2B5EF4-FFF2-40B4-BE49-F238E27FC236}">
                  <a16:creationId xmlns:a16="http://schemas.microsoft.com/office/drawing/2014/main" id="{0093CE73-408F-A3A3-EE9F-6F59CE485F3E}"/>
                </a:ext>
              </a:extLst>
            </p:cNvPr>
            <p:cNvPicPr>
              <a:picLocks noChangeAspect="1"/>
            </p:cNvPicPr>
            <p:nvPr/>
          </p:nvPicPr>
          <p:blipFill>
            <a:blip r:embed="rId4"/>
            <a:stretch>
              <a:fillRect/>
            </a:stretch>
          </p:blipFill>
          <p:spPr>
            <a:xfrm>
              <a:off x="800164" y="971229"/>
              <a:ext cx="10591672" cy="427016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9" name="Graphic 8" descr="Cursor with solid fill">
              <a:extLst>
                <a:ext uri="{FF2B5EF4-FFF2-40B4-BE49-F238E27FC236}">
                  <a16:creationId xmlns:a16="http://schemas.microsoft.com/office/drawing/2014/main" id="{BDC9D4EB-8779-35C4-FED2-FD029DD2DD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7057" y="2625234"/>
              <a:ext cx="693562" cy="600177"/>
            </a:xfrm>
            <a:prstGeom prst="rect">
              <a:avLst/>
            </a:prstGeom>
          </p:spPr>
        </p:pic>
        <p:sp>
          <p:nvSpPr>
            <p:cNvPr id="11" name="Flowchart: Connector 10">
              <a:extLst>
                <a:ext uri="{FF2B5EF4-FFF2-40B4-BE49-F238E27FC236}">
                  <a16:creationId xmlns:a16="http://schemas.microsoft.com/office/drawing/2014/main" id="{9DAD42D8-C189-CB60-382F-663932BA558F}"/>
                </a:ext>
              </a:extLst>
            </p:cNvPr>
            <p:cNvSpPr/>
            <p:nvPr/>
          </p:nvSpPr>
          <p:spPr>
            <a:xfrm>
              <a:off x="8701024" y="1563603"/>
              <a:ext cx="1092332" cy="367064"/>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008B2397-F09C-4A95-B422-3E9FF91801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458849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111F8CEA-FC88-247E-20EB-DBA064FF7016}"/>
              </a:ext>
            </a:extLst>
          </p:cNvPr>
          <p:cNvSpPr txBox="1">
            <a:spLocks noGrp="1"/>
          </p:cNvSpPr>
          <p:nvPr>
            <p:ph type="title" idx="4294967295"/>
          </p:nvPr>
        </p:nvSpPr>
        <p:spPr>
          <a:xfrm>
            <a:off x="210499" y="91244"/>
            <a:ext cx="11016200" cy="51801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mj-ea"/>
                <a:cs typeface="Calibri"/>
              </a:rPr>
              <a:t>Enter New Score/Condition Code</a:t>
            </a:r>
          </a:p>
        </p:txBody>
      </p:sp>
      <p:grpSp>
        <p:nvGrpSpPr>
          <p:cNvPr id="3" name="Group 2" descr="An image showing the condition codes section.">
            <a:extLst>
              <a:ext uri="{FF2B5EF4-FFF2-40B4-BE49-F238E27FC236}">
                <a16:creationId xmlns:a16="http://schemas.microsoft.com/office/drawing/2014/main" id="{C80A9509-9289-530B-C9F7-6DEBECEE3BD2}"/>
              </a:ext>
            </a:extLst>
          </p:cNvPr>
          <p:cNvGrpSpPr/>
          <p:nvPr/>
        </p:nvGrpSpPr>
        <p:grpSpPr>
          <a:xfrm>
            <a:off x="557639" y="1101758"/>
            <a:ext cx="10815544" cy="3788294"/>
            <a:chOff x="557639" y="1101758"/>
            <a:chExt cx="10815544" cy="3788294"/>
          </a:xfrm>
        </p:grpSpPr>
        <p:pic>
          <p:nvPicPr>
            <p:cNvPr id="4" name="Picture 3">
              <a:extLst>
                <a:ext uri="{FF2B5EF4-FFF2-40B4-BE49-F238E27FC236}">
                  <a16:creationId xmlns:a16="http://schemas.microsoft.com/office/drawing/2014/main" id="{807A898A-2F8B-0851-8251-453F1484A666}"/>
                </a:ext>
              </a:extLst>
            </p:cNvPr>
            <p:cNvPicPr>
              <a:picLocks noChangeAspect="1"/>
            </p:cNvPicPr>
            <p:nvPr/>
          </p:nvPicPr>
          <p:blipFill>
            <a:blip r:embed="rId4"/>
            <a:stretch>
              <a:fillRect/>
            </a:stretch>
          </p:blipFill>
          <p:spPr>
            <a:xfrm>
              <a:off x="557639" y="1101758"/>
              <a:ext cx="10815544" cy="378829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5" name="Graphic 4" descr="Cursor with solid fill">
              <a:extLst>
                <a:ext uri="{FF2B5EF4-FFF2-40B4-BE49-F238E27FC236}">
                  <a16:creationId xmlns:a16="http://schemas.microsoft.com/office/drawing/2014/main" id="{A8C0BF8A-C85B-ACEF-A890-5F8AD16E66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6395" y="2833741"/>
              <a:ext cx="693562" cy="600177"/>
            </a:xfrm>
            <a:prstGeom prst="rect">
              <a:avLst/>
            </a:prstGeom>
          </p:spPr>
        </p:pic>
      </p:grpSp>
      <p:sp>
        <p:nvSpPr>
          <p:cNvPr id="2" name="Slide Number Placeholder 1">
            <a:extLst>
              <a:ext uri="{FF2B5EF4-FFF2-40B4-BE49-F238E27FC236}">
                <a16:creationId xmlns:a16="http://schemas.microsoft.com/office/drawing/2014/main" id="{D56314FB-2131-4FCA-E3C8-95C92D0A8C62}"/>
              </a:ext>
            </a:extLst>
          </p:cNvPr>
          <p:cNvSpPr>
            <a:spLocks noGrp="1"/>
          </p:cNvSpPr>
          <p:nvPr>
            <p:ph type="sldNum" sz="quarter" idx="12"/>
          </p:nvPr>
        </p:nvSpPr>
        <p:spPr/>
        <p:txBody>
          <a:bodyPr/>
          <a:lstStyle/>
          <a:p>
            <a:fld id="{B70F7035-E4E1-4BB6-A0A9-EB548548B6A5}" type="slidenum">
              <a:rPr lang="en-US" smtClean="0"/>
              <a:t>74</a:t>
            </a:fld>
            <a:endParaRPr lang="en-US" dirty="0"/>
          </a:p>
        </p:txBody>
      </p:sp>
    </p:spTree>
    <p:custDataLst>
      <p:tags r:id="rId1"/>
    </p:custDataLst>
    <p:extLst>
      <p:ext uri="{BB962C8B-B14F-4D97-AF65-F5344CB8AC3E}">
        <p14:creationId xmlns:p14="http://schemas.microsoft.com/office/powerpoint/2010/main" val="514952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106D1C-36C6-4D87-853F-E9C74E372547}"/>
              </a:ext>
            </a:extLst>
          </p:cNvPr>
          <p:cNvSpPr>
            <a:spLocks noGrp="1"/>
          </p:cNvSpPr>
          <p:nvPr>
            <p:ph type="title"/>
          </p:nvPr>
        </p:nvSpPr>
        <p:spPr/>
        <p:txBody>
          <a:bodyPr>
            <a:noAutofit/>
          </a:bodyPr>
          <a:lstStyle/>
          <a:p>
            <a:r>
              <a:rPr lang="en-US" sz="3600" dirty="0">
                <a:latin typeface="+mn-lt"/>
              </a:rPr>
              <a:t>Condition Codes </a:t>
            </a:r>
          </a:p>
        </p:txBody>
      </p:sp>
      <p:graphicFrame>
        <p:nvGraphicFramePr>
          <p:cNvPr id="6" name="Content Placeholder 5">
            <a:extLst>
              <a:ext uri="{FF2B5EF4-FFF2-40B4-BE49-F238E27FC236}">
                <a16:creationId xmlns:a16="http://schemas.microsoft.com/office/drawing/2014/main" id="{D8FFFC88-98E7-4B0E-AD41-0E38D037512A}"/>
              </a:ext>
            </a:extLst>
          </p:cNvPr>
          <p:cNvGraphicFramePr>
            <a:graphicFrameLocks noGrp="1"/>
          </p:cNvGraphicFramePr>
          <p:nvPr>
            <p:ph sz="quarter" idx="15"/>
          </p:nvPr>
        </p:nvGraphicFramePr>
        <p:xfrm>
          <a:off x="692045" y="815896"/>
          <a:ext cx="10807911" cy="5226207"/>
        </p:xfrm>
        <a:graphic>
          <a:graphicData uri="http://schemas.openxmlformats.org/drawingml/2006/table">
            <a:tbl>
              <a:tblPr firstRow="1" firstCol="1" bandRow="1">
                <a:tableStyleId>{5C22544A-7EE6-4342-B048-85BDC9FD1C3A}</a:tableStyleId>
              </a:tblPr>
              <a:tblGrid>
                <a:gridCol w="2668842">
                  <a:extLst>
                    <a:ext uri="{9D8B030D-6E8A-4147-A177-3AD203B41FA5}">
                      <a16:colId xmlns:a16="http://schemas.microsoft.com/office/drawing/2014/main" val="959527415"/>
                    </a:ext>
                  </a:extLst>
                </a:gridCol>
                <a:gridCol w="1289611">
                  <a:extLst>
                    <a:ext uri="{9D8B030D-6E8A-4147-A177-3AD203B41FA5}">
                      <a16:colId xmlns:a16="http://schemas.microsoft.com/office/drawing/2014/main" val="2738598144"/>
                    </a:ext>
                  </a:extLst>
                </a:gridCol>
                <a:gridCol w="6849458">
                  <a:extLst>
                    <a:ext uri="{9D8B030D-6E8A-4147-A177-3AD203B41FA5}">
                      <a16:colId xmlns:a16="http://schemas.microsoft.com/office/drawing/2014/main" val="4096213560"/>
                    </a:ext>
                  </a:extLst>
                </a:gridCol>
              </a:tblGrid>
              <a:tr h="395390">
                <a:tc>
                  <a:txBody>
                    <a:bodyPr/>
                    <a:lstStyle/>
                    <a:p>
                      <a:pPr marL="0" marR="0">
                        <a:spcBef>
                          <a:spcPts val="0"/>
                        </a:spcBef>
                        <a:spcAft>
                          <a:spcPts val="0"/>
                        </a:spcAft>
                      </a:pPr>
                      <a:r>
                        <a:rPr lang="en-US" sz="1300" dirty="0">
                          <a:effectLst/>
                          <a:latin typeface="Calibri" panose="020F0502020204030204" pitchFamily="34" charset="0"/>
                          <a:cs typeface="Calibri" panose="020F0502020204030204" pitchFamily="34" charset="0"/>
                        </a:rPr>
                        <a:t>Condition Code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Source of Code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cs typeface="Calibri" panose="020F0502020204030204" pitchFamily="34" charset="0"/>
                        </a:rPr>
                        <a:t>Description</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1220445366"/>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(Duplicated Text)</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contains a significant amount of repeated text.</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4283118205"/>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Blank</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student did not enter a response.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80096560"/>
                  </a:ext>
                </a:extLst>
              </a:tr>
              <a:tr h="59932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Non-Specific*</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This condition code is assigned to machine-scored responses when the Test Delivery System (TDS) identifies that the response requires a condition code but cannot determine which specific condition code it requires. Resolution is required.</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502709414"/>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(Too Few Words)</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contains too few words to be considered a valid attempt.</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4092076903"/>
                  </a:ext>
                </a:extLst>
              </a:tr>
              <a:tr h="604964">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Non-Scorable Language (Uninterpretable Language)*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is in a language other than English or Spanish. Resolution is required.</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390423748"/>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(Copied Text from the Prompt)</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is largely composed of text copied from the prompt.</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500712797"/>
                  </a:ext>
                </a:extLst>
              </a:tr>
              <a:tr h="59932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Off Topic</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lvl="1"/>
                      <a:r>
                        <a:rPr lang="en-US" sz="1300" kern="1200" dirty="0">
                          <a:solidFill>
                            <a:schemeClr val="dk1"/>
                          </a:solidFill>
                          <a:effectLst/>
                          <a:latin typeface="Calibri" panose="020F0502020204030204" pitchFamily="34" charset="0"/>
                          <a:ea typeface="+mn-ea"/>
                          <a:cs typeface="Calibri" panose="020F0502020204030204" pitchFamily="34" charset="0"/>
                        </a:rPr>
                        <a:t>A writing sample will be judged off topic when the response is unrelated to the task or the sources or shows no evidence that the student has read the task or the sources (especially for informational/explanatory and opinion/argumentative).</a:t>
                      </a:r>
                    </a:p>
                  </a:txBody>
                  <a:tcPr marL="64214" marR="64214" marT="0" marB="0" anchor="ctr"/>
                </a:tc>
                <a:extLst>
                  <a:ext uri="{0D108BD9-81ED-4DB2-BD59-A6C34878D82A}">
                    <a16:rowId xmlns:a16="http://schemas.microsoft.com/office/drawing/2014/main" val="488885063"/>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Foreign Language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The response is written in a language other than English.</a:t>
                      </a:r>
                    </a:p>
                  </a:txBody>
                  <a:tcPr marL="64214" marR="64214" marT="0" marB="0" anchor="ctr"/>
                </a:tc>
                <a:extLst>
                  <a:ext uri="{0D108BD9-81ED-4DB2-BD59-A6C34878D82A}">
                    <a16:rowId xmlns:a16="http://schemas.microsoft.com/office/drawing/2014/main" val="1945907398"/>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Unreadable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effectLst/>
                          <a:latin typeface="Calibri" panose="020F0502020204030204" pitchFamily="34" charset="0"/>
                          <a:ea typeface="Malgun Gothic" panose="020B0503020000020004" pitchFamily="34" charset="-127"/>
                          <a:cs typeface="Calibri" panose="020F0502020204030204" pitchFamily="34" charset="0"/>
                        </a:rPr>
                        <a:t>The response is unreadable. For example, an online response is unreadable if it contains only repeated/random keystrokes (e.g., “yyyyyyyyyyy”; “av:aeoiahvb;e”; “hhrrttuuvv”). </a:t>
                      </a:r>
                    </a:p>
                  </a:txBody>
                  <a:tcPr marL="64214" marR="64214" marT="0" marB="0" anchor="ctr"/>
                </a:tc>
                <a:extLst>
                  <a:ext uri="{0D108BD9-81ED-4DB2-BD59-A6C34878D82A}">
                    <a16:rowId xmlns:a16="http://schemas.microsoft.com/office/drawing/2014/main" val="3647003104"/>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Blank</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student did not enter a response.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747407585"/>
                  </a:ext>
                </a:extLst>
              </a:tr>
            </a:tbl>
          </a:graphicData>
        </a:graphic>
      </p:graphicFrame>
      <p:sp>
        <p:nvSpPr>
          <p:cNvPr id="2" name="Slide Number Placeholder 1">
            <a:extLst>
              <a:ext uri="{FF2B5EF4-FFF2-40B4-BE49-F238E27FC236}">
                <a16:creationId xmlns:a16="http://schemas.microsoft.com/office/drawing/2014/main" id="{FA09B412-7D99-4C52-B73D-DFF29DA9E6F1}"/>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41848849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4141-C7F9-4237-AD70-DE0E1170EEF0}"/>
              </a:ext>
            </a:extLst>
          </p:cNvPr>
          <p:cNvSpPr>
            <a:spLocks noGrp="1"/>
          </p:cNvSpPr>
          <p:nvPr>
            <p:ph type="title"/>
          </p:nvPr>
        </p:nvSpPr>
        <p:spPr/>
        <p:txBody>
          <a:bodyPr/>
          <a:lstStyle/>
          <a:p>
            <a:r>
              <a:rPr lang="en-US" dirty="0"/>
              <a:t>Change Reporting Time Period</a:t>
            </a:r>
          </a:p>
        </p:txBody>
      </p:sp>
      <p:sp>
        <p:nvSpPr>
          <p:cNvPr id="3" name="Slide Number Placeholder 2">
            <a:extLst>
              <a:ext uri="{FF2B5EF4-FFF2-40B4-BE49-F238E27FC236}">
                <a16:creationId xmlns:a16="http://schemas.microsoft.com/office/drawing/2014/main" id="{83870C1E-3037-4BE3-A270-D11B15FDB44A}"/>
              </a:ext>
            </a:extLst>
          </p:cNvPr>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76</a:t>
            </a:fld>
            <a:endParaRPr lang="en-US" dirty="0">
              <a:solidFill>
                <a:srgbClr val="FFFFFF">
                  <a:lumMod val="75000"/>
                </a:srgbClr>
              </a:solidFill>
            </a:endParaRPr>
          </a:p>
        </p:txBody>
      </p:sp>
      <p:pic>
        <p:nvPicPr>
          <p:cNvPr id="14" name="Picture 13">
            <a:extLst>
              <a:ext uri="{FF2B5EF4-FFF2-40B4-BE49-F238E27FC236}">
                <a16:creationId xmlns:a16="http://schemas.microsoft.com/office/drawing/2014/main" id="{47BB25D5-40B2-31E7-9D00-986903C8103D}"/>
              </a:ext>
            </a:extLst>
          </p:cNvPr>
          <p:cNvPicPr>
            <a:picLocks noChangeAspect="1"/>
          </p:cNvPicPr>
          <p:nvPr/>
        </p:nvPicPr>
        <p:blipFill>
          <a:blip r:embed="rId3"/>
          <a:stretch>
            <a:fillRect/>
          </a:stretch>
        </p:blipFill>
        <p:spPr>
          <a:xfrm>
            <a:off x="382720" y="988334"/>
            <a:ext cx="4372585" cy="4744112"/>
          </a:xfrm>
          <a:prstGeom prst="rect">
            <a:avLst/>
          </a:prstGeom>
        </p:spPr>
      </p:pic>
      <p:pic>
        <p:nvPicPr>
          <p:cNvPr id="18" name="Picture 17">
            <a:extLst>
              <a:ext uri="{FF2B5EF4-FFF2-40B4-BE49-F238E27FC236}">
                <a16:creationId xmlns:a16="http://schemas.microsoft.com/office/drawing/2014/main" id="{5911142D-737F-76FC-459F-5A4F7464BB48}"/>
              </a:ext>
            </a:extLst>
          </p:cNvPr>
          <p:cNvPicPr>
            <a:picLocks noChangeAspect="1"/>
          </p:cNvPicPr>
          <p:nvPr/>
        </p:nvPicPr>
        <p:blipFill>
          <a:blip r:embed="rId4"/>
          <a:stretch>
            <a:fillRect/>
          </a:stretch>
        </p:blipFill>
        <p:spPr>
          <a:xfrm>
            <a:off x="5441796" y="1393902"/>
            <a:ext cx="5687122" cy="4070195"/>
          </a:xfrm>
          <a:prstGeom prst="rect">
            <a:avLst/>
          </a:prstGeom>
        </p:spPr>
      </p:pic>
      <p:sp>
        <p:nvSpPr>
          <p:cNvPr id="19" name="Oval 18">
            <a:extLst>
              <a:ext uri="{FF2B5EF4-FFF2-40B4-BE49-F238E27FC236}">
                <a16:creationId xmlns:a16="http://schemas.microsoft.com/office/drawing/2014/main" id="{558EE95F-5142-B1DE-FAAE-ADC1BBEC47A5}"/>
              </a:ext>
            </a:extLst>
          </p:cNvPr>
          <p:cNvSpPr/>
          <p:nvPr/>
        </p:nvSpPr>
        <p:spPr>
          <a:xfrm>
            <a:off x="278780" y="1594624"/>
            <a:ext cx="4204010" cy="11151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0" name="Arrow: Left 19">
            <a:extLst>
              <a:ext uri="{FF2B5EF4-FFF2-40B4-BE49-F238E27FC236}">
                <a16:creationId xmlns:a16="http://schemas.microsoft.com/office/drawing/2014/main" id="{12532787-0945-43E8-6EFA-DEA7B3F13327}"/>
              </a:ext>
            </a:extLst>
          </p:cNvPr>
          <p:cNvSpPr/>
          <p:nvPr/>
        </p:nvSpPr>
        <p:spPr>
          <a:xfrm>
            <a:off x="9433932" y="2475571"/>
            <a:ext cx="1126273" cy="446049"/>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1" name="Arrow: Left 20">
            <a:extLst>
              <a:ext uri="{FF2B5EF4-FFF2-40B4-BE49-F238E27FC236}">
                <a16:creationId xmlns:a16="http://schemas.microsoft.com/office/drawing/2014/main" id="{382A371A-27AA-D8CD-7F00-6FAE21E1B746}"/>
              </a:ext>
            </a:extLst>
          </p:cNvPr>
          <p:cNvSpPr/>
          <p:nvPr/>
        </p:nvSpPr>
        <p:spPr>
          <a:xfrm>
            <a:off x="10905893" y="3195900"/>
            <a:ext cx="903387" cy="43939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3522503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Test Reasons</a:t>
            </a:r>
          </a:p>
        </p:txBody>
      </p:sp>
      <p:grpSp>
        <p:nvGrpSpPr>
          <p:cNvPr id="2" name="Group 1" descr="The Test Reason Manager button and page.">
            <a:extLst>
              <a:ext uri="{FF2B5EF4-FFF2-40B4-BE49-F238E27FC236}">
                <a16:creationId xmlns:a16="http://schemas.microsoft.com/office/drawing/2014/main" id="{F8EAEE38-56D0-AD7B-5A73-1F84276CE2C8}"/>
              </a:ext>
            </a:extLst>
          </p:cNvPr>
          <p:cNvGrpSpPr/>
          <p:nvPr/>
        </p:nvGrpSpPr>
        <p:grpSpPr>
          <a:xfrm>
            <a:off x="876077" y="874269"/>
            <a:ext cx="10574286" cy="5065419"/>
            <a:chOff x="876077" y="874269"/>
            <a:chExt cx="10574286" cy="5065419"/>
          </a:xfrm>
        </p:grpSpPr>
        <p:grpSp>
          <p:nvGrpSpPr>
            <p:cNvPr id="7" name="Group 6">
              <a:extLst>
                <a:ext uri="{FF2B5EF4-FFF2-40B4-BE49-F238E27FC236}">
                  <a16:creationId xmlns:a16="http://schemas.microsoft.com/office/drawing/2014/main" id="{5B243104-C254-ED5C-78F4-9FCA1DCB8242}"/>
                </a:ext>
              </a:extLst>
            </p:cNvPr>
            <p:cNvGrpSpPr/>
            <p:nvPr/>
          </p:nvGrpSpPr>
          <p:grpSpPr>
            <a:xfrm>
              <a:off x="879965" y="874269"/>
              <a:ext cx="3840334" cy="5065419"/>
              <a:chOff x="652646" y="767118"/>
              <a:chExt cx="3840334" cy="5065419"/>
            </a:xfrm>
          </p:grpSpPr>
          <p:pic>
            <p:nvPicPr>
              <p:cNvPr id="13" name="Picture 12">
                <a:extLst>
                  <a:ext uri="{FF2B5EF4-FFF2-40B4-BE49-F238E27FC236}">
                    <a16:creationId xmlns:a16="http://schemas.microsoft.com/office/drawing/2014/main" id="{EF33BBBC-F1E7-1EB7-6FEF-D664C9AD00FD}"/>
                  </a:ext>
                </a:extLst>
              </p:cNvPr>
              <p:cNvPicPr>
                <a:picLocks noChangeAspect="1"/>
              </p:cNvPicPr>
              <p:nvPr/>
            </p:nvPicPr>
            <p:blipFill rotWithShape="1">
              <a:blip r:embed="rId4"/>
              <a:srcRect b="85261"/>
              <a:stretch/>
            </p:blipFill>
            <p:spPr>
              <a:xfrm>
                <a:off x="656536" y="767118"/>
                <a:ext cx="3836444" cy="613800"/>
              </a:xfrm>
              <a:prstGeom prst="rect">
                <a:avLst/>
              </a:prstGeom>
              <a:ln w="12700">
                <a:solidFill>
                  <a:schemeClr val="bg1">
                    <a:lumMod val="75000"/>
                  </a:schemeClr>
                </a:solidFill>
              </a:ln>
            </p:spPr>
          </p:pic>
          <p:pic>
            <p:nvPicPr>
              <p:cNvPr id="14" name="Picture 13">
                <a:extLst>
                  <a:ext uri="{FF2B5EF4-FFF2-40B4-BE49-F238E27FC236}">
                    <a16:creationId xmlns:a16="http://schemas.microsoft.com/office/drawing/2014/main" id="{7EF1CFA8-591A-C64D-86F7-0DB32A115DF9}"/>
                  </a:ext>
                </a:extLst>
              </p:cNvPr>
              <p:cNvPicPr>
                <a:picLocks noChangeAspect="1"/>
              </p:cNvPicPr>
              <p:nvPr/>
            </p:nvPicPr>
            <p:blipFill>
              <a:blip r:embed="rId5"/>
              <a:stretch>
                <a:fillRect/>
              </a:stretch>
            </p:blipFill>
            <p:spPr>
              <a:xfrm>
                <a:off x="652646" y="1348886"/>
                <a:ext cx="3836445" cy="4483651"/>
              </a:xfrm>
              <a:prstGeom prst="rect">
                <a:avLst/>
              </a:prstGeom>
              <a:ln w="12700">
                <a:solidFill>
                  <a:schemeClr val="bg1">
                    <a:lumMod val="75000"/>
                  </a:schemeClr>
                </a:solidFill>
              </a:ln>
            </p:spPr>
          </p:pic>
        </p:grpSp>
        <p:pic>
          <p:nvPicPr>
            <p:cNvPr id="15" name="Picture 14">
              <a:extLst>
                <a:ext uri="{FF2B5EF4-FFF2-40B4-BE49-F238E27FC236}">
                  <a16:creationId xmlns:a16="http://schemas.microsoft.com/office/drawing/2014/main" id="{0852E698-DADE-0EFC-436A-32C3633FCB76}"/>
                </a:ext>
              </a:extLst>
            </p:cNvPr>
            <p:cNvPicPr>
              <a:picLocks noChangeAspect="1"/>
            </p:cNvPicPr>
            <p:nvPr/>
          </p:nvPicPr>
          <p:blipFill>
            <a:blip r:embed="rId6"/>
            <a:stretch>
              <a:fillRect/>
            </a:stretch>
          </p:blipFill>
          <p:spPr>
            <a:xfrm>
              <a:off x="4948935" y="1603825"/>
              <a:ext cx="6501428" cy="327911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6" name="Graphic 15" descr="Cursor with solid fill">
              <a:extLst>
                <a:ext uri="{FF2B5EF4-FFF2-40B4-BE49-F238E27FC236}">
                  <a16:creationId xmlns:a16="http://schemas.microsoft.com/office/drawing/2014/main" id="{F53250B0-E910-9F68-3F4B-6C93B2CF67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31996" y="4525742"/>
              <a:ext cx="701615" cy="714397"/>
            </a:xfrm>
            <a:prstGeom prst="rect">
              <a:avLst/>
            </a:prstGeom>
          </p:spPr>
        </p:pic>
        <p:sp>
          <p:nvSpPr>
            <p:cNvPr id="17" name="Oval 16">
              <a:extLst>
                <a:ext uri="{FF2B5EF4-FFF2-40B4-BE49-F238E27FC236}">
                  <a16:creationId xmlns:a16="http://schemas.microsoft.com/office/drawing/2014/main" id="{00EE4092-3016-1CFF-47E2-4BDC88BA35DD}"/>
                </a:ext>
              </a:extLst>
            </p:cNvPr>
            <p:cNvSpPr/>
            <p:nvPr/>
          </p:nvSpPr>
          <p:spPr>
            <a:xfrm>
              <a:off x="876077" y="3756753"/>
              <a:ext cx="1455000" cy="613800"/>
            </a:xfrm>
            <a:prstGeom prst="ellipse">
              <a:avLst/>
            </a:prstGeom>
            <a:noFill/>
            <a:ln w="38100" cap="flat" cmpd="sng" algn="ctr">
              <a:solidFill>
                <a:srgbClr val="C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40480306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43AC4-2808-4E2F-B008-BFDAE400F327}"/>
              </a:ext>
            </a:extLst>
          </p:cNvPr>
          <p:cNvSpPr>
            <a:spLocks noGrp="1"/>
          </p:cNvSpPr>
          <p:nvPr>
            <p:ph type="title"/>
          </p:nvPr>
        </p:nvSpPr>
        <p:spPr/>
        <p:txBody>
          <a:bodyPr>
            <a:noAutofit/>
          </a:bodyPr>
          <a:lstStyle/>
          <a:p>
            <a:r>
              <a:rPr lang="en-US" sz="3600" dirty="0">
                <a:latin typeface="+mn-lt"/>
              </a:rPr>
              <a:t>Access Test Sessions</a:t>
            </a:r>
          </a:p>
        </p:txBody>
      </p:sp>
      <p:grpSp>
        <p:nvGrpSpPr>
          <p:cNvPr id="6" name="Group 5" descr="Search results for the test reason manager, with a focus on the Assign Test Reasons button.">
            <a:extLst>
              <a:ext uri="{FF2B5EF4-FFF2-40B4-BE49-F238E27FC236}">
                <a16:creationId xmlns:a16="http://schemas.microsoft.com/office/drawing/2014/main" id="{4427DB73-54F2-2663-63FC-8F6C0CB8FF18}"/>
              </a:ext>
            </a:extLst>
          </p:cNvPr>
          <p:cNvGrpSpPr/>
          <p:nvPr/>
        </p:nvGrpSpPr>
        <p:grpSpPr>
          <a:xfrm>
            <a:off x="1614479" y="895271"/>
            <a:ext cx="9253817" cy="5077296"/>
            <a:chOff x="1614479" y="953588"/>
            <a:chExt cx="9253817" cy="5077296"/>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80ED6E8E-B926-186D-4E05-FDA707949E58}"/>
                </a:ext>
              </a:extLst>
            </p:cNvPr>
            <p:cNvPicPr>
              <a:picLocks noChangeAspect="1"/>
            </p:cNvPicPr>
            <p:nvPr/>
          </p:nvPicPr>
          <p:blipFill>
            <a:blip r:embed="rId4"/>
            <a:stretch>
              <a:fillRect/>
            </a:stretch>
          </p:blipFill>
          <p:spPr>
            <a:xfrm>
              <a:off x="4995460" y="5166392"/>
              <a:ext cx="1967042" cy="861961"/>
            </a:xfrm>
            <a:prstGeom prst="rect">
              <a:avLst/>
            </a:prstGeom>
          </p:spPr>
        </p:pic>
        <p:pic>
          <p:nvPicPr>
            <p:cNvPr id="9" name="Picture 8">
              <a:extLst>
                <a:ext uri="{FF2B5EF4-FFF2-40B4-BE49-F238E27FC236}">
                  <a16:creationId xmlns:a16="http://schemas.microsoft.com/office/drawing/2014/main" id="{3F45FF0A-8B0D-BD38-F26C-01EDBFE851C7}"/>
                </a:ext>
              </a:extLst>
            </p:cNvPr>
            <p:cNvPicPr>
              <a:picLocks noChangeAspect="1"/>
            </p:cNvPicPr>
            <p:nvPr/>
          </p:nvPicPr>
          <p:blipFill>
            <a:blip r:embed="rId5"/>
            <a:stretch>
              <a:fillRect/>
            </a:stretch>
          </p:blipFill>
          <p:spPr>
            <a:xfrm>
              <a:off x="1614479" y="966651"/>
              <a:ext cx="9253817" cy="4450819"/>
            </a:xfrm>
            <a:prstGeom prst="rect">
              <a:avLst/>
            </a:prstGeom>
          </p:spPr>
        </p:pic>
        <p:sp>
          <p:nvSpPr>
            <p:cNvPr id="10" name="Rectangle 9">
              <a:extLst>
                <a:ext uri="{FF2B5EF4-FFF2-40B4-BE49-F238E27FC236}">
                  <a16:creationId xmlns:a16="http://schemas.microsoft.com/office/drawing/2014/main" id="{51EDFBDB-82E8-80E1-D512-7DB546867F53}"/>
                </a:ext>
              </a:extLst>
            </p:cNvPr>
            <p:cNvSpPr/>
            <p:nvPr/>
          </p:nvSpPr>
          <p:spPr>
            <a:xfrm>
              <a:off x="1614479" y="5417470"/>
              <a:ext cx="3380981" cy="6108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8617B2-766D-90C4-DD92-E600342916D5}"/>
                </a:ext>
              </a:extLst>
            </p:cNvPr>
            <p:cNvSpPr/>
            <p:nvPr/>
          </p:nvSpPr>
          <p:spPr>
            <a:xfrm>
              <a:off x="6962502" y="5420001"/>
              <a:ext cx="3905794" cy="6108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17A8D9-AAE0-9121-8D44-33FB4A3B2089}"/>
                </a:ext>
              </a:extLst>
            </p:cNvPr>
            <p:cNvCxnSpPr>
              <a:cxnSpLocks/>
            </p:cNvCxnSpPr>
            <p:nvPr/>
          </p:nvCxnSpPr>
          <p:spPr>
            <a:xfrm>
              <a:off x="1614479" y="956711"/>
              <a:ext cx="0" cy="505819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179705-45DD-CF54-DF79-33A7AED02182}"/>
                </a:ext>
              </a:extLst>
            </p:cNvPr>
            <p:cNvCxnSpPr>
              <a:cxnSpLocks/>
            </p:cNvCxnSpPr>
            <p:nvPr/>
          </p:nvCxnSpPr>
          <p:spPr>
            <a:xfrm>
              <a:off x="10868296" y="953588"/>
              <a:ext cx="0" cy="507437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573DE3D-FC82-E4AF-4EDD-5187DBAB291C}"/>
                </a:ext>
              </a:extLst>
            </p:cNvPr>
            <p:cNvCxnSpPr>
              <a:cxnSpLocks/>
            </p:cNvCxnSpPr>
            <p:nvPr/>
          </p:nvCxnSpPr>
          <p:spPr>
            <a:xfrm flipH="1" flipV="1">
              <a:off x="1614479" y="953588"/>
              <a:ext cx="9253817" cy="1306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8D8E797-CB49-7D8B-ECA5-EB68DB74BBC5}"/>
                </a:ext>
              </a:extLst>
            </p:cNvPr>
            <p:cNvCxnSpPr>
              <a:cxnSpLocks/>
            </p:cNvCxnSpPr>
            <p:nvPr/>
          </p:nvCxnSpPr>
          <p:spPr>
            <a:xfrm flipH="1" flipV="1">
              <a:off x="1614479" y="6014902"/>
              <a:ext cx="9253817" cy="1306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7" name="Graphic 6" descr="Cursor with solid fill">
            <a:extLst>
              <a:ext uri="{FF2B5EF4-FFF2-40B4-BE49-F238E27FC236}">
                <a16:creationId xmlns:a16="http://schemas.microsoft.com/office/drawing/2014/main" id="{55464C7D-0969-4CFA-88CD-450F12797B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7549" y="5539055"/>
            <a:ext cx="701615" cy="714397"/>
          </a:xfrm>
          <a:prstGeom prst="rect">
            <a:avLst/>
          </a:prstGeom>
        </p:spPr>
      </p:pic>
      <p:sp>
        <p:nvSpPr>
          <p:cNvPr id="3" name="Slide Number Placeholder 2">
            <a:extLst>
              <a:ext uri="{FF2B5EF4-FFF2-40B4-BE49-F238E27FC236}">
                <a16:creationId xmlns:a16="http://schemas.microsoft.com/office/drawing/2014/main" id="{B46DD0B2-2B8F-4209-82BA-00F20104418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6780909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6DC9-808D-92C8-5294-D55C6989DEDE}"/>
              </a:ext>
            </a:extLst>
          </p:cNvPr>
          <p:cNvSpPr>
            <a:spLocks noGrp="1"/>
          </p:cNvSpPr>
          <p:nvPr>
            <p:ph type="title"/>
          </p:nvPr>
        </p:nvSpPr>
        <p:spPr/>
        <p:txBody>
          <a:bodyPr>
            <a:noAutofit/>
          </a:bodyPr>
          <a:lstStyle/>
          <a:p>
            <a:r>
              <a:rPr lang="en-US" sz="3600" dirty="0">
                <a:latin typeface="+mn-lt"/>
              </a:rPr>
              <a:t>Guidelines &amp; Restrictions for Creating Rosters</a:t>
            </a:r>
          </a:p>
        </p:txBody>
      </p:sp>
      <p:graphicFrame>
        <p:nvGraphicFramePr>
          <p:cNvPr id="4" name="Table 3">
            <a:extLst>
              <a:ext uri="{FF2B5EF4-FFF2-40B4-BE49-F238E27FC236}">
                <a16:creationId xmlns:a16="http://schemas.microsoft.com/office/drawing/2014/main" id="{0C07F37E-9EE3-8211-9B4D-2E30B63FDA28}"/>
              </a:ext>
            </a:extLst>
          </p:cNvPr>
          <p:cNvGraphicFramePr>
            <a:graphicFrameLocks noGrp="1"/>
          </p:cNvGraphicFramePr>
          <p:nvPr/>
        </p:nvGraphicFramePr>
        <p:xfrm>
          <a:off x="1192664" y="1487273"/>
          <a:ext cx="9553432" cy="4053840"/>
        </p:xfrm>
        <a:graphic>
          <a:graphicData uri="http://schemas.openxmlformats.org/drawingml/2006/table">
            <a:tbl>
              <a:tblPr firstRow="1" bandRow="1">
                <a:tableStyleId>{85BE263C-DBD7-4A20-BB59-AAB30ACAA65A}</a:tableStyleId>
              </a:tblPr>
              <a:tblGrid>
                <a:gridCol w="4776716">
                  <a:extLst>
                    <a:ext uri="{9D8B030D-6E8A-4147-A177-3AD203B41FA5}">
                      <a16:colId xmlns:a16="http://schemas.microsoft.com/office/drawing/2014/main" val="996390841"/>
                    </a:ext>
                  </a:extLst>
                </a:gridCol>
                <a:gridCol w="4776716">
                  <a:extLst>
                    <a:ext uri="{9D8B030D-6E8A-4147-A177-3AD203B41FA5}">
                      <a16:colId xmlns:a16="http://schemas.microsoft.com/office/drawing/2014/main" val="4145242234"/>
                    </a:ext>
                  </a:extLst>
                </a:gridCol>
              </a:tblGrid>
              <a:tr h="373735">
                <a:tc>
                  <a:txBody>
                    <a:bodyPr/>
                    <a:lstStyle/>
                    <a:p>
                      <a:r>
                        <a:rPr lang="en-US" sz="2200" b="0" dirty="0">
                          <a:solidFill>
                            <a:schemeClr val="tx2"/>
                          </a:solidFill>
                        </a:rPr>
                        <a:t>Guidelines</a:t>
                      </a:r>
                      <a:endParaRPr lang="en-US" sz="2200" b="0" dirty="0">
                        <a:solidFill>
                          <a:schemeClr val="tx2"/>
                        </a:solidFill>
                        <a:latin typeface="Franklin Gothic Book" panose="020B0503020102020204" pitchFamily="34" charset="0"/>
                      </a:endParaRPr>
                    </a:p>
                  </a:txBody>
                  <a:tcPr/>
                </a:tc>
                <a:tc>
                  <a:txBody>
                    <a:bodyPr/>
                    <a:lstStyle/>
                    <a:p>
                      <a:r>
                        <a:rPr lang="en-US" sz="2200" b="0" dirty="0">
                          <a:solidFill>
                            <a:schemeClr val="tx2"/>
                          </a:solidFill>
                        </a:rPr>
                        <a:t>Restrictions</a:t>
                      </a:r>
                      <a:endParaRPr lang="en-US" sz="2200" b="0" dirty="0">
                        <a:solidFill>
                          <a:schemeClr val="tx2"/>
                        </a:solidFill>
                        <a:latin typeface="Franklin Gothic Book" panose="020B0503020102020204" pitchFamily="34" charset="0"/>
                      </a:endParaRPr>
                    </a:p>
                  </a:txBody>
                  <a:tcPr/>
                </a:tc>
                <a:extLst>
                  <a:ext uri="{0D108BD9-81ED-4DB2-BD59-A6C34878D82A}">
                    <a16:rowId xmlns:a16="http://schemas.microsoft.com/office/drawing/2014/main" val="437696845"/>
                  </a:ext>
                </a:extLst>
              </a:tr>
              <a:tr h="373735">
                <a:tc>
                  <a:txBody>
                    <a:bodyPr/>
                    <a:lstStyle/>
                    <a:p>
                      <a:r>
                        <a:rPr lang="en-US" sz="2200" b="0" dirty="0">
                          <a:solidFill>
                            <a:schemeClr val="tx1"/>
                          </a:solidFill>
                        </a:rPr>
                        <a:t>Rosters should include 25-30 students</a:t>
                      </a:r>
                      <a:endParaRPr lang="en-US" sz="2200" b="0" dirty="0">
                        <a:solidFill>
                          <a:schemeClr val="tx1"/>
                        </a:solidFill>
                        <a:latin typeface="Franklin Gothic Book" panose="020B0503020102020204" pitchFamily="34" charset="0"/>
                      </a:endParaRPr>
                    </a:p>
                  </a:txBody>
                  <a:tcPr/>
                </a:tc>
                <a:tc>
                  <a:txBody>
                    <a:bodyPr/>
                    <a:lstStyle/>
                    <a:p>
                      <a:r>
                        <a:rPr lang="en-US" sz="2200" b="0" dirty="0">
                          <a:solidFill>
                            <a:schemeClr val="tx1"/>
                          </a:solidFill>
                        </a:rPr>
                        <a:t>Each roster can only be associated with one school</a:t>
                      </a:r>
                      <a:endParaRPr lang="en-US" sz="2200" b="0" dirty="0">
                        <a:solidFill>
                          <a:schemeClr val="tx1"/>
                        </a:solidFill>
                        <a:latin typeface="Franklin Gothic Book" panose="020B0503020102020204" pitchFamily="34" charset="0"/>
                      </a:endParaRPr>
                    </a:p>
                  </a:txBody>
                  <a:tcPr/>
                </a:tc>
                <a:extLst>
                  <a:ext uri="{0D108BD9-81ED-4DB2-BD59-A6C34878D82A}">
                    <a16:rowId xmlns:a16="http://schemas.microsoft.com/office/drawing/2014/main" val="3046980560"/>
                  </a:ext>
                </a:extLst>
              </a:tr>
              <a:tr h="546418">
                <a:tc>
                  <a:txBody>
                    <a:bodyPr/>
                    <a:lstStyle/>
                    <a:p>
                      <a:r>
                        <a:rPr lang="en-US" sz="2200" dirty="0"/>
                        <a:t>Create rosters by teacher AND subject for ease in data analysis; if different teachers are responsible for different subjects, separate rosters need to be created for each teacher and subject</a:t>
                      </a:r>
                      <a:endParaRPr lang="en-US" sz="2200" dirty="0">
                        <a:latin typeface="Franklin Gothic Book" panose="020B0503020102020204" pitchFamily="34" charset="0"/>
                      </a:endParaRPr>
                    </a:p>
                  </a:txBody>
                  <a:tcPr/>
                </a:tc>
                <a:tc>
                  <a:txBody>
                    <a:bodyPr/>
                    <a:lstStyle/>
                    <a:p>
                      <a:r>
                        <a:rPr lang="en-US" sz="2200" dirty="0"/>
                        <a:t>You can only create rosters from students associated with the schools and/or districts associated with your user account</a:t>
                      </a:r>
                      <a:endParaRPr lang="en-US" sz="2200" dirty="0">
                        <a:latin typeface="Franklin Gothic Book" panose="020B0503020102020204" pitchFamily="34" charset="0"/>
                      </a:endParaRPr>
                    </a:p>
                  </a:txBody>
                  <a:tcPr/>
                </a:tc>
                <a:extLst>
                  <a:ext uri="{0D108BD9-81ED-4DB2-BD59-A6C34878D82A}">
                    <a16:rowId xmlns:a16="http://schemas.microsoft.com/office/drawing/2014/main" val="1286633191"/>
                  </a:ext>
                </a:extLst>
              </a:tr>
              <a:tr h="586854">
                <a:tc>
                  <a:txBody>
                    <a:bodyPr/>
                    <a:lstStyle/>
                    <a:p>
                      <a:r>
                        <a:rPr lang="en-US" sz="2200" dirty="0"/>
                        <a:t>Use clear and consistent naming conventions</a:t>
                      </a:r>
                    </a:p>
                    <a:p>
                      <a:endParaRPr lang="en-US" sz="2200" dirty="0">
                        <a:latin typeface="Franklin Gothic Book" panose="020B0503020102020204" pitchFamily="34" charset="0"/>
                      </a:endParaRPr>
                    </a:p>
                  </a:txBody>
                  <a:tcPr/>
                </a:tc>
                <a:tc>
                  <a:txBody>
                    <a:bodyPr/>
                    <a:lstStyle/>
                    <a:p>
                      <a:r>
                        <a:rPr lang="en-US" sz="2200" dirty="0"/>
                        <a:t>Rosters are limited to 500 active students.</a:t>
                      </a:r>
                      <a:endParaRPr lang="en-US" sz="2200" dirty="0">
                        <a:latin typeface="Franklin Gothic Book" panose="020B0503020102020204" pitchFamily="34" charset="0"/>
                      </a:endParaRPr>
                    </a:p>
                  </a:txBody>
                  <a:tcPr/>
                </a:tc>
                <a:extLst>
                  <a:ext uri="{0D108BD9-81ED-4DB2-BD59-A6C34878D82A}">
                    <a16:rowId xmlns:a16="http://schemas.microsoft.com/office/drawing/2014/main" val="3258731329"/>
                  </a:ext>
                </a:extLst>
              </a:tr>
            </a:tbl>
          </a:graphicData>
        </a:graphic>
      </p:graphicFrame>
      <p:cxnSp>
        <p:nvCxnSpPr>
          <p:cNvPr id="6" name="Straight Connector 5">
            <a:extLst>
              <a:ext uri="{FF2B5EF4-FFF2-40B4-BE49-F238E27FC236}">
                <a16:creationId xmlns:a16="http://schemas.microsoft.com/office/drawing/2014/main" id="{91A29853-5C47-0AD7-7C4D-C3B193EBCD4E}"/>
              </a:ext>
              <a:ext uri="{C183D7F6-B498-43B3-948B-1728B52AA6E4}">
                <adec:decorative xmlns:adec="http://schemas.microsoft.com/office/drawing/2017/decorative" val="1"/>
              </a:ext>
            </a:extLst>
          </p:cNvPr>
          <p:cNvCxnSpPr>
            <a:cxnSpLocks/>
          </p:cNvCxnSpPr>
          <p:nvPr/>
        </p:nvCxnSpPr>
        <p:spPr>
          <a:xfrm>
            <a:off x="5934331" y="1487273"/>
            <a:ext cx="0" cy="405384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34E9F9-F948-AC83-0DB4-6F5C2CA43CB6}"/>
              </a:ext>
              <a:ext uri="{C183D7F6-B498-43B3-948B-1728B52AA6E4}">
                <adec:decorative xmlns:adec="http://schemas.microsoft.com/office/drawing/2017/decorative" val="1"/>
              </a:ext>
            </a:extLst>
          </p:cNvPr>
          <p:cNvCxnSpPr>
            <a:cxnSpLocks/>
          </p:cNvCxnSpPr>
          <p:nvPr/>
        </p:nvCxnSpPr>
        <p:spPr>
          <a:xfrm>
            <a:off x="1179017" y="1487273"/>
            <a:ext cx="0" cy="4053840"/>
          </a:xfrm>
          <a:prstGeom prst="line">
            <a:avLst/>
          </a:prstGeom>
          <a:ln w="38100">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CE31BF-8175-8253-A2CC-4ED41C47801E}"/>
              </a:ext>
              <a:ext uri="{C183D7F6-B498-43B3-948B-1728B52AA6E4}">
                <adec:decorative xmlns:adec="http://schemas.microsoft.com/office/drawing/2017/decorative" val="1"/>
              </a:ext>
            </a:extLst>
          </p:cNvPr>
          <p:cNvCxnSpPr>
            <a:cxnSpLocks/>
          </p:cNvCxnSpPr>
          <p:nvPr/>
        </p:nvCxnSpPr>
        <p:spPr>
          <a:xfrm>
            <a:off x="10746096" y="1487273"/>
            <a:ext cx="0" cy="4053840"/>
          </a:xfrm>
          <a:prstGeom prst="line">
            <a:avLst/>
          </a:prstGeom>
          <a:ln w="38100">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FDAA5-13A5-1984-4DD0-70DBFE89F99B}"/>
              </a:ext>
              <a:ext uri="{C183D7F6-B498-43B3-948B-1728B52AA6E4}">
                <adec:decorative xmlns:adec="http://schemas.microsoft.com/office/drawing/2017/decorative" val="1"/>
              </a:ext>
            </a:extLst>
          </p:cNvPr>
          <p:cNvCxnSpPr>
            <a:cxnSpLocks/>
          </p:cNvCxnSpPr>
          <p:nvPr/>
        </p:nvCxnSpPr>
        <p:spPr>
          <a:xfrm>
            <a:off x="1171263" y="2661314"/>
            <a:ext cx="9553432"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5762A4-5E00-371D-E0EF-449AA821F3B3}"/>
              </a:ext>
              <a:ext uri="{C183D7F6-B498-43B3-948B-1728B52AA6E4}">
                <adec:decorative xmlns:adec="http://schemas.microsoft.com/office/drawing/2017/decorative" val="1"/>
              </a:ext>
            </a:extLst>
          </p:cNvPr>
          <p:cNvCxnSpPr>
            <a:cxnSpLocks/>
          </p:cNvCxnSpPr>
          <p:nvPr/>
        </p:nvCxnSpPr>
        <p:spPr>
          <a:xfrm>
            <a:off x="1171263" y="4437797"/>
            <a:ext cx="9553432"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3A4E4B6-45A3-B5BC-41AB-54A554BFFBCD}"/>
              </a:ext>
            </a:extLst>
          </p:cNvPr>
          <p:cNvSpPr>
            <a:spLocks noGrp="1"/>
          </p:cNvSpPr>
          <p:nvPr>
            <p:ph type="sldNum" sz="quarter" idx="10"/>
          </p:nvPr>
        </p:nvSpPr>
        <p:spPr/>
        <p:txBody>
          <a:bodyPr/>
          <a:lstStyle/>
          <a:p>
            <a:pPr algn="r"/>
            <a:fld id="{F3477EC8-074D-41C4-94AE-E9EA7CEEA348}" type="slidenum">
              <a:rPr lang="en-US" smtClean="0">
                <a:solidFill>
                  <a:schemeClr val="bg1"/>
                </a:solidFill>
              </a:rPr>
              <a:pPr algn="r"/>
              <a:t>79</a:t>
            </a:fld>
            <a:endParaRPr lang="en-US" dirty="0">
              <a:solidFill>
                <a:schemeClr val="bg1"/>
              </a:solidFill>
            </a:endParaRPr>
          </a:p>
        </p:txBody>
      </p:sp>
    </p:spTree>
    <p:custDataLst>
      <p:tags r:id="rId1"/>
    </p:custDataLst>
    <p:extLst>
      <p:ext uri="{BB962C8B-B14F-4D97-AF65-F5344CB8AC3E}">
        <p14:creationId xmlns:p14="http://schemas.microsoft.com/office/powerpoint/2010/main" val="1309554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BA6920-29E0-4907-9EFC-42BBBE824BF7}"/>
              </a:ext>
            </a:extLst>
          </p:cNvPr>
          <p:cNvSpPr>
            <a:spLocks noGrp="1"/>
          </p:cNvSpPr>
          <p:nvPr>
            <p:ph type="title"/>
          </p:nvPr>
        </p:nvSpPr>
        <p:spPr/>
        <p:txBody>
          <a:bodyPr>
            <a:noAutofit/>
          </a:bodyPr>
          <a:lstStyle/>
          <a:p>
            <a:r>
              <a:rPr lang="en-US" sz="3600" dirty="0">
                <a:latin typeface="+mn-lt"/>
              </a:rPr>
              <a:t>Dashboard—Filters Panel</a:t>
            </a:r>
          </a:p>
        </p:txBody>
      </p:sp>
      <p:sp>
        <p:nvSpPr>
          <p:cNvPr id="3" name="Slide Number Placeholder 2">
            <a:extLst>
              <a:ext uri="{FF2B5EF4-FFF2-40B4-BE49-F238E27FC236}">
                <a16:creationId xmlns:a16="http://schemas.microsoft.com/office/drawing/2014/main" id="{6E89B841-034A-4008-82EF-4DF8CD719B5D}"/>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pic>
        <p:nvPicPr>
          <p:cNvPr id="9" name="Picture 8">
            <a:extLst>
              <a:ext uri="{FF2B5EF4-FFF2-40B4-BE49-F238E27FC236}">
                <a16:creationId xmlns:a16="http://schemas.microsoft.com/office/drawing/2014/main" id="{F38C37E2-D41A-0412-7FDF-4C2184006839}"/>
              </a:ext>
            </a:extLst>
          </p:cNvPr>
          <p:cNvPicPr>
            <a:picLocks noChangeAspect="1"/>
          </p:cNvPicPr>
          <p:nvPr/>
        </p:nvPicPr>
        <p:blipFill>
          <a:blip r:embed="rId4"/>
          <a:stretch>
            <a:fillRect/>
          </a:stretch>
        </p:blipFill>
        <p:spPr>
          <a:xfrm>
            <a:off x="3589672" y="956188"/>
            <a:ext cx="7649346" cy="5310620"/>
          </a:xfrm>
          <a:prstGeom prst="rect">
            <a:avLst/>
          </a:prstGeom>
          <a:ln>
            <a:noFill/>
          </a:ln>
          <a:effectLst>
            <a:outerShdw blurRad="292100" dist="139700" dir="2700000" algn="tl" rotWithShape="0">
              <a:srgbClr val="333333">
                <a:alpha val="65000"/>
              </a:srgbClr>
            </a:outerShdw>
          </a:effectLst>
        </p:spPr>
      </p:pic>
      <p:grpSp>
        <p:nvGrpSpPr>
          <p:cNvPr id="11" name="Group 10" descr="A screenshot of the dashboard with a focus on the Filters panel and the System Switcher box.">
            <a:extLst>
              <a:ext uri="{FF2B5EF4-FFF2-40B4-BE49-F238E27FC236}">
                <a16:creationId xmlns:a16="http://schemas.microsoft.com/office/drawing/2014/main" id="{3057DBE1-BB3E-025D-A8E2-E590D2103F26}"/>
              </a:ext>
            </a:extLst>
          </p:cNvPr>
          <p:cNvGrpSpPr/>
          <p:nvPr/>
        </p:nvGrpSpPr>
        <p:grpSpPr>
          <a:xfrm>
            <a:off x="592483" y="1359382"/>
            <a:ext cx="9279827" cy="4907426"/>
            <a:chOff x="840735" y="1351518"/>
            <a:chExt cx="9279827" cy="4907426"/>
          </a:xfrm>
        </p:grpSpPr>
        <p:grpSp>
          <p:nvGrpSpPr>
            <p:cNvPr id="13" name="Group 12">
              <a:extLst>
                <a:ext uri="{FF2B5EF4-FFF2-40B4-BE49-F238E27FC236}">
                  <a16:creationId xmlns:a16="http://schemas.microsoft.com/office/drawing/2014/main" id="{8BF4F939-877D-277D-08E7-4E28D2780FD6}"/>
                </a:ext>
              </a:extLst>
            </p:cNvPr>
            <p:cNvGrpSpPr/>
            <p:nvPr/>
          </p:nvGrpSpPr>
          <p:grpSpPr>
            <a:xfrm>
              <a:off x="3740712" y="1351518"/>
              <a:ext cx="6379850" cy="4907426"/>
              <a:chOff x="4502214" y="1506312"/>
              <a:chExt cx="6379850" cy="4907426"/>
            </a:xfrm>
          </p:grpSpPr>
          <p:pic>
            <p:nvPicPr>
              <p:cNvPr id="18" name="Graphic 17" descr="Cursor with solid fill">
                <a:extLst>
                  <a:ext uri="{FF2B5EF4-FFF2-40B4-BE49-F238E27FC236}">
                    <a16:creationId xmlns:a16="http://schemas.microsoft.com/office/drawing/2014/main" id="{C85B1E07-DCC9-B13C-90E6-C67B64F3E9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54025" y="2315379"/>
                <a:ext cx="728039" cy="728039"/>
              </a:xfrm>
              <a:prstGeom prst="rect">
                <a:avLst/>
              </a:prstGeom>
            </p:spPr>
          </p:pic>
          <p:sp>
            <p:nvSpPr>
              <p:cNvPr id="20" name="Rectangle 19">
                <a:extLst>
                  <a:ext uri="{FF2B5EF4-FFF2-40B4-BE49-F238E27FC236}">
                    <a16:creationId xmlns:a16="http://schemas.microsoft.com/office/drawing/2014/main" id="{11E0D5B0-2C91-0181-4CD9-2E567A9A859B}"/>
                  </a:ext>
                </a:extLst>
              </p:cNvPr>
              <p:cNvSpPr/>
              <p:nvPr/>
            </p:nvSpPr>
            <p:spPr>
              <a:xfrm>
                <a:off x="4599426" y="1506312"/>
                <a:ext cx="1676809" cy="49074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23" name="Graphic 22" descr="Cursor with solid fill">
                <a:extLst>
                  <a:ext uri="{FF2B5EF4-FFF2-40B4-BE49-F238E27FC236}">
                    <a16:creationId xmlns:a16="http://schemas.microsoft.com/office/drawing/2014/main" id="{9DD1BFC7-5AD6-C5E3-9E35-7584B22B0F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200725">
                <a:off x="4502214" y="5421790"/>
                <a:ext cx="728039" cy="728039"/>
              </a:xfrm>
              <a:prstGeom prst="rect">
                <a:avLst/>
              </a:prstGeom>
            </p:spPr>
          </p:pic>
        </p:grpSp>
        <p:pic>
          <p:nvPicPr>
            <p:cNvPr id="16" name="Picture 15">
              <a:extLst>
                <a:ext uri="{FF2B5EF4-FFF2-40B4-BE49-F238E27FC236}">
                  <a16:creationId xmlns:a16="http://schemas.microsoft.com/office/drawing/2014/main" id="{171EE893-9DEA-F97F-E78E-B91813BED738}"/>
                </a:ext>
              </a:extLst>
            </p:cNvPr>
            <p:cNvPicPr>
              <a:picLocks noChangeAspect="1"/>
            </p:cNvPicPr>
            <p:nvPr/>
          </p:nvPicPr>
          <p:blipFill rotWithShape="1">
            <a:blip r:embed="rId7"/>
            <a:srcRect b="15531"/>
            <a:stretch/>
          </p:blipFill>
          <p:spPr>
            <a:xfrm>
              <a:off x="840735" y="1542883"/>
              <a:ext cx="2383436" cy="1963445"/>
            </a:xfrm>
            <a:prstGeom prst="rect">
              <a:avLst/>
            </a:prstGeom>
            <a:ln w="38100">
              <a:solidFill>
                <a:srgbClr val="C00000"/>
              </a:solidFill>
            </a:ln>
          </p:spPr>
        </p:pic>
      </p:grpSp>
      <p:cxnSp>
        <p:nvCxnSpPr>
          <p:cNvPr id="24" name="Straight Arrow Connector 23">
            <a:extLst>
              <a:ext uri="{FF2B5EF4-FFF2-40B4-BE49-F238E27FC236}">
                <a16:creationId xmlns:a16="http://schemas.microsoft.com/office/drawing/2014/main" id="{174AAAE0-DCFB-027D-3133-5078243D4265}"/>
              </a:ext>
            </a:extLst>
          </p:cNvPr>
          <p:cNvCxnSpPr>
            <a:cxnSpLocks/>
          </p:cNvCxnSpPr>
          <p:nvPr/>
        </p:nvCxnSpPr>
        <p:spPr>
          <a:xfrm flipH="1">
            <a:off x="3023527" y="1233710"/>
            <a:ext cx="306876" cy="3170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C420877-9713-5700-5BA7-674FB9BEC92A}"/>
              </a:ext>
            </a:extLst>
          </p:cNvPr>
          <p:cNvSpPr/>
          <p:nvPr/>
        </p:nvSpPr>
        <p:spPr>
          <a:xfrm>
            <a:off x="3650374" y="2943560"/>
            <a:ext cx="1523510" cy="5706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Flowchart: Connector 13">
            <a:extLst>
              <a:ext uri="{FF2B5EF4-FFF2-40B4-BE49-F238E27FC236}">
                <a16:creationId xmlns:a16="http://schemas.microsoft.com/office/drawing/2014/main" id="{0BFE4882-E594-B253-D024-06DCB12FCC18}"/>
              </a:ext>
            </a:extLst>
          </p:cNvPr>
          <p:cNvSpPr/>
          <p:nvPr/>
        </p:nvSpPr>
        <p:spPr>
          <a:xfrm>
            <a:off x="4178213" y="1571517"/>
            <a:ext cx="467832" cy="41467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rPr>
              <a:t>1</a:t>
            </a:r>
          </a:p>
        </p:txBody>
      </p:sp>
      <p:sp>
        <p:nvSpPr>
          <p:cNvPr id="15" name="Flowchart: Connector 14">
            <a:extLst>
              <a:ext uri="{FF2B5EF4-FFF2-40B4-BE49-F238E27FC236}">
                <a16:creationId xmlns:a16="http://schemas.microsoft.com/office/drawing/2014/main" id="{5F52063B-F580-4EBD-DC30-75D2A1EC0C3F}"/>
              </a:ext>
            </a:extLst>
          </p:cNvPr>
          <p:cNvSpPr/>
          <p:nvPr/>
        </p:nvSpPr>
        <p:spPr>
          <a:xfrm>
            <a:off x="3187581" y="882672"/>
            <a:ext cx="467832" cy="41467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rPr>
              <a:t>2</a:t>
            </a:r>
          </a:p>
        </p:txBody>
      </p:sp>
    </p:spTree>
    <p:custDataLst>
      <p:tags r:id="rId1"/>
    </p:custDataLst>
    <p:extLst>
      <p:ext uri="{BB962C8B-B14F-4D97-AF65-F5344CB8AC3E}">
        <p14:creationId xmlns:p14="http://schemas.microsoft.com/office/powerpoint/2010/main" val="1868512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946BA0-1491-0003-65B2-B0A2712F206D}"/>
              </a:ext>
            </a:extLst>
          </p:cNvPr>
          <p:cNvSpPr>
            <a:spLocks noGrp="1"/>
          </p:cNvSpPr>
          <p:nvPr>
            <p:ph type="title"/>
          </p:nvPr>
        </p:nvSpPr>
        <p:spPr>
          <a:xfrm>
            <a:off x="425450" y="65088"/>
            <a:ext cx="11017250" cy="519112"/>
          </a:xfrm>
        </p:spPr>
        <p:txBody>
          <a:bodyPr>
            <a:noAutofit/>
          </a:bodyPr>
          <a:lstStyle/>
          <a:p>
            <a:r>
              <a:rPr lang="en-US" sz="3600" dirty="0">
                <a:latin typeface="+mn-lt"/>
              </a:rPr>
              <a:t>Roster Settings</a:t>
            </a:r>
          </a:p>
        </p:txBody>
      </p:sp>
      <p:grpSp>
        <p:nvGrpSpPr>
          <p:cNvPr id="5" name="Group 4" descr="The Add Rosters button and page.">
            <a:extLst>
              <a:ext uri="{FF2B5EF4-FFF2-40B4-BE49-F238E27FC236}">
                <a16:creationId xmlns:a16="http://schemas.microsoft.com/office/drawing/2014/main" id="{70114539-9168-E75B-6BA1-04D74078A7A8}"/>
              </a:ext>
            </a:extLst>
          </p:cNvPr>
          <p:cNvGrpSpPr/>
          <p:nvPr/>
        </p:nvGrpSpPr>
        <p:grpSpPr>
          <a:xfrm>
            <a:off x="898103" y="1192835"/>
            <a:ext cx="10544160" cy="4472330"/>
            <a:chOff x="1454001" y="918536"/>
            <a:chExt cx="9886118" cy="3994484"/>
          </a:xfrm>
        </p:grpSpPr>
        <p:pic>
          <p:nvPicPr>
            <p:cNvPr id="6" name="Picture 5">
              <a:extLst>
                <a:ext uri="{FF2B5EF4-FFF2-40B4-BE49-F238E27FC236}">
                  <a16:creationId xmlns:a16="http://schemas.microsoft.com/office/drawing/2014/main" id="{FA7323F4-F22E-1113-B404-5430D82D3F63}"/>
                </a:ext>
              </a:extLst>
            </p:cNvPr>
            <p:cNvPicPr>
              <a:picLocks noChangeAspect="1"/>
            </p:cNvPicPr>
            <p:nvPr/>
          </p:nvPicPr>
          <p:blipFill rotWithShape="1">
            <a:blip r:embed="rId4"/>
            <a:srcRect l="880" t="2831" r="952" b="754"/>
            <a:stretch/>
          </p:blipFill>
          <p:spPr>
            <a:xfrm>
              <a:off x="1454001" y="918536"/>
              <a:ext cx="3717758" cy="3994484"/>
            </a:xfrm>
            <a:prstGeom prst="rect">
              <a:avLst/>
            </a:prstGeom>
            <a:ln w="12700">
              <a:solidFill>
                <a:schemeClr val="bg1">
                  <a:lumMod val="75000"/>
                </a:schemeClr>
              </a:solidFill>
            </a:ln>
          </p:spPr>
        </p:pic>
        <p:grpSp>
          <p:nvGrpSpPr>
            <p:cNvPr id="7" name="Group 6">
              <a:extLst>
                <a:ext uri="{FF2B5EF4-FFF2-40B4-BE49-F238E27FC236}">
                  <a16:creationId xmlns:a16="http://schemas.microsoft.com/office/drawing/2014/main" id="{66D31AC0-14B7-FF94-BF3F-8973AC3EEDA0}"/>
                </a:ext>
              </a:extLst>
            </p:cNvPr>
            <p:cNvGrpSpPr/>
            <p:nvPr/>
          </p:nvGrpSpPr>
          <p:grpSpPr>
            <a:xfrm>
              <a:off x="1454001" y="1769604"/>
              <a:ext cx="9886118" cy="3143416"/>
              <a:chOff x="1740925" y="2058841"/>
              <a:chExt cx="9886118" cy="3143416"/>
            </a:xfrm>
          </p:grpSpPr>
          <p:sp>
            <p:nvSpPr>
              <p:cNvPr id="8" name="Rectangle 7">
                <a:extLst>
                  <a:ext uri="{FF2B5EF4-FFF2-40B4-BE49-F238E27FC236}">
                    <a16:creationId xmlns:a16="http://schemas.microsoft.com/office/drawing/2014/main" id="{DD0ADF9B-4707-10D7-47DF-0DD3294BFE79}"/>
                  </a:ext>
                </a:extLst>
              </p:cNvPr>
              <p:cNvSpPr/>
              <p:nvPr/>
            </p:nvSpPr>
            <p:spPr>
              <a:xfrm>
                <a:off x="1740925" y="3921826"/>
                <a:ext cx="3717758" cy="1280431"/>
              </a:xfrm>
              <a:prstGeom prst="rect">
                <a:avLst/>
              </a:prstGeom>
              <a:noFill/>
              <a:ln w="38100" cap="flat" cmpd="sng" algn="ctr">
                <a:solidFill>
                  <a:srgbClr val="C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9" name="Graphic 8" descr="Cursor with solid fill">
                <a:extLst>
                  <a:ext uri="{FF2B5EF4-FFF2-40B4-BE49-F238E27FC236}">
                    <a16:creationId xmlns:a16="http://schemas.microsoft.com/office/drawing/2014/main" id="{6BDEB5C1-8044-D99E-3110-A644090649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7809" y="4336358"/>
                <a:ext cx="781675" cy="781675"/>
              </a:xfrm>
              <a:prstGeom prst="rect">
                <a:avLst/>
              </a:prstGeom>
            </p:spPr>
          </p:pic>
          <p:pic>
            <p:nvPicPr>
              <p:cNvPr id="10" name="Picture 9">
                <a:extLst>
                  <a:ext uri="{FF2B5EF4-FFF2-40B4-BE49-F238E27FC236}">
                    <a16:creationId xmlns:a16="http://schemas.microsoft.com/office/drawing/2014/main" id="{23D01A12-690C-4590-DD6E-16BF974AC11A}"/>
                  </a:ext>
                </a:extLst>
              </p:cNvPr>
              <p:cNvPicPr>
                <a:picLocks noChangeAspect="1"/>
              </p:cNvPicPr>
              <p:nvPr/>
            </p:nvPicPr>
            <p:blipFill>
              <a:blip r:embed="rId7"/>
              <a:stretch>
                <a:fillRect/>
              </a:stretch>
            </p:blipFill>
            <p:spPr>
              <a:xfrm>
                <a:off x="5834302" y="2058841"/>
                <a:ext cx="5792741" cy="227592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grpSp>
      <p:sp>
        <p:nvSpPr>
          <p:cNvPr id="3" name="Slide Number Placeholder 2">
            <a:extLst>
              <a:ext uri="{FF2B5EF4-FFF2-40B4-BE49-F238E27FC236}">
                <a16:creationId xmlns:a16="http://schemas.microsoft.com/office/drawing/2014/main" id="{BE9041C4-75C3-B6D2-5DE6-ED0E6CC59265}"/>
              </a:ext>
            </a:extLst>
          </p:cNvPr>
          <p:cNvSpPr>
            <a:spLocks noGrp="1"/>
          </p:cNvSpPr>
          <p:nvPr>
            <p:ph type="sldNum" sz="quarter" idx="10"/>
          </p:nvPr>
        </p:nvSpPr>
        <p:spPr/>
        <p:txBody>
          <a:bodyPr/>
          <a:lstStyle/>
          <a:p>
            <a:pPr algn="r"/>
            <a:fld id="{F3477EC8-074D-41C4-94AE-E9EA7CEEA348}" type="slidenum">
              <a:rPr lang="en-US" smtClean="0">
                <a:solidFill>
                  <a:schemeClr val="bg1"/>
                </a:solidFill>
              </a:rPr>
              <a:pPr algn="r"/>
              <a:t>80</a:t>
            </a:fld>
            <a:endParaRPr lang="en-US" dirty="0">
              <a:solidFill>
                <a:schemeClr val="bg1"/>
              </a:solidFill>
            </a:endParaRPr>
          </a:p>
        </p:txBody>
      </p:sp>
    </p:spTree>
    <p:custDataLst>
      <p:tags r:id="rId1"/>
    </p:custDataLst>
    <p:extLst>
      <p:ext uri="{BB962C8B-B14F-4D97-AF65-F5344CB8AC3E}">
        <p14:creationId xmlns:p14="http://schemas.microsoft.com/office/powerpoint/2010/main" val="467866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FF814-D0B6-4000-8BE6-337066ABBB32}"/>
              </a:ext>
            </a:extLst>
          </p:cNvPr>
          <p:cNvSpPr>
            <a:spLocks noGrp="1"/>
          </p:cNvSpPr>
          <p:nvPr>
            <p:ph type="title"/>
          </p:nvPr>
        </p:nvSpPr>
        <p:spPr/>
        <p:txBody>
          <a:bodyPr>
            <a:noAutofit/>
          </a:bodyPr>
          <a:lstStyle/>
          <a:p>
            <a:r>
              <a:rPr lang="en-US" sz="3600" dirty="0">
                <a:latin typeface="+mn-lt"/>
              </a:rPr>
              <a:t>Add Roster Form</a:t>
            </a:r>
          </a:p>
        </p:txBody>
      </p:sp>
      <p:grpSp>
        <p:nvGrpSpPr>
          <p:cNvPr id="14" name="Group 13" descr="The Add Roster page with a focus on the Student Search and Quick Roster buttons.">
            <a:extLst>
              <a:ext uri="{FF2B5EF4-FFF2-40B4-BE49-F238E27FC236}">
                <a16:creationId xmlns:a16="http://schemas.microsoft.com/office/drawing/2014/main" id="{68A75CB1-9F29-4DE3-F768-F0FC718417DD}"/>
              </a:ext>
            </a:extLst>
          </p:cNvPr>
          <p:cNvGrpSpPr/>
          <p:nvPr/>
        </p:nvGrpSpPr>
        <p:grpSpPr>
          <a:xfrm>
            <a:off x="1650999" y="876311"/>
            <a:ext cx="8890000" cy="5105377"/>
            <a:chOff x="1650999" y="876311"/>
            <a:chExt cx="8890000" cy="5105377"/>
          </a:xfrm>
        </p:grpSpPr>
        <p:grpSp>
          <p:nvGrpSpPr>
            <p:cNvPr id="15" name="Group 14">
              <a:extLst>
                <a:ext uri="{FF2B5EF4-FFF2-40B4-BE49-F238E27FC236}">
                  <a16:creationId xmlns:a16="http://schemas.microsoft.com/office/drawing/2014/main" id="{C874B97C-9D22-CC5E-016E-A20503DC476B}"/>
                </a:ext>
              </a:extLst>
            </p:cNvPr>
            <p:cNvGrpSpPr/>
            <p:nvPr/>
          </p:nvGrpSpPr>
          <p:grpSpPr>
            <a:xfrm>
              <a:off x="1651000" y="876311"/>
              <a:ext cx="8889999" cy="5105377"/>
              <a:chOff x="1651000" y="876311"/>
              <a:chExt cx="8889999" cy="5105377"/>
            </a:xfrm>
          </p:grpSpPr>
          <p:grpSp>
            <p:nvGrpSpPr>
              <p:cNvPr id="18" name="Group 17">
                <a:extLst>
                  <a:ext uri="{FF2B5EF4-FFF2-40B4-BE49-F238E27FC236}">
                    <a16:creationId xmlns:a16="http://schemas.microsoft.com/office/drawing/2014/main" id="{D5B6A625-F346-8813-DC09-55842D0BEAC9}"/>
                  </a:ext>
                </a:extLst>
              </p:cNvPr>
              <p:cNvGrpSpPr/>
              <p:nvPr/>
            </p:nvGrpSpPr>
            <p:grpSpPr>
              <a:xfrm>
                <a:off x="1651000" y="876311"/>
                <a:ext cx="8889999" cy="5105377"/>
                <a:chOff x="2922963" y="901723"/>
                <a:chExt cx="6092073" cy="3581331"/>
              </a:xfrm>
              <a:solidFill>
                <a:srgbClr val="FFFFFF"/>
              </a:solidFill>
            </p:grpSpPr>
            <p:pic>
              <p:nvPicPr>
                <p:cNvPr id="20" name="Picture 19">
                  <a:extLst>
                    <a:ext uri="{FF2B5EF4-FFF2-40B4-BE49-F238E27FC236}">
                      <a16:creationId xmlns:a16="http://schemas.microsoft.com/office/drawing/2014/main" id="{9753926C-844B-A7D0-C0D3-9D304240E316}"/>
                    </a:ext>
                  </a:extLst>
                </p:cNvPr>
                <p:cNvPicPr>
                  <a:picLocks noChangeAspect="1"/>
                </p:cNvPicPr>
                <p:nvPr/>
              </p:nvPicPr>
              <p:blipFill>
                <a:blip r:embed="rId4"/>
                <a:stretch>
                  <a:fillRect/>
                </a:stretch>
              </p:blipFill>
              <p:spPr>
                <a:xfrm>
                  <a:off x="2922963" y="901723"/>
                  <a:ext cx="6092073" cy="2438353"/>
                </a:xfrm>
                <a:prstGeom prst="rect">
                  <a:avLst/>
                </a:prstGeom>
                <a:grpFill/>
                <a:ln>
                  <a:noFill/>
                </a:ln>
              </p:spPr>
            </p:pic>
            <p:pic>
              <p:nvPicPr>
                <p:cNvPr id="21" name="Picture 20">
                  <a:extLst>
                    <a:ext uri="{FF2B5EF4-FFF2-40B4-BE49-F238E27FC236}">
                      <a16:creationId xmlns:a16="http://schemas.microsoft.com/office/drawing/2014/main" id="{F1FC8855-DEE2-3115-B0B0-A4519B135D26}"/>
                    </a:ext>
                  </a:extLst>
                </p:cNvPr>
                <p:cNvPicPr>
                  <a:picLocks noChangeAspect="1"/>
                </p:cNvPicPr>
                <p:nvPr/>
              </p:nvPicPr>
              <p:blipFill>
                <a:blip r:embed="rId5"/>
                <a:stretch>
                  <a:fillRect/>
                </a:stretch>
              </p:blipFill>
              <p:spPr>
                <a:xfrm>
                  <a:off x="2922963" y="3340076"/>
                  <a:ext cx="6073024" cy="1142978"/>
                </a:xfrm>
                <a:prstGeom prst="rect">
                  <a:avLst/>
                </a:prstGeom>
                <a:grpFill/>
                <a:ln>
                  <a:noFill/>
                </a:ln>
              </p:spPr>
            </p:pic>
          </p:grpSp>
          <p:sp>
            <p:nvSpPr>
              <p:cNvPr id="19" name="Rectangle 18">
                <a:extLst>
                  <a:ext uri="{FF2B5EF4-FFF2-40B4-BE49-F238E27FC236}">
                    <a16:creationId xmlns:a16="http://schemas.microsoft.com/office/drawing/2014/main" id="{0520F15B-28EF-F241-FA34-492EB75FF1F8}"/>
                  </a:ext>
                </a:extLst>
              </p:cNvPr>
              <p:cNvSpPr/>
              <p:nvPr/>
            </p:nvSpPr>
            <p:spPr>
              <a:xfrm>
                <a:off x="3566103" y="4121616"/>
                <a:ext cx="172327" cy="1328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6307053B-ACD4-A0F0-91AB-257AC9E8D73C}"/>
                </a:ext>
              </a:extLst>
            </p:cNvPr>
            <p:cNvSpPr/>
            <p:nvPr/>
          </p:nvSpPr>
          <p:spPr>
            <a:xfrm>
              <a:off x="1650999" y="2708477"/>
              <a:ext cx="1682509" cy="4210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C532DE-D302-1B2A-CB35-D57639797255}"/>
                </a:ext>
              </a:extLst>
            </p:cNvPr>
            <p:cNvSpPr/>
            <p:nvPr/>
          </p:nvSpPr>
          <p:spPr>
            <a:xfrm>
              <a:off x="1650999" y="876311"/>
              <a:ext cx="8889999" cy="5105377"/>
            </a:xfrm>
            <a:prstGeom prst="rect">
              <a:avLst/>
            </a:prstGeom>
            <a:noFill/>
            <a:ln w="1270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EC6D6DF-7E47-4F32-835F-8A7D7E0F66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chemeClr val="bg1"/>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000" b="0" i="0" u="none" strike="noStrike" kern="1200" cap="none" spc="0" normalizeH="0" baseline="0" noProof="0" dirty="0">
              <a:ln>
                <a:noFill/>
              </a:ln>
              <a:solidFill>
                <a:schemeClr val="bg1"/>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315303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C7A5-2F58-4C4C-8754-EC6FC5FD5DB3}"/>
              </a:ext>
            </a:extLst>
          </p:cNvPr>
          <p:cNvSpPr>
            <a:spLocks noGrp="1"/>
          </p:cNvSpPr>
          <p:nvPr>
            <p:ph type="title"/>
          </p:nvPr>
        </p:nvSpPr>
        <p:spPr/>
        <p:txBody>
          <a:bodyPr>
            <a:noAutofit/>
          </a:bodyPr>
          <a:lstStyle/>
          <a:p>
            <a:r>
              <a:rPr lang="en-US" sz="3600" dirty="0">
                <a:latin typeface="+mn-lt"/>
              </a:rPr>
              <a:t>Student Search Roster</a:t>
            </a:r>
          </a:p>
        </p:txBody>
      </p:sp>
      <p:sp>
        <p:nvSpPr>
          <p:cNvPr id="3" name="Slide Number Placeholder 2">
            <a:extLst>
              <a:ext uri="{FF2B5EF4-FFF2-40B4-BE49-F238E27FC236}">
                <a16:creationId xmlns:a16="http://schemas.microsoft.com/office/drawing/2014/main" id="{77406804-FB09-427A-AD2F-77ED3D4F96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chemeClr val="bg1"/>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000" b="0" i="0" u="none" strike="noStrike" kern="1200" cap="none" spc="0" normalizeH="0" baseline="0" noProof="0" dirty="0">
              <a:ln>
                <a:noFill/>
              </a:ln>
              <a:solidFill>
                <a:schemeClr val="bg1"/>
              </a:solidFill>
              <a:effectLst/>
              <a:uLnTx/>
              <a:uFillTx/>
              <a:latin typeface="Franklin Gothic Medium" panose="020B0603020102020204"/>
              <a:ea typeface="+mn-ea"/>
              <a:cs typeface="+mn-cs"/>
            </a:endParaRPr>
          </a:p>
        </p:txBody>
      </p:sp>
      <p:pic>
        <p:nvPicPr>
          <p:cNvPr id="8" name="Picture 7">
            <a:extLst>
              <a:ext uri="{FF2B5EF4-FFF2-40B4-BE49-F238E27FC236}">
                <a16:creationId xmlns:a16="http://schemas.microsoft.com/office/drawing/2014/main" id="{5320AE6C-A5E2-9BAE-5711-D40FAECFC181}"/>
              </a:ext>
            </a:extLst>
          </p:cNvPr>
          <p:cNvPicPr>
            <a:picLocks noChangeAspect="1"/>
          </p:cNvPicPr>
          <p:nvPr/>
        </p:nvPicPr>
        <p:blipFill>
          <a:blip r:embed="rId4"/>
          <a:stretch>
            <a:fillRect/>
          </a:stretch>
        </p:blipFill>
        <p:spPr>
          <a:xfrm>
            <a:off x="280474" y="993520"/>
            <a:ext cx="11868615" cy="5205496"/>
          </a:xfrm>
          <a:prstGeom prst="rect">
            <a:avLst/>
          </a:prstGeom>
        </p:spPr>
      </p:pic>
      <p:sp>
        <p:nvSpPr>
          <p:cNvPr id="9" name="Rectangle 8">
            <a:extLst>
              <a:ext uri="{FF2B5EF4-FFF2-40B4-BE49-F238E27FC236}">
                <a16:creationId xmlns:a16="http://schemas.microsoft.com/office/drawing/2014/main" id="{8124815B-1F6D-4B3E-F1D0-050035BF9A4C}"/>
              </a:ext>
            </a:extLst>
          </p:cNvPr>
          <p:cNvSpPr/>
          <p:nvPr/>
        </p:nvSpPr>
        <p:spPr>
          <a:xfrm>
            <a:off x="426231" y="2653990"/>
            <a:ext cx="5550823" cy="32227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Arrow: Curved Down 15">
            <a:extLst>
              <a:ext uri="{FF2B5EF4-FFF2-40B4-BE49-F238E27FC236}">
                <a16:creationId xmlns:a16="http://schemas.microsoft.com/office/drawing/2014/main" id="{68BD4597-E685-D630-C072-CB50EC892694}"/>
              </a:ext>
            </a:extLst>
          </p:cNvPr>
          <p:cNvSpPr/>
          <p:nvPr/>
        </p:nvSpPr>
        <p:spPr>
          <a:xfrm>
            <a:off x="3445727" y="2408229"/>
            <a:ext cx="5296829" cy="1494698"/>
          </a:xfrm>
          <a:prstGeom prst="curved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20083829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B5A8-858E-446C-859A-9ECEE1282DFA}"/>
              </a:ext>
            </a:extLst>
          </p:cNvPr>
          <p:cNvSpPr>
            <a:spLocks noGrp="1"/>
          </p:cNvSpPr>
          <p:nvPr>
            <p:ph type="title"/>
          </p:nvPr>
        </p:nvSpPr>
        <p:spPr/>
        <p:txBody>
          <a:bodyPr>
            <a:noAutofit/>
          </a:bodyPr>
          <a:lstStyle/>
          <a:p>
            <a:r>
              <a:rPr lang="en-US" sz="3600" dirty="0">
                <a:latin typeface="+mn-lt"/>
              </a:rPr>
              <a:t>Quick Roster</a:t>
            </a:r>
          </a:p>
        </p:txBody>
      </p:sp>
      <p:sp>
        <p:nvSpPr>
          <p:cNvPr id="3" name="Slide Number Placeholder 2">
            <a:extLst>
              <a:ext uri="{FF2B5EF4-FFF2-40B4-BE49-F238E27FC236}">
                <a16:creationId xmlns:a16="http://schemas.microsoft.com/office/drawing/2014/main" id="{93981195-0AAD-486A-A78E-C21D1FDADF9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chemeClr val="bg1"/>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000" b="0" i="0" u="none" strike="noStrike" kern="1200" cap="none" spc="0" normalizeH="0" baseline="0" noProof="0" dirty="0">
              <a:ln>
                <a:noFill/>
              </a:ln>
              <a:solidFill>
                <a:schemeClr val="bg1"/>
              </a:solidFill>
              <a:effectLst/>
              <a:uLnTx/>
              <a:uFillTx/>
              <a:latin typeface="Franklin Gothic Medium" panose="020B0603020102020204"/>
              <a:ea typeface="+mn-ea"/>
              <a:cs typeface="+mn-cs"/>
            </a:endParaRPr>
          </a:p>
        </p:txBody>
      </p:sp>
      <p:pic>
        <p:nvPicPr>
          <p:cNvPr id="8" name="Picture 7">
            <a:extLst>
              <a:ext uri="{FF2B5EF4-FFF2-40B4-BE49-F238E27FC236}">
                <a16:creationId xmlns:a16="http://schemas.microsoft.com/office/drawing/2014/main" id="{508F2E46-ADDD-A847-B8A8-9E2A84523299}"/>
              </a:ext>
            </a:extLst>
          </p:cNvPr>
          <p:cNvPicPr>
            <a:picLocks noChangeAspect="1"/>
          </p:cNvPicPr>
          <p:nvPr/>
        </p:nvPicPr>
        <p:blipFill>
          <a:blip r:embed="rId4"/>
          <a:stretch>
            <a:fillRect/>
          </a:stretch>
        </p:blipFill>
        <p:spPr>
          <a:xfrm>
            <a:off x="289931" y="991969"/>
            <a:ext cx="5744333" cy="4683394"/>
          </a:xfrm>
          <a:prstGeom prst="rect">
            <a:avLst/>
          </a:prstGeom>
          <a:ln>
            <a:solidFill>
              <a:schemeClr val="tx1"/>
            </a:solidFill>
          </a:ln>
        </p:spPr>
      </p:pic>
      <p:sp>
        <p:nvSpPr>
          <p:cNvPr id="9" name="Arrow: Up 8">
            <a:extLst>
              <a:ext uri="{FF2B5EF4-FFF2-40B4-BE49-F238E27FC236}">
                <a16:creationId xmlns:a16="http://schemas.microsoft.com/office/drawing/2014/main" id="{30C57FEA-A856-6591-9CE0-8E24FADDD7B0}"/>
              </a:ext>
            </a:extLst>
          </p:cNvPr>
          <p:cNvSpPr/>
          <p:nvPr/>
        </p:nvSpPr>
        <p:spPr>
          <a:xfrm rot="16580607">
            <a:off x="4393580" y="5078170"/>
            <a:ext cx="484632" cy="978408"/>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24" name="Picture 23">
            <a:extLst>
              <a:ext uri="{FF2B5EF4-FFF2-40B4-BE49-F238E27FC236}">
                <a16:creationId xmlns:a16="http://schemas.microsoft.com/office/drawing/2014/main" id="{5D8E72CC-DFBF-7F6C-97FB-171CDC3D394A}"/>
              </a:ext>
            </a:extLst>
          </p:cNvPr>
          <p:cNvPicPr>
            <a:picLocks noChangeAspect="1"/>
          </p:cNvPicPr>
          <p:nvPr/>
        </p:nvPicPr>
        <p:blipFill>
          <a:blip r:embed="rId5"/>
          <a:stretch>
            <a:fillRect/>
          </a:stretch>
        </p:blipFill>
        <p:spPr>
          <a:xfrm>
            <a:off x="6096000" y="962347"/>
            <a:ext cx="5896730" cy="4933305"/>
          </a:xfrm>
          <a:prstGeom prst="rect">
            <a:avLst/>
          </a:prstGeom>
          <a:ln>
            <a:solidFill>
              <a:schemeClr val="tx1"/>
            </a:solidFill>
          </a:ln>
        </p:spPr>
      </p:pic>
      <p:sp>
        <p:nvSpPr>
          <p:cNvPr id="25" name="Arrow: Up 24">
            <a:extLst>
              <a:ext uri="{FF2B5EF4-FFF2-40B4-BE49-F238E27FC236}">
                <a16:creationId xmlns:a16="http://schemas.microsoft.com/office/drawing/2014/main" id="{9C929B2F-EA20-CC14-401A-33DF04775F56}"/>
              </a:ext>
            </a:extLst>
          </p:cNvPr>
          <p:cNvSpPr/>
          <p:nvPr/>
        </p:nvSpPr>
        <p:spPr>
          <a:xfrm rot="18419744">
            <a:off x="10976833" y="3122341"/>
            <a:ext cx="484632" cy="1078769"/>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29832812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A98F5-6944-D1D0-3C44-544C755058C1}"/>
              </a:ext>
            </a:extLst>
          </p:cNvPr>
          <p:cNvSpPr>
            <a:spLocks noGrp="1"/>
          </p:cNvSpPr>
          <p:nvPr>
            <p:ph type="title"/>
          </p:nvPr>
        </p:nvSpPr>
        <p:spPr/>
        <p:txBody>
          <a:bodyPr>
            <a:noAutofit/>
          </a:bodyPr>
          <a:lstStyle/>
          <a:p>
            <a:r>
              <a:rPr lang="en-US" sz="3600" dirty="0">
                <a:latin typeface="+mn-lt"/>
              </a:rPr>
              <a:t>Modify a Roster</a:t>
            </a:r>
          </a:p>
        </p:txBody>
      </p:sp>
      <p:grpSp>
        <p:nvGrpSpPr>
          <p:cNvPr id="4" name="Group 3" descr="The View/Edit Rosters button and pages.">
            <a:extLst>
              <a:ext uri="{FF2B5EF4-FFF2-40B4-BE49-F238E27FC236}">
                <a16:creationId xmlns:a16="http://schemas.microsoft.com/office/drawing/2014/main" id="{66A4A007-ED28-44B7-5BE2-04DB9013D51D}"/>
              </a:ext>
            </a:extLst>
          </p:cNvPr>
          <p:cNvGrpSpPr/>
          <p:nvPr/>
        </p:nvGrpSpPr>
        <p:grpSpPr>
          <a:xfrm>
            <a:off x="845601" y="872961"/>
            <a:ext cx="10597588" cy="5222643"/>
            <a:chOff x="845601" y="872961"/>
            <a:chExt cx="10597588" cy="5222643"/>
          </a:xfrm>
        </p:grpSpPr>
        <p:grpSp>
          <p:nvGrpSpPr>
            <p:cNvPr id="5" name="Group 4">
              <a:extLst>
                <a:ext uri="{FF2B5EF4-FFF2-40B4-BE49-F238E27FC236}">
                  <a16:creationId xmlns:a16="http://schemas.microsoft.com/office/drawing/2014/main" id="{454C9D13-DDF7-3886-CE25-4DB52D13D5B2}"/>
                </a:ext>
              </a:extLst>
            </p:cNvPr>
            <p:cNvGrpSpPr/>
            <p:nvPr/>
          </p:nvGrpSpPr>
          <p:grpSpPr>
            <a:xfrm>
              <a:off x="2629177" y="872961"/>
              <a:ext cx="4836493" cy="2854087"/>
              <a:chOff x="1087616" y="1411338"/>
              <a:chExt cx="6956789" cy="3962961"/>
            </a:xfrm>
          </p:grpSpPr>
          <p:pic>
            <p:nvPicPr>
              <p:cNvPr id="8" name="Picture 7">
                <a:extLst>
                  <a:ext uri="{FF2B5EF4-FFF2-40B4-BE49-F238E27FC236}">
                    <a16:creationId xmlns:a16="http://schemas.microsoft.com/office/drawing/2014/main" id="{4711FE8D-93B7-79B8-4492-E7086B019C38}"/>
                  </a:ext>
                </a:extLst>
              </p:cNvPr>
              <p:cNvPicPr>
                <a:picLocks noChangeAspect="1"/>
              </p:cNvPicPr>
              <p:nvPr/>
            </p:nvPicPr>
            <p:blipFill rotWithShape="1">
              <a:blip r:embed="rId4"/>
              <a:srcRect r="30549"/>
              <a:stretch/>
            </p:blipFill>
            <p:spPr>
              <a:xfrm>
                <a:off x="1087616" y="1411338"/>
                <a:ext cx="6956789" cy="3943498"/>
              </a:xfrm>
              <a:prstGeom prst="rect">
                <a:avLst/>
              </a:prstGeom>
              <a:ln w="12700">
                <a:solidFill>
                  <a:sysClr val="window" lastClr="FFFFFF">
                    <a:lumMod val="75000"/>
                  </a:sysClr>
                </a:solidFill>
              </a:ln>
            </p:spPr>
          </p:pic>
          <p:sp>
            <p:nvSpPr>
              <p:cNvPr id="9" name="Rectangle 8">
                <a:extLst>
                  <a:ext uri="{FF2B5EF4-FFF2-40B4-BE49-F238E27FC236}">
                    <a16:creationId xmlns:a16="http://schemas.microsoft.com/office/drawing/2014/main" id="{87785AB3-BF43-C89A-808C-135C9B9FA8FB}"/>
                  </a:ext>
                </a:extLst>
              </p:cNvPr>
              <p:cNvSpPr/>
              <p:nvPr/>
            </p:nvSpPr>
            <p:spPr>
              <a:xfrm>
                <a:off x="2558004" y="1503164"/>
                <a:ext cx="763930" cy="34846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B924CA5-3109-126F-3854-0F1216335D59}"/>
                  </a:ext>
                </a:extLst>
              </p:cNvPr>
              <p:cNvPicPr>
                <a:picLocks noChangeAspect="1"/>
              </p:cNvPicPr>
              <p:nvPr/>
            </p:nvPicPr>
            <p:blipFill>
              <a:blip r:embed="rId5"/>
              <a:stretch>
                <a:fillRect/>
              </a:stretch>
            </p:blipFill>
            <p:spPr>
              <a:xfrm>
                <a:off x="2636564" y="1455957"/>
                <a:ext cx="3579039" cy="348467"/>
              </a:xfrm>
              <a:prstGeom prst="rect">
                <a:avLst/>
              </a:prstGeom>
            </p:spPr>
          </p:pic>
          <p:pic>
            <p:nvPicPr>
              <p:cNvPr id="11" name="Graphic 10" descr="Cursor with solid fill">
                <a:extLst>
                  <a:ext uri="{FF2B5EF4-FFF2-40B4-BE49-F238E27FC236}">
                    <a16:creationId xmlns:a16="http://schemas.microsoft.com/office/drawing/2014/main" id="{4BBA090A-F173-866B-B653-A336FFD504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09628" y="4592624"/>
                <a:ext cx="781675" cy="781675"/>
              </a:xfrm>
              <a:prstGeom prst="rect">
                <a:avLst/>
              </a:prstGeom>
            </p:spPr>
          </p:pic>
        </p:grpSp>
        <p:pic>
          <p:nvPicPr>
            <p:cNvPr id="6" name="Picture 5">
              <a:extLst>
                <a:ext uri="{FF2B5EF4-FFF2-40B4-BE49-F238E27FC236}">
                  <a16:creationId xmlns:a16="http://schemas.microsoft.com/office/drawing/2014/main" id="{19001625-D5DE-C7FA-67CC-F7AA8103CD47}"/>
                </a:ext>
              </a:extLst>
            </p:cNvPr>
            <p:cNvPicPr>
              <a:picLocks noChangeAspect="1"/>
            </p:cNvPicPr>
            <p:nvPr/>
          </p:nvPicPr>
          <p:blipFill>
            <a:blip r:embed="rId8"/>
            <a:stretch>
              <a:fillRect/>
            </a:stretch>
          </p:blipFill>
          <p:spPr>
            <a:xfrm>
              <a:off x="4044736" y="3344027"/>
              <a:ext cx="7398453" cy="2751577"/>
            </a:xfrm>
            <a:prstGeom prst="rect">
              <a:avLst/>
            </a:prstGeom>
            <a:ln w="12700">
              <a:solidFill>
                <a:sysClr val="window" lastClr="FFFFFF">
                  <a:lumMod val="75000"/>
                </a:sys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FACCB16-4A7E-D3C0-086B-42C6EB89F930}"/>
                </a:ext>
              </a:extLst>
            </p:cNvPr>
            <p:cNvPicPr>
              <a:picLocks noChangeAspect="1"/>
            </p:cNvPicPr>
            <p:nvPr/>
          </p:nvPicPr>
          <p:blipFill rotWithShape="1">
            <a:blip r:embed="rId9"/>
            <a:srcRect l="46549" t="72541" r="11514" b="10070"/>
            <a:stretch/>
          </p:blipFill>
          <p:spPr>
            <a:xfrm>
              <a:off x="845601" y="893063"/>
              <a:ext cx="1588169" cy="720432"/>
            </a:xfrm>
            <a:prstGeom prst="rect">
              <a:avLst/>
            </a:prstGeom>
            <a:ln w="12700">
              <a:solidFill>
                <a:sysClr val="window" lastClr="FFFFFF">
                  <a:lumMod val="75000"/>
                </a:sysClr>
              </a:solidFill>
            </a:ln>
          </p:spPr>
        </p:pic>
      </p:grpSp>
      <p:sp>
        <p:nvSpPr>
          <p:cNvPr id="3" name="Slide Number Placeholder 2">
            <a:extLst>
              <a:ext uri="{FF2B5EF4-FFF2-40B4-BE49-F238E27FC236}">
                <a16:creationId xmlns:a16="http://schemas.microsoft.com/office/drawing/2014/main" id="{3F3D93D3-061C-9919-B2E1-BDF192C3AA8C}"/>
              </a:ext>
            </a:extLst>
          </p:cNvPr>
          <p:cNvSpPr>
            <a:spLocks noGrp="1"/>
          </p:cNvSpPr>
          <p:nvPr>
            <p:ph type="sldNum" sz="quarter" idx="10"/>
          </p:nvPr>
        </p:nvSpPr>
        <p:spPr/>
        <p:txBody>
          <a:bodyPr/>
          <a:lstStyle/>
          <a:p>
            <a:pPr algn="r"/>
            <a:fld id="{F3477EC8-074D-41C4-94AE-E9EA7CEEA348}" type="slidenum">
              <a:rPr lang="en-US" smtClean="0">
                <a:solidFill>
                  <a:schemeClr val="bg1"/>
                </a:solidFill>
              </a:rPr>
              <a:pPr algn="r"/>
              <a:t>84</a:t>
            </a:fld>
            <a:endParaRPr lang="en-US" dirty="0">
              <a:solidFill>
                <a:schemeClr val="bg1"/>
              </a:solidFill>
            </a:endParaRPr>
          </a:p>
        </p:txBody>
      </p:sp>
    </p:spTree>
    <p:custDataLst>
      <p:tags r:id="rId1"/>
    </p:custDataLst>
    <p:extLst>
      <p:ext uri="{BB962C8B-B14F-4D97-AF65-F5344CB8AC3E}">
        <p14:creationId xmlns:p14="http://schemas.microsoft.com/office/powerpoint/2010/main" val="42121224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6E104-30A7-4A8B-8FF0-8AFDB64A7C4C}"/>
              </a:ext>
            </a:extLst>
          </p:cNvPr>
          <p:cNvSpPr>
            <a:spLocks noGrp="1"/>
          </p:cNvSpPr>
          <p:nvPr>
            <p:ph type="title"/>
          </p:nvPr>
        </p:nvSpPr>
        <p:spPr/>
        <p:txBody>
          <a:bodyPr>
            <a:noAutofit/>
          </a:bodyPr>
          <a:lstStyle/>
          <a:p>
            <a:r>
              <a:rPr lang="en-US" sz="3600" dirty="0">
                <a:latin typeface="+mn-lt"/>
              </a:rPr>
              <a:t>Upload Rosters Process</a:t>
            </a:r>
          </a:p>
        </p:txBody>
      </p:sp>
      <p:grpSp>
        <p:nvGrpSpPr>
          <p:cNvPr id="6" name="Group 5" descr="The Upload Rosters 4-step process and sample template.">
            <a:extLst>
              <a:ext uri="{FF2B5EF4-FFF2-40B4-BE49-F238E27FC236}">
                <a16:creationId xmlns:a16="http://schemas.microsoft.com/office/drawing/2014/main" id="{103088B8-9EAD-AAFD-1D59-B3546945207C}"/>
              </a:ext>
            </a:extLst>
          </p:cNvPr>
          <p:cNvGrpSpPr/>
          <p:nvPr/>
        </p:nvGrpSpPr>
        <p:grpSpPr>
          <a:xfrm>
            <a:off x="738366" y="785012"/>
            <a:ext cx="8502020" cy="4967090"/>
            <a:chOff x="1854884" y="890095"/>
            <a:chExt cx="8502020" cy="4967090"/>
          </a:xfrm>
        </p:grpSpPr>
        <p:grpSp>
          <p:nvGrpSpPr>
            <p:cNvPr id="7" name="Group 6">
              <a:extLst>
                <a:ext uri="{FF2B5EF4-FFF2-40B4-BE49-F238E27FC236}">
                  <a16:creationId xmlns:a16="http://schemas.microsoft.com/office/drawing/2014/main" id="{428F58FD-AE94-E756-BD6C-5409E25DEC31}"/>
                </a:ext>
              </a:extLst>
            </p:cNvPr>
            <p:cNvGrpSpPr/>
            <p:nvPr/>
          </p:nvGrpSpPr>
          <p:grpSpPr>
            <a:xfrm>
              <a:off x="3642372" y="890095"/>
              <a:ext cx="6714532" cy="4967090"/>
              <a:chOff x="3401741" y="1125852"/>
              <a:chExt cx="6714532" cy="4967090"/>
            </a:xfrm>
          </p:grpSpPr>
          <p:grpSp>
            <p:nvGrpSpPr>
              <p:cNvPr id="11" name="Group 10">
                <a:extLst>
                  <a:ext uri="{FF2B5EF4-FFF2-40B4-BE49-F238E27FC236}">
                    <a16:creationId xmlns:a16="http://schemas.microsoft.com/office/drawing/2014/main" id="{65777E96-CBA2-6565-062C-09AC6CD7C9A2}"/>
                  </a:ext>
                </a:extLst>
              </p:cNvPr>
              <p:cNvGrpSpPr/>
              <p:nvPr/>
            </p:nvGrpSpPr>
            <p:grpSpPr>
              <a:xfrm>
                <a:off x="3401741" y="1446838"/>
                <a:ext cx="6714532" cy="4646104"/>
                <a:chOff x="3401741" y="1446838"/>
                <a:chExt cx="6714532" cy="4646104"/>
              </a:xfrm>
            </p:grpSpPr>
            <p:pic>
              <p:nvPicPr>
                <p:cNvPr id="15" name="Picture 14">
                  <a:extLst>
                    <a:ext uri="{FF2B5EF4-FFF2-40B4-BE49-F238E27FC236}">
                      <a16:creationId xmlns:a16="http://schemas.microsoft.com/office/drawing/2014/main" id="{76B8BB54-60D1-092F-9356-C7FB66400A53}"/>
                    </a:ext>
                  </a:extLst>
                </p:cNvPr>
                <p:cNvPicPr>
                  <a:picLocks noChangeAspect="1"/>
                </p:cNvPicPr>
                <p:nvPr/>
              </p:nvPicPr>
              <p:blipFill>
                <a:blip r:embed="rId4"/>
                <a:stretch>
                  <a:fillRect/>
                </a:stretch>
              </p:blipFill>
              <p:spPr>
                <a:xfrm>
                  <a:off x="3401741" y="1446838"/>
                  <a:ext cx="6714532" cy="464610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50B75DF0-14E4-084E-F2AD-0CA0702E1DDB}"/>
                    </a:ext>
                  </a:extLst>
                </p:cNvPr>
                <p:cNvPicPr>
                  <a:picLocks noChangeAspect="1"/>
                </p:cNvPicPr>
                <p:nvPr/>
              </p:nvPicPr>
              <p:blipFill>
                <a:blip r:embed="rId5"/>
                <a:stretch>
                  <a:fillRect/>
                </a:stretch>
              </p:blipFill>
              <p:spPr>
                <a:xfrm>
                  <a:off x="5146399" y="2098758"/>
                  <a:ext cx="857004" cy="703968"/>
                </a:xfrm>
                <a:prstGeom prst="rect">
                  <a:avLst/>
                </a:prstGeom>
              </p:spPr>
            </p:pic>
            <p:pic>
              <p:nvPicPr>
                <p:cNvPr id="17" name="Picture 16">
                  <a:extLst>
                    <a:ext uri="{FF2B5EF4-FFF2-40B4-BE49-F238E27FC236}">
                      <a16:creationId xmlns:a16="http://schemas.microsoft.com/office/drawing/2014/main" id="{F29860E4-56E3-D4C5-5F1F-7A024565C4E0}"/>
                    </a:ext>
                  </a:extLst>
                </p:cNvPr>
                <p:cNvPicPr>
                  <a:picLocks noChangeAspect="1"/>
                </p:cNvPicPr>
                <p:nvPr/>
              </p:nvPicPr>
              <p:blipFill>
                <a:blip r:embed="rId6"/>
                <a:stretch>
                  <a:fillRect/>
                </a:stretch>
              </p:blipFill>
              <p:spPr>
                <a:xfrm>
                  <a:off x="6956750" y="2098758"/>
                  <a:ext cx="589944" cy="726562"/>
                </a:xfrm>
                <a:prstGeom prst="rect">
                  <a:avLst/>
                </a:prstGeom>
              </p:spPr>
            </p:pic>
            <p:pic>
              <p:nvPicPr>
                <p:cNvPr id="18" name="Picture 17">
                  <a:extLst>
                    <a:ext uri="{FF2B5EF4-FFF2-40B4-BE49-F238E27FC236}">
                      <a16:creationId xmlns:a16="http://schemas.microsoft.com/office/drawing/2014/main" id="{D9ABC86B-46E1-D56A-E03B-8DB18A84C738}"/>
                    </a:ext>
                  </a:extLst>
                </p:cNvPr>
                <p:cNvPicPr>
                  <a:picLocks noChangeAspect="1"/>
                </p:cNvPicPr>
                <p:nvPr/>
              </p:nvPicPr>
              <p:blipFill>
                <a:blip r:embed="rId7"/>
                <a:stretch>
                  <a:fillRect/>
                </a:stretch>
              </p:blipFill>
              <p:spPr>
                <a:xfrm>
                  <a:off x="8666698" y="1927075"/>
                  <a:ext cx="1251649" cy="852501"/>
                </a:xfrm>
                <a:prstGeom prst="rect">
                  <a:avLst/>
                </a:prstGeom>
              </p:spPr>
            </p:pic>
          </p:grpSp>
          <p:pic>
            <p:nvPicPr>
              <p:cNvPr id="13" name="Picture 12">
                <a:extLst>
                  <a:ext uri="{FF2B5EF4-FFF2-40B4-BE49-F238E27FC236}">
                    <a16:creationId xmlns:a16="http://schemas.microsoft.com/office/drawing/2014/main" id="{6153EEA4-C6BE-1EE4-FAF6-26AB2E535593}"/>
                  </a:ext>
                </a:extLst>
              </p:cNvPr>
              <p:cNvPicPr>
                <a:picLocks noChangeAspect="1"/>
              </p:cNvPicPr>
              <p:nvPr/>
            </p:nvPicPr>
            <p:blipFill rotWithShape="1">
              <a:blip r:embed="rId8"/>
              <a:srcRect t="30136"/>
              <a:stretch/>
            </p:blipFill>
            <p:spPr>
              <a:xfrm>
                <a:off x="9078413" y="1125852"/>
                <a:ext cx="1037860" cy="302121"/>
              </a:xfrm>
              <a:prstGeom prst="rect">
                <a:avLst/>
              </a:prstGeom>
              <a:ln w="38100">
                <a:solidFill>
                  <a:srgbClr val="C00000"/>
                </a:solidFill>
              </a:ln>
            </p:spPr>
          </p:pic>
          <p:sp>
            <p:nvSpPr>
              <p:cNvPr id="14" name="Oval 13">
                <a:extLst>
                  <a:ext uri="{FF2B5EF4-FFF2-40B4-BE49-F238E27FC236}">
                    <a16:creationId xmlns:a16="http://schemas.microsoft.com/office/drawing/2014/main" id="{B3FB8A4A-7188-0006-AD20-4931055F725F}"/>
                  </a:ext>
                </a:extLst>
              </p:cNvPr>
              <p:cNvSpPr/>
              <p:nvPr/>
            </p:nvSpPr>
            <p:spPr>
              <a:xfrm>
                <a:off x="5451677" y="1678330"/>
                <a:ext cx="644324" cy="33566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986B0FEC-6DD9-2ECC-6F51-3377439815DE}"/>
                </a:ext>
              </a:extLst>
            </p:cNvPr>
            <p:cNvPicPr>
              <a:picLocks noChangeAspect="1"/>
            </p:cNvPicPr>
            <p:nvPr/>
          </p:nvPicPr>
          <p:blipFill rotWithShape="1">
            <a:blip r:embed="rId9"/>
            <a:srcRect l="880" t="85768" r="58851" b="2837"/>
            <a:stretch/>
          </p:blipFill>
          <p:spPr>
            <a:xfrm>
              <a:off x="1854884" y="1219193"/>
              <a:ext cx="1525040" cy="472125"/>
            </a:xfrm>
            <a:prstGeom prst="rect">
              <a:avLst/>
            </a:prstGeom>
            <a:ln w="12700">
              <a:solidFill>
                <a:schemeClr val="bg1">
                  <a:lumMod val="75000"/>
                </a:schemeClr>
              </a:solidFill>
            </a:ln>
          </p:spPr>
        </p:pic>
      </p:grpSp>
      <p:cxnSp>
        <p:nvCxnSpPr>
          <p:cNvPr id="10" name="Straight Arrow Connector 9">
            <a:extLst>
              <a:ext uri="{FF2B5EF4-FFF2-40B4-BE49-F238E27FC236}">
                <a16:creationId xmlns:a16="http://schemas.microsoft.com/office/drawing/2014/main" id="{5A73504B-F966-4F8E-8AB3-BC8803638652}"/>
              </a:ext>
              <a:ext uri="{C183D7F6-B498-43B3-948B-1728B52AA6E4}">
                <adec:decorative xmlns:adec="http://schemas.microsoft.com/office/drawing/2017/decorative" val="1"/>
              </a:ext>
            </a:extLst>
          </p:cNvPr>
          <p:cNvCxnSpPr>
            <a:cxnSpLocks/>
          </p:cNvCxnSpPr>
          <p:nvPr/>
        </p:nvCxnSpPr>
        <p:spPr>
          <a:xfrm flipH="1">
            <a:off x="7438030" y="3780430"/>
            <a:ext cx="352781" cy="89159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sample template.">
            <a:extLst>
              <a:ext uri="{FF2B5EF4-FFF2-40B4-BE49-F238E27FC236}">
                <a16:creationId xmlns:a16="http://schemas.microsoft.com/office/drawing/2014/main" id="{1F52DD69-C363-441D-8F82-78B3816195FE}"/>
              </a:ext>
            </a:extLst>
          </p:cNvPr>
          <p:cNvPicPr>
            <a:picLocks noChangeAspect="1"/>
          </p:cNvPicPr>
          <p:nvPr/>
        </p:nvPicPr>
        <p:blipFill>
          <a:blip r:embed="rId10"/>
          <a:stretch>
            <a:fillRect/>
          </a:stretch>
        </p:blipFill>
        <p:spPr>
          <a:xfrm>
            <a:off x="3332511" y="4717770"/>
            <a:ext cx="8463249" cy="1460610"/>
          </a:xfrm>
          <a:prstGeom prst="rect">
            <a:avLst/>
          </a:prstGeom>
          <a:ln w="38100">
            <a:solidFill>
              <a:srgbClr val="C00000"/>
            </a:solidFill>
          </a:ln>
        </p:spPr>
      </p:pic>
      <p:sp>
        <p:nvSpPr>
          <p:cNvPr id="3" name="Slide Number Placeholder 2">
            <a:extLst>
              <a:ext uri="{FF2B5EF4-FFF2-40B4-BE49-F238E27FC236}">
                <a16:creationId xmlns:a16="http://schemas.microsoft.com/office/drawing/2014/main" id="{9C5DAECA-C1AF-4C71-9E5F-D2627556B3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chemeClr val="bg1"/>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000" b="0" i="0" u="none" strike="noStrike" kern="1200" cap="none" spc="0" normalizeH="0" baseline="0" noProof="0" dirty="0">
              <a:ln>
                <a:noFill/>
              </a:ln>
              <a:solidFill>
                <a:schemeClr val="bg1"/>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5296404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A98F5-6944-D1D0-3C44-544C755058C1}"/>
              </a:ext>
            </a:extLst>
          </p:cNvPr>
          <p:cNvSpPr>
            <a:spLocks noGrp="1"/>
          </p:cNvSpPr>
          <p:nvPr>
            <p:ph type="title"/>
          </p:nvPr>
        </p:nvSpPr>
        <p:spPr/>
        <p:txBody>
          <a:bodyPr>
            <a:noAutofit/>
          </a:bodyPr>
          <a:lstStyle/>
          <a:p>
            <a:r>
              <a:rPr lang="en-US" sz="3600" dirty="0">
                <a:latin typeface="+mn-lt"/>
              </a:rPr>
              <a:t>Series of Mini CRS Modules</a:t>
            </a:r>
          </a:p>
        </p:txBody>
      </p:sp>
      <p:sp>
        <p:nvSpPr>
          <p:cNvPr id="3" name="Slide Number Placeholder 2">
            <a:extLst>
              <a:ext uri="{FF2B5EF4-FFF2-40B4-BE49-F238E27FC236}">
                <a16:creationId xmlns:a16="http://schemas.microsoft.com/office/drawing/2014/main" id="{3F3D93D3-061C-9919-B2E1-BDF192C3AA8C}"/>
              </a:ext>
            </a:extLst>
          </p:cNvPr>
          <p:cNvSpPr>
            <a:spLocks noGrp="1"/>
          </p:cNvSpPr>
          <p:nvPr>
            <p:ph type="sldNum" sz="quarter" idx="10"/>
          </p:nvPr>
        </p:nvSpPr>
        <p:spPr/>
        <p:txBody>
          <a:bodyPr/>
          <a:lstStyle/>
          <a:p>
            <a:pPr algn="r"/>
            <a:fld id="{F3477EC8-074D-41C4-94AE-E9EA7CEEA348}" type="slidenum">
              <a:rPr lang="en-US" smtClean="0">
                <a:solidFill>
                  <a:schemeClr val="bg1"/>
                </a:solidFill>
              </a:rPr>
              <a:pPr algn="r"/>
              <a:t>86</a:t>
            </a:fld>
            <a:endParaRPr lang="en-US" dirty="0">
              <a:solidFill>
                <a:schemeClr val="bg1"/>
              </a:solidFill>
            </a:endParaRPr>
          </a:p>
        </p:txBody>
      </p:sp>
      <p:sp>
        <p:nvSpPr>
          <p:cNvPr id="12" name="TextBox 11">
            <a:extLst>
              <a:ext uri="{FF2B5EF4-FFF2-40B4-BE49-F238E27FC236}">
                <a16:creationId xmlns:a16="http://schemas.microsoft.com/office/drawing/2014/main" id="{BCDD3BD2-F399-6721-6401-8F2BAC848487}"/>
              </a:ext>
            </a:extLst>
          </p:cNvPr>
          <p:cNvSpPr txBox="1"/>
          <p:nvPr/>
        </p:nvSpPr>
        <p:spPr>
          <a:xfrm>
            <a:off x="929871" y="1202776"/>
            <a:ext cx="11064522" cy="954107"/>
          </a:xfrm>
          <a:prstGeom prst="rect">
            <a:avLst/>
          </a:prstGeom>
          <a:noFill/>
        </p:spPr>
        <p:txBody>
          <a:bodyPr wrap="square" rtlCol="0">
            <a:spAutoFit/>
          </a:bodyPr>
          <a:lstStyle/>
          <a:p>
            <a:pPr marL="457200" indent="-457200">
              <a:buFont typeface="Wingdings" panose="05000000000000000000" pitchFamily="2" charset="2"/>
              <a:buChar char="v"/>
            </a:pPr>
            <a:r>
              <a:rPr lang="en-US" sz="2800" dirty="0"/>
              <a:t>The Reporting System- For Summative and Interim Assessments- The  Basics</a:t>
            </a:r>
          </a:p>
        </p:txBody>
      </p:sp>
      <p:sp>
        <p:nvSpPr>
          <p:cNvPr id="4" name="TextBox 3">
            <a:extLst>
              <a:ext uri="{FF2B5EF4-FFF2-40B4-BE49-F238E27FC236}">
                <a16:creationId xmlns:a16="http://schemas.microsoft.com/office/drawing/2014/main" id="{44B1D5FA-DF5D-DEA3-1A7F-C6062000F919}"/>
              </a:ext>
            </a:extLst>
          </p:cNvPr>
          <p:cNvSpPr txBox="1"/>
          <p:nvPr/>
        </p:nvSpPr>
        <p:spPr>
          <a:xfrm>
            <a:off x="874115" y="2345163"/>
            <a:ext cx="11016200" cy="954107"/>
          </a:xfrm>
          <a:prstGeom prst="rect">
            <a:avLst/>
          </a:prstGeom>
          <a:noFill/>
        </p:spPr>
        <p:txBody>
          <a:bodyPr wrap="square" rtlCol="0">
            <a:spAutoFit/>
          </a:bodyPr>
          <a:lstStyle/>
          <a:p>
            <a:pPr marL="457200" indent="-457200">
              <a:buFont typeface="Wingdings" panose="05000000000000000000" pitchFamily="2" charset="2"/>
              <a:buChar char="v"/>
            </a:pPr>
            <a:r>
              <a:rPr lang="en-US" sz="2800" dirty="0"/>
              <a:t>The Reporting System- Working with Interim Tests and Item-Level Data</a:t>
            </a:r>
          </a:p>
        </p:txBody>
      </p:sp>
      <p:sp>
        <p:nvSpPr>
          <p:cNvPr id="5" name="TextBox 4">
            <a:extLst>
              <a:ext uri="{FF2B5EF4-FFF2-40B4-BE49-F238E27FC236}">
                <a16:creationId xmlns:a16="http://schemas.microsoft.com/office/drawing/2014/main" id="{89471206-476E-6688-8CC3-6B60A6A4B0DA}"/>
              </a:ext>
            </a:extLst>
          </p:cNvPr>
          <p:cNvSpPr txBox="1"/>
          <p:nvPr/>
        </p:nvSpPr>
        <p:spPr>
          <a:xfrm>
            <a:off x="874115" y="3908780"/>
            <a:ext cx="110162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dirty="0"/>
              <a:t>The Reporting System- Generating ISRs and Student Data Files </a:t>
            </a:r>
          </a:p>
        </p:txBody>
      </p:sp>
      <p:sp>
        <p:nvSpPr>
          <p:cNvPr id="6" name="TextBox 5">
            <a:extLst>
              <a:ext uri="{FF2B5EF4-FFF2-40B4-BE49-F238E27FC236}">
                <a16:creationId xmlns:a16="http://schemas.microsoft.com/office/drawing/2014/main" id="{C5E28E1B-2FC5-E2DD-35BB-44E00D93FF83}"/>
              </a:ext>
            </a:extLst>
          </p:cNvPr>
          <p:cNvSpPr txBox="1"/>
          <p:nvPr/>
        </p:nvSpPr>
        <p:spPr>
          <a:xfrm>
            <a:off x="849954" y="5040780"/>
            <a:ext cx="11064522" cy="954107"/>
          </a:xfrm>
          <a:prstGeom prst="rect">
            <a:avLst/>
          </a:prstGeom>
          <a:noFill/>
        </p:spPr>
        <p:txBody>
          <a:bodyPr wrap="square" rtlCol="0">
            <a:spAutoFit/>
          </a:bodyPr>
          <a:lstStyle/>
          <a:p>
            <a:pPr marL="457200" indent="-457200">
              <a:buFont typeface="Wingdings" panose="05000000000000000000" pitchFamily="2" charset="2"/>
              <a:buChar char="v"/>
            </a:pPr>
            <a:r>
              <a:rPr lang="en-US" sz="2800" dirty="0"/>
              <a:t>The Reporting System- Viewing Results with Reporting Categories, Standard Measures and Writing Dimensions </a:t>
            </a:r>
          </a:p>
        </p:txBody>
      </p:sp>
    </p:spTree>
    <p:custDataLst>
      <p:tags r:id="rId1"/>
    </p:custDataLst>
    <p:extLst>
      <p:ext uri="{BB962C8B-B14F-4D97-AF65-F5344CB8AC3E}">
        <p14:creationId xmlns:p14="http://schemas.microsoft.com/office/powerpoint/2010/main" val="16272013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C3E5-0BAD-4FA5-8083-37A5096FDEB6}"/>
              </a:ext>
            </a:extLst>
          </p:cNvPr>
          <p:cNvSpPr>
            <a:spLocks noGrp="1"/>
          </p:cNvSpPr>
          <p:nvPr>
            <p:ph type="title"/>
          </p:nvPr>
        </p:nvSpPr>
        <p:spPr/>
        <p:txBody>
          <a:bodyPr>
            <a:normAutofit fontScale="90000"/>
          </a:bodyPr>
          <a:lstStyle/>
          <a:p>
            <a:r>
              <a:rPr lang="en-US" sz="4400" dirty="0"/>
              <a:t>How Can I Get More Information?</a:t>
            </a:r>
          </a:p>
        </p:txBody>
      </p:sp>
      <p:sp>
        <p:nvSpPr>
          <p:cNvPr id="4" name="Content Placeholder 3">
            <a:extLst>
              <a:ext uri="{FF2B5EF4-FFF2-40B4-BE49-F238E27FC236}">
                <a16:creationId xmlns:a16="http://schemas.microsoft.com/office/drawing/2014/main" id="{01DB3350-1289-4907-8C8C-A46A01B89B11}"/>
              </a:ext>
            </a:extLst>
          </p:cNvPr>
          <p:cNvSpPr>
            <a:spLocks noGrp="1"/>
          </p:cNvSpPr>
          <p:nvPr>
            <p:ph idx="1"/>
          </p:nvPr>
        </p:nvSpPr>
        <p:spPr>
          <a:xfrm>
            <a:off x="612867" y="776173"/>
            <a:ext cx="10966265" cy="5342405"/>
          </a:xfrm>
        </p:spPr>
        <p:txBody>
          <a:bodyPr>
            <a:noAutofit/>
          </a:bodyPr>
          <a:lstStyle/>
          <a:p>
            <a:pPr marL="0" indent="0" eaLnBrk="1" fontAlgn="auto" hangingPunct="1">
              <a:buNone/>
              <a:defRPr/>
            </a:pPr>
            <a:r>
              <a:rPr lang="en-US" sz="1800" dirty="0">
                <a:solidFill>
                  <a:schemeClr val="tx1">
                    <a:lumMod val="50000"/>
                  </a:schemeClr>
                </a:solidFill>
              </a:rPr>
              <a:t>You can contact the </a:t>
            </a:r>
            <a:r>
              <a:rPr lang="en-US" sz="1800" dirty="0" err="1">
                <a:solidFill>
                  <a:schemeClr val="tx1">
                    <a:lumMod val="50000"/>
                  </a:schemeClr>
                </a:solidFill>
              </a:rPr>
              <a:t>DeSSA</a:t>
            </a:r>
            <a:r>
              <a:rPr lang="en-US" sz="1800" dirty="0">
                <a:solidFill>
                  <a:schemeClr val="tx1">
                    <a:lumMod val="50000"/>
                  </a:schemeClr>
                </a:solidFill>
              </a:rPr>
              <a:t> Help Desk for assistance with any technical issues you encounter.</a:t>
            </a:r>
          </a:p>
          <a:p>
            <a:pPr marL="0" indent="0" eaLnBrk="1" fontAlgn="auto" hangingPunct="1">
              <a:buNone/>
              <a:defRPr/>
            </a:pPr>
            <a:r>
              <a:rPr lang="en-US" sz="1800" dirty="0">
                <a:solidFill>
                  <a:schemeClr val="tx1">
                    <a:lumMod val="50000"/>
                  </a:schemeClr>
                </a:solidFill>
              </a:rPr>
              <a:t>When contacting the </a:t>
            </a:r>
            <a:r>
              <a:rPr lang="en-US" sz="1800" dirty="0" err="1">
                <a:solidFill>
                  <a:schemeClr val="tx1">
                    <a:lumMod val="50000"/>
                  </a:schemeClr>
                </a:solidFill>
              </a:rPr>
              <a:t>DeSSA</a:t>
            </a:r>
            <a:r>
              <a:rPr lang="en-US" sz="1800" dirty="0">
                <a:solidFill>
                  <a:schemeClr val="tx1">
                    <a:lumMod val="50000"/>
                  </a:schemeClr>
                </a:solidFill>
              </a:rPr>
              <a:t> Help Desk, please be ready to provide the following:</a:t>
            </a:r>
          </a:p>
          <a:p>
            <a:pPr eaLnBrk="1" fontAlgn="auto" hangingPunct="1">
              <a:defRPr/>
            </a:pPr>
            <a:r>
              <a:rPr lang="en-US" sz="1800" dirty="0">
                <a:solidFill>
                  <a:schemeClr val="tx1">
                    <a:lumMod val="50000"/>
                  </a:schemeClr>
                </a:solidFill>
              </a:rPr>
              <a:t>Any error messages that are appearing (including codes)</a:t>
            </a:r>
          </a:p>
          <a:p>
            <a:pPr eaLnBrk="1" fontAlgn="auto" hangingPunct="1">
              <a:defRPr/>
            </a:pPr>
            <a:r>
              <a:rPr lang="en-US" sz="1800" dirty="0">
                <a:solidFill>
                  <a:schemeClr val="tx1">
                    <a:lumMod val="50000"/>
                  </a:schemeClr>
                </a:solidFill>
              </a:rPr>
              <a:t>Your operating system and browser information</a:t>
            </a:r>
          </a:p>
          <a:p>
            <a:pPr eaLnBrk="1" fontAlgn="auto" hangingPunct="1">
              <a:defRPr/>
            </a:pPr>
            <a:r>
              <a:rPr lang="en-US" sz="1800" dirty="0">
                <a:solidFill>
                  <a:schemeClr val="tx1">
                    <a:lumMod val="50000"/>
                  </a:schemeClr>
                </a:solidFill>
              </a:rPr>
              <a:t>Your network configuration information</a:t>
            </a:r>
          </a:p>
          <a:p>
            <a:pPr eaLnBrk="1" fontAlgn="auto" hangingPunct="1">
              <a:defRPr/>
            </a:pPr>
            <a:r>
              <a:rPr lang="en-US" sz="1800" dirty="0">
                <a:solidFill>
                  <a:schemeClr val="tx1">
                    <a:lumMod val="50000"/>
                  </a:schemeClr>
                </a:solidFill>
              </a:rPr>
              <a:t>Your contact information for follow-up by phone or email</a:t>
            </a:r>
          </a:p>
          <a:p>
            <a:pPr eaLnBrk="1" fontAlgn="auto" hangingPunct="1">
              <a:defRPr/>
            </a:pPr>
            <a:r>
              <a:rPr lang="en-US" sz="1800" dirty="0">
                <a:solidFill>
                  <a:schemeClr val="tx1">
                    <a:lumMod val="50000"/>
                  </a:schemeClr>
                </a:solidFill>
              </a:rPr>
              <a:t>Any other relevant information, such as test names or content areas, student IDs, session IDs, and search criteria</a:t>
            </a:r>
          </a:p>
          <a:p>
            <a:pPr marL="0" indent="0" eaLnBrk="1" fontAlgn="auto" hangingPunct="1">
              <a:buNone/>
              <a:defRPr/>
            </a:pPr>
            <a:r>
              <a:rPr lang="en-US" sz="1800" dirty="0">
                <a:solidFill>
                  <a:schemeClr val="tx1">
                    <a:lumMod val="50000"/>
                  </a:schemeClr>
                </a:solidFill>
              </a:rPr>
              <a:t>For test administration or policy issues, please contact your District Test Coordinator.</a:t>
            </a:r>
          </a:p>
          <a:p>
            <a:pPr marL="0" indent="0">
              <a:buNone/>
            </a:pPr>
            <a:r>
              <a:rPr lang="en-US" sz="1800" dirty="0">
                <a:solidFill>
                  <a:schemeClr val="tx1">
                    <a:lumMod val="50000"/>
                  </a:schemeClr>
                </a:solidFill>
              </a:rPr>
              <a:t>You can find more announcements on your assessment portal.</a:t>
            </a:r>
          </a:p>
        </p:txBody>
      </p:sp>
      <p:sp>
        <p:nvSpPr>
          <p:cNvPr id="5" name="Slide Number Placeholder 4">
            <a:extLst>
              <a:ext uri="{FF2B5EF4-FFF2-40B4-BE49-F238E27FC236}">
                <a16:creationId xmlns:a16="http://schemas.microsoft.com/office/drawing/2014/main" id="{145F8872-D033-4FB1-AC38-36EECCEA492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extLst>
      <p:ext uri="{BB962C8B-B14F-4D97-AF65-F5344CB8AC3E}">
        <p14:creationId xmlns:p14="http://schemas.microsoft.com/office/powerpoint/2010/main" val="42497550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3972" y="-127986"/>
            <a:ext cx="11444055" cy="730840"/>
          </a:xfrm>
        </p:spPr>
        <p:txBody>
          <a:bodyPr>
            <a:noAutofit/>
          </a:bodyPr>
          <a:lstStyle/>
          <a:p>
            <a:r>
              <a:rPr lang="en-US" dirty="0"/>
              <a:t>Additional Information</a:t>
            </a:r>
          </a:p>
        </p:txBody>
      </p:sp>
      <p:sp>
        <p:nvSpPr>
          <p:cNvPr id="8" name="Slide Number Placeholder 7">
            <a:extLst>
              <a:ext uri="{FF2B5EF4-FFF2-40B4-BE49-F238E27FC236}">
                <a16:creationId xmlns:a16="http://schemas.microsoft.com/office/drawing/2014/main" id="{96C4AC9A-DE5E-4B12-8023-2111A2A3ABDB}"/>
              </a:ext>
            </a:extLst>
          </p:cNvPr>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88</a:t>
            </a:fld>
            <a:endParaRPr lang="en-US" dirty="0">
              <a:solidFill>
                <a:srgbClr val="FFFFFF">
                  <a:lumMod val="75000"/>
                </a:srgbClr>
              </a:solidFill>
            </a:endParaRPr>
          </a:p>
        </p:txBody>
      </p:sp>
      <p:sp>
        <p:nvSpPr>
          <p:cNvPr id="10" name="Rectangle 9">
            <a:extLst>
              <a:ext uri="{FF2B5EF4-FFF2-40B4-BE49-F238E27FC236}">
                <a16:creationId xmlns:a16="http://schemas.microsoft.com/office/drawing/2014/main" id="{616FE673-BABD-451C-B06F-BB15554072ED}"/>
              </a:ext>
            </a:extLst>
          </p:cNvPr>
          <p:cNvSpPr/>
          <p:nvPr/>
        </p:nvSpPr>
        <p:spPr>
          <a:xfrm>
            <a:off x="373972" y="785585"/>
            <a:ext cx="11068460" cy="1176325"/>
          </a:xfrm>
          <a:prstGeom prst="rect">
            <a:avLst/>
          </a:prstGeom>
          <a:solidFill>
            <a:schemeClr val="bg1">
              <a:lumMod val="95000"/>
            </a:schemeClr>
          </a:solidFill>
          <a:ln w="38100">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000000">
                    <a:lumMod val="75000"/>
                  </a:srgbClr>
                </a:solidFill>
                <a:effectLst/>
                <a:uLnTx/>
                <a:uFillTx/>
                <a:latin typeface="Franklin Gothic Book" panose="020B0503020102020204"/>
              </a:rPr>
              <a:t>DeSSA Portal: </a:t>
            </a:r>
            <a:endParaRPr kumimoji="0" lang="en-US" sz="2000" b="1" i="0" u="none" strike="noStrike" kern="1200" cap="none" spc="0" normalizeH="0" baseline="0" noProof="0" dirty="0">
              <a:ln>
                <a:noFill/>
              </a:ln>
              <a:solidFill>
                <a:srgbClr val="53565A"/>
              </a:solidFill>
              <a:effectLst/>
              <a:uLnTx/>
              <a:uFillTx/>
              <a:latin typeface="Franklin Gothic Book" panose="020B0503020102020204"/>
            </a:endParaRP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Char char="•"/>
              <a:tabLst/>
              <a:defRPr/>
            </a:pPr>
            <a:r>
              <a:rPr kumimoji="0" lang="en-US" sz="2000" b="0" i="0" u="none" strike="noStrike" kern="1200" cap="none" spc="0" normalizeH="0" baseline="0" noProof="0" dirty="0">
                <a:ln>
                  <a:noFill/>
                </a:ln>
                <a:solidFill>
                  <a:srgbClr val="000000">
                    <a:lumMod val="75000"/>
                  </a:srgbClr>
                </a:solidFill>
                <a:effectLst/>
                <a:uLnTx/>
                <a:uFillTx/>
                <a:latin typeface="Franklin Gothic Book" panose="020B0503020102020204"/>
                <a:hlinkClick r:id="rId3"/>
              </a:rPr>
              <a:t>https://de.portal.cambiumast.com/</a:t>
            </a:r>
            <a:endParaRPr kumimoji="0" lang="en-US" sz="2000" b="1" i="0" u="none" strike="noStrike" kern="1200" cap="none" spc="0" normalizeH="0" baseline="0" noProof="0" dirty="0">
              <a:ln>
                <a:noFill/>
              </a:ln>
              <a:solidFill>
                <a:srgbClr val="53565A"/>
              </a:solidFill>
              <a:effectLst/>
              <a:uLnTx/>
              <a:uFillTx/>
              <a:latin typeface="Franklin Gothic Book" panose="020B0503020102020204"/>
            </a:endParaRPr>
          </a:p>
        </p:txBody>
      </p:sp>
      <p:sp>
        <p:nvSpPr>
          <p:cNvPr id="11" name="Rectangle 10">
            <a:extLst>
              <a:ext uri="{FF2B5EF4-FFF2-40B4-BE49-F238E27FC236}">
                <a16:creationId xmlns:a16="http://schemas.microsoft.com/office/drawing/2014/main" id="{5BA5FDBA-6BC0-411B-AFBC-3D8D94EEEAAF}"/>
              </a:ext>
            </a:extLst>
          </p:cNvPr>
          <p:cNvSpPr/>
          <p:nvPr/>
        </p:nvSpPr>
        <p:spPr>
          <a:xfrm>
            <a:off x="373972" y="2198705"/>
            <a:ext cx="11068460" cy="2076054"/>
          </a:xfrm>
          <a:prstGeom prst="rect">
            <a:avLst/>
          </a:prstGeom>
          <a:solidFill>
            <a:schemeClr val="bg1">
              <a:lumMod val="95000"/>
            </a:schemeClr>
          </a:solidFill>
          <a:ln w="38100">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000000">
                    <a:lumMod val="75000"/>
                  </a:srgbClr>
                </a:solidFill>
                <a:effectLst/>
                <a:uLnTx/>
                <a:uFillTx/>
                <a:latin typeface="Franklin Gothic Book" panose="020B0503020102020204"/>
              </a:rPr>
              <a:t>DeSSA Help Desk:</a:t>
            </a:r>
            <a:endParaRPr kumimoji="0" lang="en-US" sz="2000" b="0" i="0" u="none" strike="noStrike" kern="1200" cap="none" spc="0" normalizeH="0" baseline="0" noProof="0" dirty="0">
              <a:ln>
                <a:noFill/>
              </a:ln>
              <a:solidFill>
                <a:srgbClr val="000000">
                  <a:lumMod val="75000"/>
                </a:srgbClr>
              </a:solidFill>
              <a:effectLst/>
              <a:uLnTx/>
              <a:uFillTx/>
              <a:latin typeface="Franklin Gothic Book" panose="020B0503020102020204"/>
            </a:endParaRP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Char char="•"/>
              <a:tabLst/>
              <a:defRPr/>
            </a:pPr>
            <a:r>
              <a:rPr kumimoji="0" lang="en-US" sz="1800" b="1" i="0" u="none" strike="noStrike" kern="1200" cap="none" spc="0" normalizeH="0" baseline="0" noProof="0" dirty="0">
                <a:ln>
                  <a:noFill/>
                </a:ln>
                <a:solidFill>
                  <a:srgbClr val="000000">
                    <a:lumMod val="75000"/>
                  </a:srgbClr>
                </a:solidFill>
                <a:effectLst/>
                <a:uLnTx/>
                <a:uFillTx/>
                <a:latin typeface="Franklin Gothic Book" panose="020B0503020102020204"/>
              </a:rPr>
              <a:t>E-mail Support:</a:t>
            </a:r>
            <a:r>
              <a:rPr kumimoji="0" lang="en-US" sz="1800" b="0" i="0" u="none" strike="noStrike" kern="1200" cap="none" spc="0" normalizeH="0" baseline="0" noProof="0" dirty="0">
                <a:ln>
                  <a:noFill/>
                </a:ln>
                <a:solidFill>
                  <a:srgbClr val="000000">
                    <a:lumMod val="75000"/>
                  </a:srgbClr>
                </a:solidFill>
                <a:effectLst/>
                <a:uLnTx/>
                <a:uFillTx/>
                <a:latin typeface="Franklin Gothic Book" panose="020B0503020102020204"/>
              </a:rPr>
              <a:t> </a:t>
            </a:r>
            <a:r>
              <a:rPr kumimoji="0" lang="en-US" sz="1800" b="0" i="0" u="none" strike="noStrike" kern="1200" cap="none" spc="0" normalizeH="0" baseline="0" noProof="0" dirty="0">
                <a:ln>
                  <a:noFill/>
                </a:ln>
                <a:solidFill>
                  <a:srgbClr val="000000">
                    <a:lumMod val="75000"/>
                  </a:srgbClr>
                </a:solidFill>
                <a:effectLst/>
                <a:uLnTx/>
                <a:uFillTx/>
                <a:latin typeface="Franklin Gothic Book" panose="020B0503020102020204"/>
                <a:hlinkClick r:id="rId4"/>
              </a:rPr>
              <a:t>DeSSAHelpDesk@cambiumassessment.com</a:t>
            </a:r>
            <a:endParaRPr kumimoji="0" lang="en-US" sz="1800" b="0" i="0" u="none" strike="noStrike" kern="1200" cap="none" spc="0" normalizeH="0" baseline="0" noProof="0" dirty="0">
              <a:ln>
                <a:noFill/>
              </a:ln>
              <a:solidFill>
                <a:srgbClr val="000000">
                  <a:lumMod val="75000"/>
                </a:srgbClr>
              </a:solidFill>
              <a:effectLst/>
              <a:uLnTx/>
              <a:uFillTx/>
              <a:latin typeface="Franklin Gothic Book" panose="020B0503020102020204"/>
            </a:endParaRP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Char char="•"/>
              <a:tabLst/>
              <a:defRPr/>
            </a:pPr>
            <a:r>
              <a:rPr kumimoji="0" lang="en-US" sz="1800" b="1" i="0" u="none" strike="noStrike" kern="1200" cap="none" spc="0" normalizeH="0" baseline="0" noProof="0" dirty="0">
                <a:ln>
                  <a:noFill/>
                </a:ln>
                <a:solidFill>
                  <a:srgbClr val="000000">
                    <a:lumMod val="75000"/>
                  </a:srgbClr>
                </a:solidFill>
                <a:effectLst/>
                <a:uLnTx/>
                <a:uFillTx/>
                <a:latin typeface="Franklin Gothic Book" panose="020B0503020102020204"/>
              </a:rPr>
              <a:t>Support Toll-Free Number:</a:t>
            </a:r>
            <a:r>
              <a:rPr kumimoji="0" lang="en-US" sz="1800" b="0" i="0" u="none" strike="noStrike" kern="1200" cap="none" spc="0" normalizeH="0" baseline="0" noProof="0" dirty="0">
                <a:ln>
                  <a:noFill/>
                </a:ln>
                <a:solidFill>
                  <a:srgbClr val="000000">
                    <a:lumMod val="75000"/>
                  </a:srgbClr>
                </a:solidFill>
                <a:effectLst/>
                <a:uLnTx/>
                <a:uFillTx/>
                <a:latin typeface="Franklin Gothic Book" panose="020B0503020102020204"/>
              </a:rPr>
              <a:t> 877.560.8331</a:t>
            </a: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Char char="•"/>
              <a:tabLst/>
              <a:defRPr/>
            </a:pPr>
            <a:r>
              <a:rPr kumimoji="0" lang="en-US" sz="1800" b="0" i="0" u="none" strike="noStrike" kern="1200" cap="none" spc="0" normalizeH="0" baseline="0" noProof="0" dirty="0">
                <a:ln>
                  <a:noFill/>
                </a:ln>
                <a:solidFill>
                  <a:srgbClr val="000000">
                    <a:lumMod val="75000"/>
                  </a:srgbClr>
                </a:solidFill>
                <a:effectLst/>
                <a:uLnTx/>
                <a:uFillTx/>
                <a:latin typeface="Franklin Gothic Book" panose="020B0503020102020204"/>
              </a:rPr>
              <a:t>Hours: 6:30 a.m. to 6:30 p.m. ET- Mondays–Fridays (except holidays)</a:t>
            </a:r>
          </a:p>
        </p:txBody>
      </p:sp>
      <p:sp>
        <p:nvSpPr>
          <p:cNvPr id="12" name="Rectangle 11">
            <a:extLst>
              <a:ext uri="{FF2B5EF4-FFF2-40B4-BE49-F238E27FC236}">
                <a16:creationId xmlns:a16="http://schemas.microsoft.com/office/drawing/2014/main" id="{B048835F-736C-4828-8530-CB6BDBF43E47}"/>
              </a:ext>
            </a:extLst>
          </p:cNvPr>
          <p:cNvSpPr/>
          <p:nvPr/>
        </p:nvSpPr>
        <p:spPr>
          <a:xfrm>
            <a:off x="373972" y="4486326"/>
            <a:ext cx="11068460" cy="1586089"/>
          </a:xfrm>
          <a:prstGeom prst="rect">
            <a:avLst/>
          </a:prstGeom>
          <a:solidFill>
            <a:schemeClr val="bg1">
              <a:lumMod val="95000"/>
            </a:schemeClr>
          </a:solidFill>
          <a:ln w="38100">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None/>
              <a:tabLst/>
              <a:defRPr/>
            </a:pPr>
            <a:r>
              <a:rPr kumimoji="0" lang="en-US" sz="2000" b="1" i="0" u="none" strike="noStrike" kern="1200" cap="none" spc="0" normalizeH="0" baseline="0" noProof="0">
                <a:ln>
                  <a:noFill/>
                </a:ln>
                <a:solidFill>
                  <a:srgbClr val="000000">
                    <a:lumMod val="75000"/>
                  </a:srgbClr>
                </a:solidFill>
                <a:effectLst/>
                <a:uLnTx/>
                <a:uFillTx/>
                <a:latin typeface="Franklin Gothic Book" panose="020B0503020102020204"/>
              </a:rPr>
              <a:t>DDOE Contact: </a:t>
            </a: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Char char="•"/>
              <a:tabLst/>
              <a:defRPr/>
            </a:pPr>
            <a:r>
              <a:rPr kumimoji="0" lang="en-US" sz="1800" b="1" i="0" u="none" strike="noStrike" kern="1200" cap="none" spc="0" normalizeH="0" baseline="0" noProof="0">
                <a:ln>
                  <a:noFill/>
                </a:ln>
                <a:solidFill>
                  <a:srgbClr val="000000">
                    <a:lumMod val="75000"/>
                  </a:srgbClr>
                </a:solidFill>
                <a:effectLst/>
                <a:uLnTx/>
                <a:uFillTx/>
                <a:latin typeface="Franklin Gothic Book" panose="020B0503020102020204"/>
              </a:rPr>
              <a:t>Phone</a:t>
            </a:r>
            <a:r>
              <a:rPr kumimoji="0" lang="en-US" sz="1800" b="0" i="0" u="none" strike="noStrike" kern="1200" cap="none" spc="0" normalizeH="0" baseline="0" noProof="0">
                <a:ln>
                  <a:noFill/>
                </a:ln>
                <a:solidFill>
                  <a:srgbClr val="000000">
                    <a:lumMod val="75000"/>
                  </a:srgbClr>
                </a:solidFill>
                <a:effectLst/>
                <a:uLnTx/>
                <a:uFillTx/>
                <a:latin typeface="Franklin Gothic Book" panose="020B0503020102020204"/>
              </a:rPr>
              <a:t> </a:t>
            </a:r>
            <a:r>
              <a:rPr kumimoji="0" lang="en-US" sz="1800" b="1" i="0" u="none" strike="noStrike" kern="1200" cap="none" spc="0" normalizeH="0" baseline="0" noProof="0">
                <a:ln>
                  <a:noFill/>
                </a:ln>
                <a:solidFill>
                  <a:srgbClr val="000000">
                    <a:lumMod val="75000"/>
                  </a:srgbClr>
                </a:solidFill>
                <a:effectLst/>
                <a:uLnTx/>
                <a:uFillTx/>
                <a:latin typeface="Franklin Gothic Book" panose="020B0503020102020204"/>
              </a:rPr>
              <a:t>number</a:t>
            </a:r>
            <a:r>
              <a:rPr kumimoji="0" lang="en-US" sz="1800" b="0" i="0" u="none" strike="noStrike" kern="1200" cap="none" spc="0" normalizeH="0" baseline="0" noProof="0">
                <a:ln>
                  <a:noFill/>
                </a:ln>
                <a:solidFill>
                  <a:srgbClr val="000000">
                    <a:lumMod val="75000"/>
                  </a:srgbClr>
                </a:solidFill>
                <a:effectLst/>
                <a:uLnTx/>
                <a:uFillTx/>
                <a:latin typeface="Franklin Gothic Book" panose="020B0503020102020204"/>
              </a:rPr>
              <a:t>: (302) 857-3391</a:t>
            </a: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Char char="•"/>
              <a:tabLst/>
              <a:defRPr/>
            </a:pPr>
            <a:r>
              <a:rPr kumimoji="0" lang="en-US" sz="1800" b="0" i="0" u="none" strike="noStrike" kern="1200" cap="none" spc="0" normalizeH="0" baseline="0" noProof="0">
                <a:ln>
                  <a:noFill/>
                </a:ln>
                <a:solidFill>
                  <a:srgbClr val="000000">
                    <a:lumMod val="75000"/>
                  </a:srgbClr>
                </a:solidFill>
                <a:effectLst/>
                <a:uLnTx/>
                <a:uFillTx/>
                <a:latin typeface="Franklin Gothic Book" panose="020B0503020102020204"/>
                <a:hlinkClick r:id="rId5"/>
              </a:rPr>
              <a:t>https://helpdesk.doe.k12.de.us/</a:t>
            </a:r>
            <a:endParaRPr kumimoji="0" lang="en-US" sz="1800" b="0" i="0" u="none" strike="noStrike" kern="1200" cap="none" spc="0" normalizeH="0" baseline="0" noProof="0" dirty="0">
              <a:ln>
                <a:noFill/>
              </a:ln>
              <a:solidFill>
                <a:srgbClr val="FF0000"/>
              </a:solidFill>
              <a:effectLst/>
              <a:uLnTx/>
              <a:uFillTx/>
              <a:latin typeface="Franklin Gothic Book" panose="020B0503020102020204"/>
            </a:endParaRPr>
          </a:p>
        </p:txBody>
      </p:sp>
    </p:spTree>
    <p:extLst>
      <p:ext uri="{BB962C8B-B14F-4D97-AF65-F5344CB8AC3E}">
        <p14:creationId xmlns:p14="http://schemas.microsoft.com/office/powerpoint/2010/main" val="642597872"/>
      </p:ext>
    </p:extLst>
  </p:cSld>
  <p:clrMapOvr>
    <a:masterClrMapping/>
  </p:clrMapOvr>
  <mc:AlternateContent xmlns:mc="http://schemas.openxmlformats.org/markup-compatibility/2006" xmlns:p14="http://schemas.microsoft.com/office/powerpoint/2010/main">
    <mc:Choice Requires="p14">
      <p:transition spd="slow" p14:dur="2000" advTm="36470"/>
    </mc:Choice>
    <mc:Fallback xmlns="">
      <p:transition spd="slow" advTm="3647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21E42-A4C1-4B01-A50E-369C844D6C62}"/>
              </a:ext>
            </a:extLst>
          </p:cNvPr>
          <p:cNvSpPr>
            <a:spLocks noGrp="1"/>
          </p:cNvSpPr>
          <p:nvPr>
            <p:ph type="title"/>
          </p:nvPr>
        </p:nvSpPr>
        <p:spPr/>
        <p:txBody>
          <a:bodyPr>
            <a:noAutofit/>
          </a:bodyPr>
          <a:lstStyle/>
          <a:p>
            <a:r>
              <a:rPr lang="en-US" sz="3600" dirty="0">
                <a:latin typeface="+mn-lt"/>
              </a:rPr>
              <a:t>Performance on Tests Report for a Teacher—Two Tables</a:t>
            </a:r>
          </a:p>
        </p:txBody>
      </p:sp>
      <p:grpSp>
        <p:nvGrpSpPr>
          <p:cNvPr id="8" name="Group 7" descr="A screenshot of the teacher's Performance on Tests report.">
            <a:extLst>
              <a:ext uri="{FF2B5EF4-FFF2-40B4-BE49-F238E27FC236}">
                <a16:creationId xmlns:a16="http://schemas.microsoft.com/office/drawing/2014/main" id="{599404C0-72AD-0167-2435-73143B862EA8}"/>
              </a:ext>
            </a:extLst>
          </p:cNvPr>
          <p:cNvGrpSpPr/>
          <p:nvPr/>
        </p:nvGrpSpPr>
        <p:grpSpPr>
          <a:xfrm>
            <a:off x="613893" y="1146851"/>
            <a:ext cx="10964213" cy="4928317"/>
            <a:chOff x="613893" y="1146851"/>
            <a:chExt cx="10964213" cy="4928317"/>
          </a:xfrm>
        </p:grpSpPr>
        <p:grpSp>
          <p:nvGrpSpPr>
            <p:cNvPr id="14" name="Group 13">
              <a:extLst>
                <a:ext uri="{FF2B5EF4-FFF2-40B4-BE49-F238E27FC236}">
                  <a16:creationId xmlns:a16="http://schemas.microsoft.com/office/drawing/2014/main" id="{0B42E3D2-8397-C34D-9F09-1A4E17C41140}"/>
                </a:ext>
              </a:extLst>
            </p:cNvPr>
            <p:cNvGrpSpPr/>
            <p:nvPr/>
          </p:nvGrpSpPr>
          <p:grpSpPr>
            <a:xfrm>
              <a:off x="613893" y="1146851"/>
              <a:ext cx="10964213" cy="4928317"/>
              <a:chOff x="613893" y="1146851"/>
              <a:chExt cx="10964213" cy="4928317"/>
            </a:xfrm>
          </p:grpSpPr>
          <p:pic>
            <p:nvPicPr>
              <p:cNvPr id="6" name="Picture 5">
                <a:extLst>
                  <a:ext uri="{FF2B5EF4-FFF2-40B4-BE49-F238E27FC236}">
                    <a16:creationId xmlns:a16="http://schemas.microsoft.com/office/drawing/2014/main" id="{820410D1-E707-C971-D17D-BA0CEA160664}"/>
                  </a:ext>
                </a:extLst>
              </p:cNvPr>
              <p:cNvPicPr>
                <a:picLocks noChangeAspect="1"/>
              </p:cNvPicPr>
              <p:nvPr/>
            </p:nvPicPr>
            <p:blipFill>
              <a:blip r:embed="rId4"/>
              <a:stretch>
                <a:fillRect/>
              </a:stretch>
            </p:blipFill>
            <p:spPr>
              <a:xfrm>
                <a:off x="613893" y="1146851"/>
                <a:ext cx="10964213" cy="449301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2" name="Group 1" descr="Teacher's Performance on Tests report.&#10;">
                <a:extLst>
                  <a:ext uri="{FF2B5EF4-FFF2-40B4-BE49-F238E27FC236}">
                    <a16:creationId xmlns:a16="http://schemas.microsoft.com/office/drawing/2014/main" id="{25FD523B-D0A7-4E54-9C7F-66DDDCB1B4E5}"/>
                  </a:ext>
                </a:extLst>
              </p:cNvPr>
              <p:cNvGrpSpPr/>
              <p:nvPr/>
            </p:nvGrpSpPr>
            <p:grpSpPr>
              <a:xfrm>
                <a:off x="1858637" y="1373711"/>
                <a:ext cx="606056" cy="3019605"/>
                <a:chOff x="2252337" y="1602311"/>
                <a:chExt cx="606056" cy="3019605"/>
              </a:xfrm>
            </p:grpSpPr>
            <p:sp>
              <p:nvSpPr>
                <p:cNvPr id="12" name="Arrow: Right 11">
                  <a:extLst>
                    <a:ext uri="{FF2B5EF4-FFF2-40B4-BE49-F238E27FC236}">
                      <a16:creationId xmlns:a16="http://schemas.microsoft.com/office/drawing/2014/main" id="{0AA6F9E6-0D48-4824-AC4E-9EB3E8B3EA28}"/>
                    </a:ext>
                  </a:extLst>
                </p:cNvPr>
                <p:cNvSpPr/>
                <p:nvPr/>
              </p:nvSpPr>
              <p:spPr>
                <a:xfrm>
                  <a:off x="2252337" y="4248195"/>
                  <a:ext cx="606056" cy="37372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3" name="Arrow: Right 12">
                  <a:extLst>
                    <a:ext uri="{FF2B5EF4-FFF2-40B4-BE49-F238E27FC236}">
                      <a16:creationId xmlns:a16="http://schemas.microsoft.com/office/drawing/2014/main" id="{0E306418-0AF3-4AA6-A4D6-F28D04165771}"/>
                    </a:ext>
                  </a:extLst>
                </p:cNvPr>
                <p:cNvSpPr/>
                <p:nvPr/>
              </p:nvSpPr>
              <p:spPr>
                <a:xfrm>
                  <a:off x="2252337" y="1602311"/>
                  <a:ext cx="606056" cy="37372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9" name="Graphic 8" descr="Cursor with solid fill">
                <a:extLst>
                  <a:ext uri="{FF2B5EF4-FFF2-40B4-BE49-F238E27FC236}">
                    <a16:creationId xmlns:a16="http://schemas.microsoft.com/office/drawing/2014/main" id="{F7F077D1-2066-0986-587D-3E214C4BE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94617" y="5347129"/>
                <a:ext cx="728039" cy="728039"/>
              </a:xfrm>
              <a:prstGeom prst="rect">
                <a:avLst/>
              </a:prstGeom>
            </p:spPr>
          </p:pic>
        </p:grpSp>
        <p:pic>
          <p:nvPicPr>
            <p:cNvPr id="7" name="Picture 6">
              <a:extLst>
                <a:ext uri="{FF2B5EF4-FFF2-40B4-BE49-F238E27FC236}">
                  <a16:creationId xmlns:a16="http://schemas.microsoft.com/office/drawing/2014/main" id="{4D4BF418-C647-F2B9-2B54-01D1F76B6C87}"/>
                </a:ext>
              </a:extLst>
            </p:cNvPr>
            <p:cNvPicPr>
              <a:picLocks noChangeAspect="1"/>
            </p:cNvPicPr>
            <p:nvPr/>
          </p:nvPicPr>
          <p:blipFill>
            <a:blip r:embed="rId7"/>
            <a:stretch>
              <a:fillRect/>
            </a:stretch>
          </p:blipFill>
          <p:spPr>
            <a:xfrm>
              <a:off x="4422723" y="4340667"/>
              <a:ext cx="744775" cy="146857"/>
            </a:xfrm>
            <a:prstGeom prst="rect">
              <a:avLst/>
            </a:prstGeom>
          </p:spPr>
        </p:pic>
      </p:grpSp>
      <p:sp>
        <p:nvSpPr>
          <p:cNvPr id="3" name="Slide Number Placeholder 2">
            <a:extLst>
              <a:ext uri="{FF2B5EF4-FFF2-40B4-BE49-F238E27FC236}">
                <a16:creationId xmlns:a16="http://schemas.microsoft.com/office/drawing/2014/main" id="{FCBDE2AA-CEC8-45DD-B03F-9D50898BC8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
        <p:nvSpPr>
          <p:cNvPr id="4" name="Rectangle 3">
            <a:extLst>
              <a:ext uri="{FF2B5EF4-FFF2-40B4-BE49-F238E27FC236}">
                <a16:creationId xmlns:a16="http://schemas.microsoft.com/office/drawing/2014/main" id="{05C22F3D-AAC0-35A9-8806-AD73B5C8A9AA}"/>
              </a:ext>
            </a:extLst>
          </p:cNvPr>
          <p:cNvSpPr/>
          <p:nvPr/>
        </p:nvSpPr>
        <p:spPr>
          <a:xfrm>
            <a:off x="2464693" y="3323210"/>
            <a:ext cx="8896002" cy="454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2002979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1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3.xml><?xml version="1.0" encoding="utf-8"?>
<a:theme xmlns:a="http://schemas.openxmlformats.org/drawingml/2006/main" name="2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9573f01-a661-41f6-b80e-5182727183d4">
      <Value>1327</Value>
    </TaxCatchAll>
    <lcf76f155ced4ddcb4097134ff3c332f xmlns="8a897a94-c3d0-438b-b2e3-367f2c5a20d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38E7473F36D94E9723DC8D3C9E3919" ma:contentTypeVersion="17" ma:contentTypeDescription="Create a new document." ma:contentTypeScope="" ma:versionID="58ea6108ad02d676bae7ad0a52e18fae">
  <xsd:schema xmlns:xsd="http://www.w3.org/2001/XMLSchema" xmlns:xs="http://www.w3.org/2001/XMLSchema" xmlns:p="http://schemas.microsoft.com/office/2006/metadata/properties" xmlns:ns2="8a897a94-c3d0-438b-b2e3-367f2c5a20dc" xmlns:ns3="79573f01-a661-41f6-b80e-5182727183d4" targetNamespace="http://schemas.microsoft.com/office/2006/metadata/properties" ma:root="true" ma:fieldsID="78682446d48646a9a2b6d8f845918fff" ns2:_="" ns3:_="">
    <xsd:import namespace="8a897a94-c3d0-438b-b2e3-367f2c5a20dc"/>
    <xsd:import namespace="79573f01-a661-41f6-b80e-5182727183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897a94-c3d0-438b-b2e3-367f2c5a20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a00141d-80f0-4ca7-8ba9-0163cf36486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573f01-a661-41f6-b80e-5182727183d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cf1843e-559f-4b6a-b7e8-ad755c4e5ec3}" ma:internalName="TaxCatchAll" ma:showField="CatchAllData" ma:web="79573f01-a661-41f6-b80e-5182727183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www.w3.org/XML/1998/namespace"/>
    <ds:schemaRef ds:uri="http://schemas.openxmlformats.org/package/2006/metadata/core-properties"/>
    <ds:schemaRef ds:uri="79573f01-a661-41f6-b80e-5182727183d4"/>
    <ds:schemaRef ds:uri="8a897a94-c3d0-438b-b2e3-367f2c5a20dc"/>
    <ds:schemaRef ds:uri="http://purl.org/dc/terms/"/>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74E42D23-207F-4A5E-A1BF-79FE7D7CBF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897a94-c3d0-438b-b2e3-367f2c5a20dc"/>
    <ds:schemaRef ds:uri="79573f01-a661-41f6-b80e-5182727183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2018 AIR PPT</Template>
  <TotalTime>25118</TotalTime>
  <Words>13887</Words>
  <Application>Microsoft Office PowerPoint</Application>
  <PresentationFormat>Widescreen</PresentationFormat>
  <Paragraphs>938</Paragraphs>
  <Slides>88</Slides>
  <Notes>88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88</vt:i4>
      </vt:variant>
    </vt:vector>
  </HeadingPairs>
  <TitlesOfParts>
    <vt:vector size="101" baseType="lpstr">
      <vt:lpstr>Arial</vt:lpstr>
      <vt:lpstr>Arial Narrow</vt:lpstr>
      <vt:lpstr>Calibri</vt:lpstr>
      <vt:lpstr>Franklin Gothic Book</vt:lpstr>
      <vt:lpstr>Franklin Gothic Medium</vt:lpstr>
      <vt:lpstr>Gill Sans MT</vt:lpstr>
      <vt:lpstr>ITC Franklin Gothic Std Bk Cd</vt:lpstr>
      <vt:lpstr>Open Sans</vt:lpstr>
      <vt:lpstr>Times New Roman</vt:lpstr>
      <vt:lpstr>Wingdings</vt:lpstr>
      <vt:lpstr>Cambium Assessment PPT</vt:lpstr>
      <vt:lpstr>1_Cambium Assessment PPT</vt:lpstr>
      <vt:lpstr>2_Cambium Assessment PPT</vt:lpstr>
      <vt:lpstr>The reporting system</vt:lpstr>
      <vt:lpstr>Topics in Order of Presentation</vt:lpstr>
      <vt:lpstr>CRS: Interim vs Summative Tests  </vt:lpstr>
      <vt:lpstr>Log In to Reporting</vt:lpstr>
      <vt:lpstr>Understand Different User Roles</vt:lpstr>
      <vt:lpstr>Dashboard Generator</vt:lpstr>
      <vt:lpstr>Dashboard—Test Group Cards</vt:lpstr>
      <vt:lpstr>Dashboard—Filters Panel</vt:lpstr>
      <vt:lpstr>Performance on Tests Report for a Teacher—Two Tables</vt:lpstr>
      <vt:lpstr>Performance on Tests Report for a Teacher—Aggregate Comparison Rows</vt:lpstr>
      <vt:lpstr>Performance on Tests Report for a School-Level User</vt:lpstr>
      <vt:lpstr>Performance on Tests Report for a District User</vt:lpstr>
      <vt:lpstr>To Review</vt:lpstr>
      <vt:lpstr>District Performance on Tests Report: Summative </vt:lpstr>
      <vt:lpstr>District Performance on Tests Report: ICA </vt:lpstr>
      <vt:lpstr>School Performance on Test Report—Roster Tab</vt:lpstr>
      <vt:lpstr>School Performance on Test Report—Student Tab</vt:lpstr>
      <vt:lpstr>Student Performance on Test</vt:lpstr>
      <vt:lpstr>District Performance on Test Report</vt:lpstr>
      <vt:lpstr>School Performance on Test Report—Roster Tab</vt:lpstr>
      <vt:lpstr>School Performance on Test Report—Student Tab</vt:lpstr>
      <vt:lpstr>Student Performance on Test</vt:lpstr>
      <vt:lpstr>The My Students’ Performance on Test Report—by Roster</vt:lpstr>
      <vt:lpstr>The My Students’ Performance on Test Report—Student Tab</vt:lpstr>
      <vt:lpstr>My Students’ Performance on Test</vt:lpstr>
      <vt:lpstr>Tests with Reporting Categories</vt:lpstr>
      <vt:lpstr>Access the Student Portfolio Report</vt:lpstr>
      <vt:lpstr>Ways to Use the Student Portfolio Report</vt:lpstr>
      <vt:lpstr>Download and Print Features</vt:lpstr>
      <vt:lpstr>Print Anything You See on Your Screen</vt:lpstr>
      <vt:lpstr>Export Options</vt:lpstr>
      <vt:lpstr>Build ISRs and Student Data Files/Test Reasons</vt:lpstr>
      <vt:lpstr>Select the Assessments</vt:lpstr>
      <vt:lpstr>Select the Students</vt:lpstr>
      <vt:lpstr>Another Customizing Option</vt:lpstr>
      <vt:lpstr>ISR from the Student Portfolio Report</vt:lpstr>
      <vt:lpstr>Secure File Center</vt:lpstr>
      <vt:lpstr>Sample Simple ISR: ICA</vt:lpstr>
      <vt:lpstr>Sample Detailed ISR: ICA</vt:lpstr>
      <vt:lpstr>Sample Simple ISR: Summative</vt:lpstr>
      <vt:lpstr>Sample Detailed ISR: Summative</vt:lpstr>
      <vt:lpstr>Generate a Student Data File</vt:lpstr>
      <vt:lpstr>Generating ISRs and Student Data Files</vt:lpstr>
      <vt:lpstr>The Longitudinal Report—Scores Over Time</vt:lpstr>
      <vt:lpstr>The Longitudinal Report—Reporting Categories</vt:lpstr>
      <vt:lpstr>Longitudinal Report with Progressions</vt:lpstr>
      <vt:lpstr>PowerPoint Presentation</vt:lpstr>
      <vt:lpstr>The Longitudinal Report—Change Selections</vt:lpstr>
      <vt:lpstr>The Longitudinal Report—Filter Options</vt:lpstr>
      <vt:lpstr>Longitudinal Reports—Ways to Customize</vt:lpstr>
      <vt:lpstr>How to Build a Demographic Breakdown Report</vt:lpstr>
      <vt:lpstr>Demographic Breakdown Report </vt:lpstr>
      <vt:lpstr>View Details Window/Breakdown Report</vt:lpstr>
      <vt:lpstr>Use More Advanced Features</vt:lpstr>
      <vt:lpstr>Types of Non-Summative Tests that Report Item-Level Data</vt:lpstr>
      <vt:lpstr>Standard Measures Report for Adaptive Tests</vt:lpstr>
      <vt:lpstr>Standard Measurement Columns—Proficient? And Weak or Strong?</vt:lpstr>
      <vt:lpstr>How to View Standards for Each Item</vt:lpstr>
      <vt:lpstr>Viewing an Item and Student Response</vt:lpstr>
      <vt:lpstr>Item &amp; Score Tab/Rubric &amp; Resources Tab</vt:lpstr>
      <vt:lpstr>Writing Dimensions</vt:lpstr>
      <vt:lpstr>Writing Dimensions—High and Low Point Values</vt:lpstr>
      <vt:lpstr>Access the Cross-Sectional Report</vt:lpstr>
      <vt:lpstr>Cross Sectional Reports for School- and District-Level Users</vt:lpstr>
      <vt:lpstr>View Overall Performance in Tabular Form</vt:lpstr>
      <vt:lpstr>View Overall Performance by Standard</vt:lpstr>
      <vt:lpstr>Tests to Score—Dashboard</vt:lpstr>
      <vt:lpstr>Test Scoring Page and Scoring Window</vt:lpstr>
      <vt:lpstr>Scoring Window (cont.)</vt:lpstr>
      <vt:lpstr>Submit the Scores</vt:lpstr>
      <vt:lpstr>Handscoring Resources: TIDE General Resources</vt:lpstr>
      <vt:lpstr>Modify Scores</vt:lpstr>
      <vt:lpstr>Access the Points Earned</vt:lpstr>
      <vt:lpstr>Enter New Score/Condition Code</vt:lpstr>
      <vt:lpstr>Condition Codes </vt:lpstr>
      <vt:lpstr>Change Reporting Time Period</vt:lpstr>
      <vt:lpstr>Test Reasons</vt:lpstr>
      <vt:lpstr>Access Test Sessions</vt:lpstr>
      <vt:lpstr>Guidelines &amp; Restrictions for Creating Rosters</vt:lpstr>
      <vt:lpstr>Roster Settings</vt:lpstr>
      <vt:lpstr>Add Roster Form</vt:lpstr>
      <vt:lpstr>Student Search Roster</vt:lpstr>
      <vt:lpstr>Quick Roster</vt:lpstr>
      <vt:lpstr>Modify a Roster</vt:lpstr>
      <vt:lpstr>Upload Rosters Process</vt:lpstr>
      <vt:lpstr>Series of Mini CRS Modules</vt:lpstr>
      <vt:lpstr>How Can I Get More Information?</vt:lpstr>
      <vt:lpstr>Additional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Effie Pearson</cp:lastModifiedBy>
  <cp:revision>347</cp:revision>
  <cp:lastPrinted>2017-10-19T00:36:21Z</cp:lastPrinted>
  <dcterms:created xsi:type="dcterms:W3CDTF">2020-02-03T21:37:34Z</dcterms:created>
  <dcterms:modified xsi:type="dcterms:W3CDTF">2023-10-04T14:08:33Z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0x0101007938E7473F36D94E9723DC8D3C9E3919</vt:lpwstr>
  </property>
  <property fmtid="{D5CDD505-2E9C-101B-9397-08002B2CF9AE}" pid="4" name="TaxKeyword">
    <vt:lpwstr>403;#Add appropriate tags for accessibility|eab204ad-ef36-4d01-a7c0-674086fd960c</vt:lpwstr>
  </property>
</Properties>
</file>