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24"/>
  </p:notesMasterIdLst>
  <p:handoutMasterIdLst>
    <p:handoutMasterId r:id="rId25"/>
  </p:handoutMasterIdLst>
  <p:sldIdLst>
    <p:sldId id="294" r:id="rId5"/>
    <p:sldId id="267" r:id="rId6"/>
    <p:sldId id="289" r:id="rId7"/>
    <p:sldId id="290" r:id="rId8"/>
    <p:sldId id="414" r:id="rId9"/>
    <p:sldId id="545" r:id="rId10"/>
    <p:sldId id="271" r:id="rId11"/>
    <p:sldId id="272" r:id="rId12"/>
    <p:sldId id="273" r:id="rId13"/>
    <p:sldId id="609" r:id="rId14"/>
    <p:sldId id="288" r:id="rId15"/>
    <p:sldId id="611" r:id="rId16"/>
    <p:sldId id="613" r:id="rId17"/>
    <p:sldId id="293" r:id="rId18"/>
    <p:sldId id="615" r:id="rId19"/>
    <p:sldId id="284" r:id="rId20"/>
    <p:sldId id="295" r:id="rId21"/>
    <p:sldId id="298" r:id="rId22"/>
    <p:sldId id="339" r:id="rId23"/>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FD755E-3C7E-07E1-ED85-BF596FCB43F2}" name="Foret Katia" initials="KF" userId="S::katia.foret@doe.k12.de.us::92d5ab63-85ad-4f9d-917d-8634455e4bda" providerId="AD"/>
  <p188:author id="{33AAC69A-B74B-B64D-958D-769621046364}" name="Tracie Morris" initials="TM" userId="S::tracie.morris@cambiumassessment.com::18968c65-de5c-47db-8d1d-d050367b8ecb" providerId="AD"/>
  <p188:author id="{638524C6-BFA2-09CB-EC17-F123844A2C86}" name="Effie Pearson" initials="EP" userId="S::effie.pearson@cambiumassessment.com::cdfd84c6-2ed3-4db2-acd1-5192d45ac6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Ledis Castillo" initials="" lastIdx="1" clrIdx="8"/>
  <p:cmAuthor id="10" name="Strittmatter, Jennifer" initials="SJ" lastIdx="14" clrIdx="9">
    <p:extLst>
      <p:ext uri="{19B8F6BF-5375-455C-9EA6-DF929625EA0E}">
        <p15:presenceInfo xmlns:p15="http://schemas.microsoft.com/office/powerpoint/2012/main" userId="S::jstrittmatter@air.org::5b890a84-78d8-4fc1-ac1c-46682033f69d" providerId="AD"/>
      </p:ext>
    </p:extLst>
  </p:cmAuthor>
  <p:cmAuthor id="11" name="Hajara, Debapriya (Diya)" initials="HD(" lastIdx="14" clrIdx="10">
    <p:extLst>
      <p:ext uri="{19B8F6BF-5375-455C-9EA6-DF929625EA0E}">
        <p15:presenceInfo xmlns:p15="http://schemas.microsoft.com/office/powerpoint/2012/main" userId="S::dhajara@air.org::9fae8e30-233f-4c0c-bb91-bada5e8377f7" providerId="AD"/>
      </p:ext>
    </p:extLst>
  </p:cmAuthor>
  <p:cmAuthor id="12" name="Hajara, Debapriya (Diya)" initials="HD( [2]" lastIdx="11" clrIdx="11">
    <p:extLst>
      <p:ext uri="{19B8F6BF-5375-455C-9EA6-DF929625EA0E}">
        <p15:presenceInfo xmlns:p15="http://schemas.microsoft.com/office/powerpoint/2012/main" userId="S-1-5-21-1472932569-214068005-926709054-55701" providerId="AD"/>
      </p:ext>
    </p:extLst>
  </p:cmAuthor>
  <p:cmAuthor id="13" name="Lisa K. Alexander" initials="LKA" lastIdx="4" clrIdx="12">
    <p:extLst>
      <p:ext uri="{19B8F6BF-5375-455C-9EA6-DF929625EA0E}">
        <p15:presenceInfo xmlns:p15="http://schemas.microsoft.com/office/powerpoint/2012/main" userId="Lisa K. Alexander" providerId="None"/>
      </p:ext>
    </p:extLst>
  </p:cmAuthor>
  <p:cmAuthor id="14" name="Haddy Gai" initials="HG" lastIdx="4" clrIdx="13">
    <p:extLst>
      <p:ext uri="{19B8F6BF-5375-455C-9EA6-DF929625EA0E}">
        <p15:presenceInfo xmlns:p15="http://schemas.microsoft.com/office/powerpoint/2012/main" userId="S::haddy.gai@cambiumassessment.com::9d901ce4-ece3-4d4f-9e3b-e81808abc0d4" providerId="AD"/>
      </p:ext>
    </p:extLst>
  </p:cmAuthor>
  <p:cmAuthor id="15" name="Effie Pearson" initials="EP" lastIdx="1" clrIdx="14">
    <p:extLst>
      <p:ext uri="{19B8F6BF-5375-455C-9EA6-DF929625EA0E}">
        <p15:presenceInfo xmlns:p15="http://schemas.microsoft.com/office/powerpoint/2012/main" userId="S::effie.pearson@cambiumassessment.com::cdfd84c6-2ed3-4db2-acd1-5192d45ac6d8" providerId="AD"/>
      </p:ext>
    </p:extLst>
  </p:cmAuthor>
  <p:cmAuthor id="16" name="Foret Katia" initials="FK" lastIdx="3" clrIdx="15">
    <p:extLst>
      <p:ext uri="{19B8F6BF-5375-455C-9EA6-DF929625EA0E}">
        <p15:presenceInfo xmlns:p15="http://schemas.microsoft.com/office/powerpoint/2012/main" userId="S-1-5-21-1663063133-427115637-1538882281-17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ED9"/>
    <a:srgbClr val="319EFF"/>
    <a:srgbClr val="53565A"/>
    <a:srgbClr val="C6E7F7"/>
    <a:srgbClr val="26ABE1"/>
    <a:srgbClr val="B9BBBE"/>
    <a:srgbClr val="A8CF91"/>
    <a:srgbClr val="006298"/>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69016" autoAdjust="0"/>
  </p:normalViewPr>
  <p:slideViewPr>
    <p:cSldViewPr snapToGrid="0">
      <p:cViewPr varScale="1">
        <p:scale>
          <a:sx n="78" d="100"/>
          <a:sy n="78" d="100"/>
        </p:scale>
        <p:origin x="1584" y="96"/>
      </p:cViewPr>
      <p:guideLst>
        <p:guide orient="horz" pos="3840"/>
        <p:guide pos="3840"/>
      </p:guideLst>
    </p:cSldViewPr>
  </p:slideViewPr>
  <p:outlineViewPr>
    <p:cViewPr>
      <p:scale>
        <a:sx n="33" d="100"/>
        <a:sy n="33" d="100"/>
      </p:scale>
      <p:origin x="0" y="-220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launchpad.classlink.com/ddo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launchpad.classlink.com/ddo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altLang="en-US" dirty="0"/>
              <a:t>In this training module, we will discuss how to use the Data Entry Interface (DEI) to enter student responses on paper-based accommodated test form.</a:t>
            </a:r>
          </a:p>
          <a:p>
            <a:endParaRPr lang="en-US" altLang="ja-JP" dirty="0"/>
          </a:p>
          <a:p>
            <a:r>
              <a:rPr lang="en-US" dirty="0"/>
              <a:t>This module covers information that Test Administrators (TAs) should be aware of before using the Data Entry Interface. For more detailed information on using the DEI, please refer to the </a:t>
            </a:r>
            <a:r>
              <a:rPr lang="en-US" i="1" dirty="0"/>
              <a:t>Data Entry Interface User Guide </a:t>
            </a:r>
            <a:r>
              <a:rPr lang="en-US" dirty="0"/>
              <a:t>available on the </a:t>
            </a:r>
            <a:r>
              <a:rPr lang="en-US" dirty="0" err="1"/>
              <a:t>DeSSA</a:t>
            </a:r>
            <a:r>
              <a:rPr lang="en-US" dirty="0"/>
              <a:t> portal.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88950" y="650875"/>
            <a:ext cx="6515100" cy="3665538"/>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a:t>After selecting a test requiring audio, you will see an Audio Playback Check panel. Click the sound icon and indicate whether the sound is audible by choosing either the </a:t>
            </a:r>
            <a:r>
              <a:rPr lang="en-US" altLang="en-US" b="1" dirty="0"/>
              <a:t>I heard the sound</a:t>
            </a:r>
            <a:r>
              <a:rPr lang="en-US" altLang="en-US" dirty="0"/>
              <a:t> or </a:t>
            </a:r>
            <a:r>
              <a:rPr lang="en-US" altLang="en-US" b="1" dirty="0"/>
              <a:t>I did not hear the sound</a:t>
            </a:r>
            <a:r>
              <a:rPr lang="en-US" altLang="en-US" dirty="0"/>
              <a:t> button. </a:t>
            </a:r>
          </a:p>
          <a:p>
            <a:pPr eaLnBrk="1" hangingPunct="1">
              <a:spcBef>
                <a:spcPct val="0"/>
              </a:spcBef>
            </a:pPr>
            <a:endParaRPr lang="en-US" altLang="en-US" dirty="0"/>
          </a:p>
          <a:p>
            <a:pPr eaLnBrk="1" hangingPunct="1">
              <a:spcBef>
                <a:spcPct val="0"/>
              </a:spcBef>
            </a:pPr>
            <a:r>
              <a:rPr lang="en-US" altLang="en-US" dirty="0"/>
              <a:t>If you click </a:t>
            </a:r>
            <a:r>
              <a:rPr lang="en-US" altLang="en-US" b="1" dirty="0"/>
              <a:t>I did not hear the sound</a:t>
            </a:r>
            <a:r>
              <a:rPr lang="en-US" altLang="en-US" dirty="0"/>
              <a:t>, you will receive a message advising you to adjust your device’s volume settings and try again. Make sure the audio is not muted on the computer and the headset is properly connected.</a:t>
            </a:r>
          </a:p>
        </p:txBody>
      </p:sp>
      <p:sp>
        <p:nvSpPr>
          <p:cNvPr id="614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801479" indent="-308261">
              <a:defRPr>
                <a:solidFill>
                  <a:schemeClr val="tx1"/>
                </a:solidFill>
                <a:latin typeface="Calibri" pitchFamily="34" charset="0"/>
              </a:defRPr>
            </a:lvl2pPr>
            <a:lvl3pPr marL="1233045" indent="-246610">
              <a:defRPr>
                <a:solidFill>
                  <a:schemeClr val="tx1"/>
                </a:solidFill>
                <a:latin typeface="Calibri" pitchFamily="34" charset="0"/>
              </a:defRPr>
            </a:lvl3pPr>
            <a:lvl4pPr marL="1726263" indent="-246610">
              <a:defRPr>
                <a:solidFill>
                  <a:schemeClr val="tx1"/>
                </a:solidFill>
                <a:latin typeface="Calibri" pitchFamily="34" charset="0"/>
              </a:defRPr>
            </a:lvl4pPr>
            <a:lvl5pPr marL="2219482" indent="-246610">
              <a:defRPr>
                <a:solidFill>
                  <a:schemeClr val="tx1"/>
                </a:solidFill>
                <a:latin typeface="Calibri" pitchFamily="34" charset="0"/>
              </a:defRPr>
            </a:lvl5pPr>
            <a:lvl6pPr marL="2712701" indent="-246610" fontAlgn="base">
              <a:spcBef>
                <a:spcPct val="0"/>
              </a:spcBef>
              <a:spcAft>
                <a:spcPct val="0"/>
              </a:spcAft>
              <a:defRPr>
                <a:solidFill>
                  <a:schemeClr val="tx1"/>
                </a:solidFill>
                <a:latin typeface="Calibri" pitchFamily="34" charset="0"/>
              </a:defRPr>
            </a:lvl6pPr>
            <a:lvl7pPr marL="3205919" indent="-246610" fontAlgn="base">
              <a:spcBef>
                <a:spcPct val="0"/>
              </a:spcBef>
              <a:spcAft>
                <a:spcPct val="0"/>
              </a:spcAft>
              <a:defRPr>
                <a:solidFill>
                  <a:schemeClr val="tx1"/>
                </a:solidFill>
                <a:latin typeface="Calibri" pitchFamily="34" charset="0"/>
              </a:defRPr>
            </a:lvl7pPr>
            <a:lvl8pPr marL="3699137" indent="-246610" fontAlgn="base">
              <a:spcBef>
                <a:spcPct val="0"/>
              </a:spcBef>
              <a:spcAft>
                <a:spcPct val="0"/>
              </a:spcAft>
              <a:defRPr>
                <a:solidFill>
                  <a:schemeClr val="tx1"/>
                </a:solidFill>
                <a:latin typeface="Calibri" pitchFamily="34" charset="0"/>
              </a:defRPr>
            </a:lvl8pPr>
            <a:lvl9pPr marL="4192355" indent="-24661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AFB6D8-13DC-4668-9934-08A11A41FD4F}" type="slidenum">
              <a:rPr lang="en-US" altLang="en-US" smtClean="0">
                <a:latin typeface="Arial" panose="020B0604020202020204" pitchFamily="34" charset="0"/>
              </a:rPr>
              <a:pPr fontAlgn="base">
                <a:spcBef>
                  <a:spcPct val="0"/>
                </a:spcBef>
                <a:spcAft>
                  <a:spcPct val="0"/>
                </a:spcAft>
                <a:defRPr/>
              </a:pPr>
              <a:t>10</a:t>
            </a:fld>
            <a:endParaRPr lang="en-US" altLang="en-US" dirty="0">
              <a:latin typeface="Arial" panose="020B0604020202020204" pitchFamily="34" charset="0"/>
            </a:endParaRPr>
          </a:p>
        </p:txBody>
      </p:sp>
    </p:spTree>
    <p:extLst>
      <p:ext uri="{BB962C8B-B14F-4D97-AF65-F5344CB8AC3E}">
        <p14:creationId xmlns:p14="http://schemas.microsoft.com/office/powerpoint/2010/main" val="2663166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Before beginning data entry, the </a:t>
            </a:r>
            <a:r>
              <a:rPr lang="en-US" b="1" dirty="0"/>
              <a:t>Instructions and Help </a:t>
            </a:r>
            <a:r>
              <a:rPr lang="en-US" dirty="0"/>
              <a:t>page will appear.</a:t>
            </a:r>
          </a:p>
          <a:p>
            <a:pPr marL="174982" indent="-174982">
              <a:buFont typeface="Arial" panose="020B0604020202020204" pitchFamily="34" charset="0"/>
              <a:buChar char="•"/>
            </a:pPr>
            <a:r>
              <a:rPr lang="en-US" dirty="0"/>
              <a:t>The </a:t>
            </a:r>
            <a:r>
              <a:rPr lang="en-US" b="1" dirty="0"/>
              <a:t>Help Guide </a:t>
            </a:r>
            <a:r>
              <a:rPr lang="en-US" dirty="0"/>
              <a:t>will bring up content that explains the Test Rules and gives an overview of the Data Entry Interface.</a:t>
            </a:r>
          </a:p>
          <a:p>
            <a:pPr marL="174982" indent="-174982">
              <a:buFont typeface="Arial" panose="020B0604020202020204" pitchFamily="34" charset="0"/>
              <a:buChar char="•"/>
            </a:pPr>
            <a:r>
              <a:rPr lang="en-US" dirty="0"/>
              <a:t>The </a:t>
            </a:r>
            <a:r>
              <a:rPr lang="en-US" b="1" dirty="0"/>
              <a:t>Test Settings </a:t>
            </a:r>
            <a:r>
              <a:rPr lang="en-US" dirty="0"/>
              <a:t>will show the student’s test settings.</a:t>
            </a:r>
            <a:endParaRPr lang="en-US" b="0" dirty="0"/>
          </a:p>
          <a:p>
            <a:pPr marL="174982" indent="-174982">
              <a:buFont typeface="Arial" panose="020B0604020202020204" pitchFamily="34" charset="0"/>
              <a:buChar char="•"/>
            </a:pPr>
            <a:r>
              <a:rPr lang="en-US" b="0" dirty="0"/>
              <a:t>Some important reminders are listed under </a:t>
            </a:r>
            <a:r>
              <a:rPr lang="en-US" b="1" dirty="0"/>
              <a:t>Additional Test Information.</a:t>
            </a:r>
          </a:p>
          <a:p>
            <a:pPr marL="174982" indent="-174982">
              <a:buFont typeface="Arial" panose="020B0604020202020204" pitchFamily="34" charset="0"/>
              <a:buChar char="•"/>
            </a:pPr>
            <a:r>
              <a:rPr lang="en-US" b="0" dirty="0"/>
              <a:t>Selecting the </a:t>
            </a:r>
            <a:r>
              <a:rPr lang="en-US" b="1" dirty="0"/>
              <a:t>Begin Test Now </a:t>
            </a:r>
            <a:r>
              <a:rPr lang="en-US" b="0" dirty="0"/>
              <a:t>button will take you to the first question of the test. You may select the question mark button to access this Help Guide at any time during the test.</a:t>
            </a:r>
          </a:p>
        </p:txBody>
      </p:sp>
      <p:sp>
        <p:nvSpPr>
          <p:cNvPr id="4" name="Slide Number Placeholder 3"/>
          <p:cNvSpPr>
            <a:spLocks noGrp="1"/>
          </p:cNvSpPr>
          <p:nvPr>
            <p:ph type="sldNum" sz="quarter" idx="10"/>
          </p:nvPr>
        </p:nvSpPr>
        <p:spPr/>
        <p:txBody>
          <a:bodyPr/>
          <a:lstStyle/>
          <a:p>
            <a:fld id="{E8B097D6-EE9F-415D-9708-2BB67BC396CD}" type="slidenum">
              <a:rPr lang="en-US" smtClean="0"/>
              <a:pPr/>
              <a:t>11</a:t>
            </a:fld>
            <a:endParaRPr lang="en-US" dirty="0"/>
          </a:p>
        </p:txBody>
      </p:sp>
      <p:sp>
        <p:nvSpPr>
          <p:cNvPr id="7" name="Slide Image Placeholder 6"/>
          <p:cNvSpPr>
            <a:spLocks noGrp="1" noRot="1" noChangeAspect="1"/>
          </p:cNvSpPr>
          <p:nvPr>
            <p:ph type="sldImg"/>
          </p:nvPr>
        </p:nvSpPr>
        <p:spPr>
          <a:xfrm>
            <a:off x="487363" y="733425"/>
            <a:ext cx="6516687" cy="3665538"/>
          </a:xfrm>
        </p:spPr>
      </p:sp>
    </p:spTree>
    <p:extLst>
      <p:ext uri="{BB962C8B-B14F-4D97-AF65-F5344CB8AC3E}">
        <p14:creationId xmlns:p14="http://schemas.microsoft.com/office/powerpoint/2010/main" val="245477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a:t>
            </a:r>
            <a:r>
              <a:rPr lang="en-US" b="0" dirty="0"/>
              <a:t>selecting Begin Test Now, </a:t>
            </a:r>
            <a:r>
              <a:rPr lang="en-US" dirty="0"/>
              <a:t>you will see the data entry page for an item. Similar to the test booklet, the item questions are presented in bold text. This screenshot shows you an example of what a listening item looks like.</a:t>
            </a:r>
          </a:p>
          <a:p>
            <a:endParaRPr lang="en-US" dirty="0"/>
          </a:p>
        </p:txBody>
      </p:sp>
      <p:sp>
        <p:nvSpPr>
          <p:cNvPr id="4" name="Slide Number Placeholder 3"/>
          <p:cNvSpPr>
            <a:spLocks noGrp="1"/>
          </p:cNvSpPr>
          <p:nvPr>
            <p:ph type="sldNum" sz="quarter" idx="10"/>
          </p:nvPr>
        </p:nvSpPr>
        <p:spPr/>
        <p:txBody>
          <a:bodyPr/>
          <a:lstStyle/>
          <a:p>
            <a:fld id="{31A4434F-3341-41C7-A6D9-425005B00EFD}" type="slidenum">
              <a:rPr lang="en-US" smtClean="0"/>
              <a:pPr/>
              <a:t>12</a:t>
            </a:fld>
            <a:endParaRPr lang="en-US" dirty="0"/>
          </a:p>
        </p:txBody>
      </p:sp>
      <p:sp>
        <p:nvSpPr>
          <p:cNvPr id="6" name="Slide Image Placeholder 5">
            <a:extLst>
              <a:ext uri="{FF2B5EF4-FFF2-40B4-BE49-F238E27FC236}">
                <a16:creationId xmlns:a16="http://schemas.microsoft.com/office/drawing/2014/main" id="{424C9DDD-A338-4269-A867-9FC94FD75855}"/>
              </a:ext>
            </a:extLst>
          </p:cNvPr>
          <p:cNvSpPr>
            <a:spLocks noGrp="1" noRot="1" noChangeAspect="1"/>
          </p:cNvSpPr>
          <p:nvPr>
            <p:ph type="sldImg"/>
          </p:nvPr>
        </p:nvSpPr>
        <p:spPr/>
      </p:sp>
    </p:spTree>
    <p:extLst>
      <p:ext uri="{BB962C8B-B14F-4D97-AF65-F5344CB8AC3E}">
        <p14:creationId xmlns:p14="http://schemas.microsoft.com/office/powerpoint/2010/main" val="1839456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entering the paper administration data for the multiple choice Listening, Reading, and Writing sections, students mark their responses in their test booklet.  At the conclusion of the testing session, the TA will input the student’s responses into the DEI.</a:t>
            </a:r>
          </a:p>
          <a:p>
            <a:endParaRPr lang="en-US" dirty="0"/>
          </a:p>
          <a:p>
            <a:r>
              <a:rPr lang="en-US" dirty="0"/>
              <a:t>For the Writing constructed response &amp; word and sentence builder section, the TA will copy the student’s response from the test booklet into the DEI for scoring. For the word &amp; sentence builder items, the TA will drag and drop the response tiles to match the student’s response exactly. </a:t>
            </a:r>
          </a:p>
          <a:p>
            <a:endParaRPr lang="en-US" dirty="0"/>
          </a:p>
          <a:p>
            <a:r>
              <a:rPr lang="en-US" dirty="0"/>
              <a:t>For the constructed-response items, the TA will use the DEI to transcribe the student’s written responses verbatim. </a:t>
            </a:r>
          </a:p>
          <a:p>
            <a:endParaRPr lang="en-US" dirty="0"/>
          </a:p>
          <a:p>
            <a:r>
              <a:rPr lang="en-US" dirty="0"/>
              <a:t>For the Speaking section, the TA will record the student’s spoken responses directly into the DEI during testing.</a:t>
            </a:r>
          </a:p>
          <a:p>
            <a:endParaRPr lang="en-US" dirty="0"/>
          </a:p>
        </p:txBody>
      </p:sp>
      <p:sp>
        <p:nvSpPr>
          <p:cNvPr id="4" name="Slide Number Placeholder 3"/>
          <p:cNvSpPr>
            <a:spLocks noGrp="1"/>
          </p:cNvSpPr>
          <p:nvPr>
            <p:ph type="sldNum" sz="quarter" idx="10"/>
          </p:nvPr>
        </p:nvSpPr>
        <p:spPr/>
        <p:txBody>
          <a:bodyPr/>
          <a:lstStyle/>
          <a:p>
            <a:fld id="{C789F980-D177-4A7A-A04A-4F28B495015B}" type="slidenum">
              <a:rPr lang="en-US" smtClean="0"/>
              <a:pPr/>
              <a:t>13</a:t>
            </a:fld>
            <a:endParaRPr lang="en-US"/>
          </a:p>
        </p:txBody>
      </p:sp>
      <p:sp>
        <p:nvSpPr>
          <p:cNvPr id="7" name="Slide Image Placeholder 6">
            <a:extLst>
              <a:ext uri="{FF2B5EF4-FFF2-40B4-BE49-F238E27FC236}">
                <a16:creationId xmlns:a16="http://schemas.microsoft.com/office/drawing/2014/main" id="{9AC4EA28-5EF2-47BF-978C-744306AC7E41}"/>
              </a:ext>
            </a:extLst>
          </p:cNvPr>
          <p:cNvSpPr>
            <a:spLocks noGrp="1" noRot="1" noChangeAspect="1"/>
          </p:cNvSpPr>
          <p:nvPr>
            <p:ph type="sldImg"/>
          </p:nvPr>
        </p:nvSpPr>
        <p:spPr/>
      </p:sp>
    </p:spTree>
    <p:extLst>
      <p:ext uri="{BB962C8B-B14F-4D97-AF65-F5344CB8AC3E}">
        <p14:creationId xmlns:p14="http://schemas.microsoft.com/office/powerpoint/2010/main" val="501338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33425"/>
            <a:ext cx="6516687" cy="3665538"/>
          </a:xfrm>
        </p:spPr>
      </p:sp>
      <p:sp>
        <p:nvSpPr>
          <p:cNvPr id="3" name="Notes Placeholder 2"/>
          <p:cNvSpPr>
            <a:spLocks noGrp="1"/>
          </p:cNvSpPr>
          <p:nvPr>
            <p:ph type="body" idx="1"/>
          </p:nvPr>
        </p:nvSpPr>
        <p:spPr/>
        <p:txBody>
          <a:bodyPr/>
          <a:lstStyle/>
          <a:p>
            <a:r>
              <a:rPr lang="en-US" baseline="0" dirty="0"/>
              <a:t>After completing data entry, be sure to review all entered data. </a:t>
            </a:r>
          </a:p>
          <a:p>
            <a:r>
              <a:rPr lang="en-US" baseline="0" dirty="0"/>
              <a:t>When you have checked all responses you have entered and are ready to submit the test, click the green </a:t>
            </a:r>
            <a:r>
              <a:rPr lang="en-US" b="1" baseline="0" dirty="0"/>
              <a:t>Submit Test </a:t>
            </a:r>
            <a:r>
              <a:rPr lang="en-US" baseline="0" dirty="0"/>
              <a:t>button to continue. </a:t>
            </a:r>
          </a:p>
          <a:p>
            <a:endParaRPr lang="en-US" baseline="0" dirty="0"/>
          </a:p>
          <a:p>
            <a:r>
              <a:rPr lang="en-US" baseline="0" dirty="0"/>
              <a:t>If you are not ready to submit answers at this time, click the </a:t>
            </a:r>
            <a:r>
              <a:rPr lang="en-US" b="1" baseline="0" dirty="0"/>
              <a:t>Pause</a:t>
            </a:r>
            <a:r>
              <a:rPr lang="en-US" baseline="0" dirty="0"/>
              <a:t> button to save your work and navigate away from the system. In the process, you will be logged out of this student’s data entry session. If you choose to pause your session, remember to complete data entry and submit the test by the end of the administration window.</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that you must click the </a:t>
            </a:r>
            <a:r>
              <a:rPr lang="en-US" b="1" dirty="0"/>
              <a:t>Submit Teat </a:t>
            </a:r>
            <a:r>
              <a:rPr lang="en-US" dirty="0"/>
              <a:t>button in order to submit scores. You will be asked to confirm that you would like to submit the test. Click </a:t>
            </a:r>
            <a:r>
              <a:rPr lang="en-US" b="1" dirty="0"/>
              <a:t>Yes</a:t>
            </a:r>
            <a:r>
              <a:rPr lang="en-US" dirty="0"/>
              <a:t> to continue.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31A4434F-3341-41C7-A6D9-425005B00EFD}"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68176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you have entered data for the final item on the test and select Next, you will see the You are done entering data page. From this page, you have one final opportunity to review your entries before submitting the test for scoring. Each unanswered question has an orange icon beside it. Both answered and unanswered questions are available for review. To review a question, select a question number. </a:t>
            </a:r>
          </a:p>
          <a:p>
            <a:endParaRPr lang="en-US" dirty="0"/>
          </a:p>
          <a:p>
            <a:r>
              <a:rPr lang="en-US" dirty="0"/>
              <a:t>If the test is ready for submission, select </a:t>
            </a:r>
            <a:r>
              <a:rPr lang="en-US" b="1" dirty="0"/>
              <a:t>Submit Test</a:t>
            </a:r>
            <a:r>
              <a:rPr lang="en-US" dirty="0"/>
              <a:t>. A pop-up window will ask you to confirm that you are done reviewing. Select </a:t>
            </a:r>
            <a:r>
              <a:rPr lang="en-US" b="1" dirty="0"/>
              <a:t>Yes</a:t>
            </a:r>
            <a:r>
              <a:rPr lang="en-US" dirty="0"/>
              <a:t> to submit the test. If you do not submit the student’s test, the test will be paused. </a:t>
            </a:r>
          </a:p>
          <a:p>
            <a:endParaRPr lang="en-US" dirty="0"/>
          </a:p>
          <a:p>
            <a:r>
              <a:rPr lang="en-US" dirty="0"/>
              <a:t>If the test was administered or submitted in error, your test coordinator may invalidate it after submission. Please consult your test coordinator if you believe that test answers were submitted in error.</a:t>
            </a:r>
          </a:p>
          <a:p>
            <a:endParaRPr lang="en-US" dirty="0"/>
          </a:p>
        </p:txBody>
      </p:sp>
      <p:sp>
        <p:nvSpPr>
          <p:cNvPr id="4" name="Slide Number Placeholder 3"/>
          <p:cNvSpPr>
            <a:spLocks noGrp="1"/>
          </p:cNvSpPr>
          <p:nvPr>
            <p:ph type="sldNum" sz="quarter" idx="10"/>
          </p:nvPr>
        </p:nvSpPr>
        <p:spPr/>
        <p:txBody>
          <a:bodyPr/>
          <a:lstStyle/>
          <a:p>
            <a:fld id="{31A4434F-3341-41C7-A6D9-425005B00EFD}" type="slidenum">
              <a:rPr lang="en-US" smtClean="0"/>
              <a:pPr/>
              <a:t>15</a:t>
            </a:fld>
            <a:endParaRPr lang="en-US" dirty="0"/>
          </a:p>
        </p:txBody>
      </p:sp>
      <p:sp>
        <p:nvSpPr>
          <p:cNvPr id="7" name="Slide Image Placeholder 6">
            <a:extLst>
              <a:ext uri="{FF2B5EF4-FFF2-40B4-BE49-F238E27FC236}">
                <a16:creationId xmlns:a16="http://schemas.microsoft.com/office/drawing/2014/main" id="{A888F17E-C187-4212-A701-F4B69B5A8AA6}"/>
              </a:ext>
            </a:extLst>
          </p:cNvPr>
          <p:cNvSpPr>
            <a:spLocks noGrp="1" noRot="1" noChangeAspect="1"/>
          </p:cNvSpPr>
          <p:nvPr>
            <p:ph type="sldImg"/>
          </p:nvPr>
        </p:nvSpPr>
        <p:spPr/>
      </p:sp>
    </p:spTree>
    <p:extLst>
      <p:ext uri="{BB962C8B-B14F-4D97-AF65-F5344CB8AC3E}">
        <p14:creationId xmlns:p14="http://schemas.microsoft.com/office/powerpoint/2010/main" val="82477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aseline="0" dirty="0"/>
              <a:t>The next screen will confirm that the student’s test has been submitted .</a:t>
            </a:r>
          </a:p>
          <a:p>
            <a:endParaRPr lang="en-US" baseline="0" dirty="0"/>
          </a:p>
          <a:p>
            <a:r>
              <a:rPr lang="en-US" baseline="0" dirty="0"/>
              <a:t>From here, you may choose to </a:t>
            </a:r>
            <a:r>
              <a:rPr lang="en-US" b="1" baseline="0" dirty="0"/>
              <a:t>log out</a:t>
            </a:r>
            <a:r>
              <a:rPr lang="en-US" baseline="0" dirty="0"/>
              <a:t> or </a:t>
            </a:r>
            <a:r>
              <a:rPr lang="en-US" b="1" baseline="0" dirty="0"/>
              <a:t>enter data for a different student</a:t>
            </a:r>
            <a:r>
              <a:rPr lang="en-US" baseline="0" dirty="0"/>
              <a:t>. </a:t>
            </a:r>
          </a:p>
          <a:p>
            <a:endParaRPr lang="en-US" dirty="0"/>
          </a:p>
        </p:txBody>
      </p:sp>
      <p:sp>
        <p:nvSpPr>
          <p:cNvPr id="4" name="Slide Number Placeholder 3"/>
          <p:cNvSpPr>
            <a:spLocks noGrp="1"/>
          </p:cNvSpPr>
          <p:nvPr>
            <p:ph type="sldNum" sz="quarter" idx="10"/>
          </p:nvPr>
        </p:nvSpPr>
        <p:spPr/>
        <p:txBody>
          <a:bodyPr/>
          <a:lstStyle/>
          <a:p>
            <a:fld id="{31A4434F-3341-41C7-A6D9-425005B00EFD}" type="slidenum">
              <a:rPr lang="en-US" smtClean="0"/>
              <a:pPr/>
              <a:t>16</a:t>
            </a:fld>
            <a:endParaRPr lang="en-US" dirty="0"/>
          </a:p>
        </p:txBody>
      </p:sp>
      <p:sp>
        <p:nvSpPr>
          <p:cNvPr id="7" name="Slide Image Placeholder 6"/>
          <p:cNvSpPr>
            <a:spLocks noGrp="1" noRot="1" noChangeAspect="1"/>
          </p:cNvSpPr>
          <p:nvPr>
            <p:ph type="sldImg"/>
          </p:nvPr>
        </p:nvSpPr>
        <p:spPr>
          <a:xfrm>
            <a:off x="487363" y="733425"/>
            <a:ext cx="6516687" cy="3665538"/>
          </a:xfrm>
        </p:spPr>
      </p:sp>
    </p:spTree>
    <p:extLst>
      <p:ext uri="{BB962C8B-B14F-4D97-AF65-F5344CB8AC3E}">
        <p14:creationId xmlns:p14="http://schemas.microsoft.com/office/powerpoint/2010/main" val="1681761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87363" y="733425"/>
            <a:ext cx="6516687" cy="36655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trike="noStrike" dirty="0">
                <a:latin typeface="+mn-lt"/>
              </a:rPr>
              <a:t>Here are some helpful</a:t>
            </a:r>
            <a:r>
              <a:rPr lang="en-US" altLang="en-US" strike="noStrike" baseline="0" dirty="0">
                <a:latin typeface="+mn-lt"/>
              </a:rPr>
              <a:t> hints to assist you with entering student responses in the DEI.</a:t>
            </a:r>
            <a:endParaRPr lang="en-US" altLang="en-US" strike="noStrike" dirty="0">
              <a:latin typeface="+mn-lt"/>
            </a:endParaRPr>
          </a:p>
          <a:p>
            <a:pPr eaLnBrk="1" hangingPunct="1">
              <a:spcBef>
                <a:spcPct val="0"/>
              </a:spcBef>
            </a:pPr>
            <a:endParaRPr lang="en-US" altLang="en-US" strike="noStrike" dirty="0">
              <a:latin typeface="+mn-lt"/>
            </a:endParaRPr>
          </a:p>
          <a:p>
            <a:pPr eaLnBrk="1" hangingPunct="1">
              <a:spcBef>
                <a:spcPct val="0"/>
              </a:spcBef>
            </a:pPr>
            <a:r>
              <a:rPr lang="en-US" altLang="en-US" strike="noStrike" dirty="0">
                <a:latin typeface="+mn-lt"/>
              </a:rPr>
              <a:t>You may skip items that the student has not answered by clicking the </a:t>
            </a:r>
            <a:r>
              <a:rPr lang="en-US" altLang="en-US" b="1" strike="noStrike" dirty="0">
                <a:latin typeface="+mn-lt"/>
              </a:rPr>
              <a:t>Next</a:t>
            </a:r>
            <a:r>
              <a:rPr lang="en-US" altLang="en-US" strike="noStrike" dirty="0">
                <a:latin typeface="+mn-lt"/>
              </a:rPr>
              <a:t> button.</a:t>
            </a:r>
          </a:p>
          <a:p>
            <a:pPr eaLnBrk="1" hangingPunct="1">
              <a:spcBef>
                <a:spcPct val="0"/>
              </a:spcBef>
            </a:pPr>
            <a:endParaRPr lang="en-US" altLang="en-US" strike="noStrike" dirty="0">
              <a:latin typeface="+mn-lt"/>
            </a:endParaRPr>
          </a:p>
          <a:p>
            <a:pPr eaLnBrk="1" hangingPunct="1">
              <a:spcBef>
                <a:spcPct val="0"/>
              </a:spcBef>
            </a:pPr>
            <a:r>
              <a:rPr lang="en-US" altLang="en-US" strike="noStrike" dirty="0">
                <a:latin typeface="+mn-lt"/>
              </a:rPr>
              <a:t>Questions may appear differently in the DEI from how they appear in the paper test booklets.</a:t>
            </a:r>
            <a:r>
              <a:rPr lang="en-US" altLang="en-US" strike="noStrike" baseline="0" dirty="0">
                <a:latin typeface="+mn-lt"/>
              </a:rPr>
              <a:t> It is important to emulate in the DEI how the student responded in the paper test booklet. For example:</a:t>
            </a:r>
            <a:endParaRPr lang="en-US" altLang="en-US" strike="noStrike" dirty="0">
              <a:latin typeface="+mn-lt"/>
            </a:endParaRPr>
          </a:p>
          <a:p>
            <a:pPr marL="174982" indent="-174982">
              <a:spcBef>
                <a:spcPct val="0"/>
              </a:spcBef>
              <a:buFont typeface="Arial" panose="020B0604020202020204" pitchFamily="34" charset="0"/>
              <a:buChar char="•"/>
            </a:pPr>
            <a:r>
              <a:rPr lang="en-US" altLang="en-US" strike="noStrike" dirty="0">
                <a:latin typeface="+mn-lt"/>
              </a:rPr>
              <a:t>Instead of circling a letter, you may need to click on a word or image.</a:t>
            </a:r>
          </a:p>
          <a:p>
            <a:pPr marL="174982" indent="-174982">
              <a:spcBef>
                <a:spcPct val="0"/>
              </a:spcBef>
              <a:buFont typeface="Arial" panose="020B0604020202020204" pitchFamily="34" charset="0"/>
              <a:buChar char="•"/>
            </a:pPr>
            <a:r>
              <a:rPr lang="en-US" altLang="en-US" strike="noStrike" dirty="0">
                <a:latin typeface="+mn-lt"/>
              </a:rPr>
              <a:t>Instead of drawing a line between two objects, you may need to drag and drop one object on top of the other.</a:t>
            </a:r>
          </a:p>
          <a:p>
            <a:pPr marL="174982" indent="-174982">
              <a:spcBef>
                <a:spcPct val="0"/>
              </a:spcBef>
              <a:buFont typeface="Arial" panose="020B0604020202020204" pitchFamily="34" charset="0"/>
              <a:buChar char="•"/>
            </a:pPr>
            <a:r>
              <a:rPr lang="en-US" altLang="en-US" strike="noStrike" dirty="0">
                <a:latin typeface="+mn-lt"/>
              </a:rPr>
              <a:t>Instead of filling in a blank, you may need to choose an answer from a drop-down list.</a:t>
            </a:r>
          </a:p>
          <a:p>
            <a:pPr eaLnBrk="1" hangingPunct="1">
              <a:spcBef>
                <a:spcPct val="0"/>
              </a:spcBef>
            </a:pPr>
            <a:endParaRPr lang="en-US" altLang="en-US" strike="noStrike" dirty="0">
              <a:latin typeface="+mn-lt"/>
            </a:endParaRPr>
          </a:p>
        </p:txBody>
      </p:sp>
      <p:sp>
        <p:nvSpPr>
          <p:cNvPr id="39940"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92693" indent="-304881">
              <a:defRPr>
                <a:solidFill>
                  <a:schemeClr val="tx1"/>
                </a:solidFill>
                <a:latin typeface="Calibri" pitchFamily="34" charset="0"/>
              </a:defRPr>
            </a:lvl2pPr>
            <a:lvl3pPr marL="1219528" indent="-243906">
              <a:defRPr>
                <a:solidFill>
                  <a:schemeClr val="tx1"/>
                </a:solidFill>
                <a:latin typeface="Calibri" pitchFamily="34" charset="0"/>
              </a:defRPr>
            </a:lvl3pPr>
            <a:lvl4pPr marL="1707339" indent="-243906">
              <a:defRPr>
                <a:solidFill>
                  <a:schemeClr val="tx1"/>
                </a:solidFill>
                <a:latin typeface="Calibri" pitchFamily="34" charset="0"/>
              </a:defRPr>
            </a:lvl4pPr>
            <a:lvl5pPr marL="2195150" indent="-243906">
              <a:defRPr>
                <a:solidFill>
                  <a:schemeClr val="tx1"/>
                </a:solidFill>
                <a:latin typeface="Calibri" pitchFamily="34" charset="0"/>
              </a:defRPr>
            </a:lvl5pPr>
            <a:lvl6pPr marL="2682962" indent="-243906" fontAlgn="base">
              <a:spcBef>
                <a:spcPct val="0"/>
              </a:spcBef>
              <a:spcAft>
                <a:spcPct val="0"/>
              </a:spcAft>
              <a:defRPr>
                <a:solidFill>
                  <a:schemeClr val="tx1"/>
                </a:solidFill>
                <a:latin typeface="Calibri" pitchFamily="34" charset="0"/>
              </a:defRPr>
            </a:lvl6pPr>
            <a:lvl7pPr marL="3170775" indent="-243906" fontAlgn="base">
              <a:spcBef>
                <a:spcPct val="0"/>
              </a:spcBef>
              <a:spcAft>
                <a:spcPct val="0"/>
              </a:spcAft>
              <a:defRPr>
                <a:solidFill>
                  <a:schemeClr val="tx1"/>
                </a:solidFill>
                <a:latin typeface="Calibri" pitchFamily="34" charset="0"/>
              </a:defRPr>
            </a:lvl7pPr>
            <a:lvl8pPr marL="3658584" indent="-243906" fontAlgn="base">
              <a:spcBef>
                <a:spcPct val="0"/>
              </a:spcBef>
              <a:spcAft>
                <a:spcPct val="0"/>
              </a:spcAft>
              <a:defRPr>
                <a:solidFill>
                  <a:schemeClr val="tx1"/>
                </a:solidFill>
                <a:latin typeface="Calibri" pitchFamily="34" charset="0"/>
              </a:defRPr>
            </a:lvl8pPr>
            <a:lvl9pPr marL="4146396" indent="-24390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D6C7D26-4B49-4B86-93B8-223FB2EF1D58}" type="slidenum">
              <a:rPr lang="en-US" altLang="en-US" smtClean="0">
                <a:latin typeface="Arial" panose="020B0604020202020204" pitchFamily="34" charset="0"/>
              </a:rPr>
              <a:pPr fontAlgn="base">
                <a:spcBef>
                  <a:spcPct val="0"/>
                </a:spcBef>
                <a:spcAft>
                  <a:spcPct val="0"/>
                </a:spcAft>
                <a:defRPr/>
              </a:pPr>
              <a:t>17</a:t>
            </a:fld>
            <a:endParaRPr lang="en-US" altLang="en-US" dirty="0">
              <a:latin typeface="Arial" panose="020B0604020202020204" pitchFamily="34" charset="0"/>
            </a:endParaRPr>
          </a:p>
        </p:txBody>
      </p:sp>
    </p:spTree>
    <p:extLst>
      <p:ext uri="{BB962C8B-B14F-4D97-AF65-F5344CB8AC3E}">
        <p14:creationId xmlns:p14="http://schemas.microsoft.com/office/powerpoint/2010/main" val="1185844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Thank you for viewing this training module. If you need additional information, please visit the </a:t>
            </a:r>
            <a:r>
              <a:rPr lang="en-US" altLang="en-US" dirty="0" err="1"/>
              <a:t>DeSSA</a:t>
            </a:r>
            <a:r>
              <a:rPr lang="en-US" altLang="en-US" dirty="0"/>
              <a:t> portal, where</a:t>
            </a:r>
            <a:r>
              <a:rPr lang="en-US" altLang="en-US" baseline="0" dirty="0"/>
              <a:t> you can find announcements and copies of </a:t>
            </a:r>
            <a:r>
              <a:rPr lang="en-US" altLang="en-US" dirty="0"/>
              <a:t>the </a:t>
            </a:r>
            <a:r>
              <a:rPr lang="en-US" altLang="en-US" i="1" dirty="0"/>
              <a:t>DEI User Guide</a:t>
            </a:r>
            <a:r>
              <a:rPr lang="en-US" altLang="en-US" baseline="0" dirty="0"/>
              <a:t>. Remember to follow the </a:t>
            </a:r>
            <a:r>
              <a:rPr lang="en-US" altLang="en-US" b="0" dirty="0">
                <a:solidFill>
                  <a:srgbClr val="FF0000"/>
                </a:solidFill>
              </a:rPr>
              <a:t>secure</a:t>
            </a:r>
            <a:r>
              <a:rPr lang="en-US" altLang="en-US" b="0" dirty="0"/>
              <a:t> </a:t>
            </a:r>
            <a:r>
              <a:rPr lang="en-US" altLang="en-US" i="1" baseline="0" dirty="0"/>
              <a:t>Directions for Administration</a:t>
            </a:r>
            <a:r>
              <a:rPr lang="en-US" altLang="en-US" i="1" dirty="0"/>
              <a:t> </a:t>
            </a:r>
            <a:r>
              <a:rPr lang="en-US" altLang="en-US" b="0" dirty="0">
                <a:solidFill>
                  <a:srgbClr val="FF0000"/>
                </a:solidFill>
              </a:rPr>
              <a:t>document</a:t>
            </a:r>
            <a:r>
              <a:rPr lang="en-US" altLang="en-US" b="0" dirty="0"/>
              <a:t> </a:t>
            </a:r>
            <a:r>
              <a:rPr lang="en-US" altLang="en-US" i="0" baseline="0" dirty="0"/>
              <a:t>you received with the student’s paper test while administering these tests for guidance.</a:t>
            </a:r>
            <a:endParaRPr lang="en-US" altLang="en-US" dirty="0"/>
          </a:p>
          <a:p>
            <a:endParaRPr lang="en-US" altLang="en-US" dirty="0"/>
          </a:p>
          <a:p>
            <a:r>
              <a:rPr lang="en-US" altLang="en-US" dirty="0"/>
              <a:t>For further assistance, please consult your Help Desk. </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18</a:t>
            </a:fld>
            <a:endParaRPr lang="en-US" dirty="0"/>
          </a:p>
        </p:txBody>
      </p:sp>
      <p:sp>
        <p:nvSpPr>
          <p:cNvPr id="7" name="Slide Image Placeholder 6"/>
          <p:cNvSpPr>
            <a:spLocks noGrp="1" noRot="1" noChangeAspect="1"/>
          </p:cNvSpPr>
          <p:nvPr>
            <p:ph type="sldImg"/>
          </p:nvPr>
        </p:nvSpPr>
        <p:spPr>
          <a:xfrm>
            <a:off x="487363" y="733425"/>
            <a:ext cx="6516687" cy="3665538"/>
          </a:xfrm>
        </p:spPr>
      </p:sp>
    </p:spTree>
    <p:extLst>
      <p:ext uri="{BB962C8B-B14F-4D97-AF65-F5344CB8AC3E}">
        <p14:creationId xmlns:p14="http://schemas.microsoft.com/office/powerpoint/2010/main" val="403755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8788" y="719138"/>
            <a:ext cx="6399212"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45" eaLnBrk="1" hangingPunct="1">
              <a:spcBef>
                <a:spcPct val="0"/>
              </a:spcBef>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the </a:t>
            </a:r>
            <a:r>
              <a:rPr lang="en-US" i="1" baseline="0" dirty="0">
                <a:solidFill>
                  <a:schemeClr val="tx1"/>
                </a:solidFill>
                <a:latin typeface="Arial" panose="020B0604020202020204" pitchFamily="34" charset="0"/>
                <a:cs typeface="Arial" panose="020B0604020202020204" pitchFamily="34" charset="0"/>
              </a:rPr>
              <a:t>Data Entry Interface User Guide </a:t>
            </a:r>
            <a:r>
              <a:rPr lang="en-US" baseline="0" dirty="0">
                <a:solidFill>
                  <a:schemeClr val="tx1"/>
                </a:solidFill>
                <a:latin typeface="Arial" panose="020B0604020202020204" pitchFamily="34" charset="0"/>
                <a:cs typeface="Arial" panose="020B0604020202020204" pitchFamily="34" charset="0"/>
              </a:rPr>
              <a:t>located on the portal or contact the Delaware Help Desk. </a:t>
            </a: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62" indent="-301639">
              <a:defRPr>
                <a:solidFill>
                  <a:schemeClr val="tx1"/>
                </a:solidFill>
                <a:latin typeface="Calibri" pitchFamily="34" charset="0"/>
              </a:defRPr>
            </a:lvl2pPr>
            <a:lvl3pPr marL="1206557" indent="-241312">
              <a:defRPr>
                <a:solidFill>
                  <a:schemeClr val="tx1"/>
                </a:solidFill>
                <a:latin typeface="Calibri" pitchFamily="34" charset="0"/>
              </a:defRPr>
            </a:lvl3pPr>
            <a:lvl4pPr marL="1689179" indent="-241312">
              <a:defRPr>
                <a:solidFill>
                  <a:schemeClr val="tx1"/>
                </a:solidFill>
                <a:latin typeface="Calibri" pitchFamily="34" charset="0"/>
              </a:defRPr>
            </a:lvl4pPr>
            <a:lvl5pPr marL="2171801" indent="-241312">
              <a:defRPr>
                <a:solidFill>
                  <a:schemeClr val="tx1"/>
                </a:solidFill>
                <a:latin typeface="Calibri" pitchFamily="34" charset="0"/>
              </a:defRPr>
            </a:lvl5pPr>
            <a:lvl6pPr marL="2654424" indent="-241312" fontAlgn="base">
              <a:spcBef>
                <a:spcPct val="0"/>
              </a:spcBef>
              <a:spcAft>
                <a:spcPct val="0"/>
              </a:spcAft>
              <a:defRPr>
                <a:solidFill>
                  <a:schemeClr val="tx1"/>
                </a:solidFill>
                <a:latin typeface="Calibri" pitchFamily="34" charset="0"/>
              </a:defRPr>
            </a:lvl6pPr>
            <a:lvl7pPr marL="3137046" indent="-241312" fontAlgn="base">
              <a:spcBef>
                <a:spcPct val="0"/>
              </a:spcBef>
              <a:spcAft>
                <a:spcPct val="0"/>
              </a:spcAft>
              <a:defRPr>
                <a:solidFill>
                  <a:schemeClr val="tx1"/>
                </a:solidFill>
                <a:latin typeface="Calibri" pitchFamily="34" charset="0"/>
              </a:defRPr>
            </a:lvl7pPr>
            <a:lvl8pPr marL="3619670" indent="-241312" fontAlgn="base">
              <a:spcBef>
                <a:spcPct val="0"/>
              </a:spcBef>
              <a:spcAft>
                <a:spcPct val="0"/>
              </a:spcAft>
              <a:defRPr>
                <a:solidFill>
                  <a:schemeClr val="tx1"/>
                </a:solidFill>
                <a:latin typeface="Calibri" pitchFamily="34" charset="0"/>
              </a:defRPr>
            </a:lvl8pPr>
            <a:lvl9pPr marL="4102292" indent="-24131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19</a:t>
            </a:fld>
            <a:endParaRPr lang="en-US" altLang="en-US" dirty="0">
              <a:latin typeface="Arial" panose="020B0604020202020204" pitchFamily="34" charset="0"/>
            </a:endParaRPr>
          </a:p>
        </p:txBody>
      </p:sp>
    </p:spTree>
    <p:extLst>
      <p:ext uri="{BB962C8B-B14F-4D97-AF65-F5344CB8AC3E}">
        <p14:creationId xmlns:p14="http://schemas.microsoft.com/office/powerpoint/2010/main" val="1992727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lstStyle/>
          <a:p>
            <a:pPr lvl="0"/>
            <a:r>
              <a:rPr lang="en-US" noProof="0" dirty="0"/>
              <a:t>After viewing this presentation, you should be able to:</a:t>
            </a:r>
          </a:p>
          <a:p>
            <a:pPr lvl="0"/>
            <a:endParaRPr lang="en-US" noProof="0" dirty="0"/>
          </a:p>
          <a:p>
            <a:pPr marL="174982" indent="-174982">
              <a:buFont typeface="Arial" panose="020B0604020202020204" pitchFamily="34" charset="0"/>
              <a:buChar char="•"/>
            </a:pPr>
            <a:r>
              <a:rPr lang="en-US" noProof="0" dirty="0"/>
              <a:t>Understand what the Data Entry Interface is and how to access it</a:t>
            </a:r>
          </a:p>
          <a:p>
            <a:pPr marL="174982" indent="-174982">
              <a:buFont typeface="Arial" panose="020B0604020202020204" pitchFamily="34" charset="0"/>
              <a:buChar char="•"/>
            </a:pPr>
            <a:r>
              <a:rPr lang="en-US" noProof="0" dirty="0"/>
              <a:t>Enter student responses into the DEI and </a:t>
            </a:r>
          </a:p>
          <a:p>
            <a:pPr marL="174982" indent="-174982">
              <a:buFont typeface="Arial" panose="020B0604020202020204" pitchFamily="34" charset="0"/>
              <a:buChar char="•"/>
            </a:pPr>
            <a:r>
              <a:rPr lang="en-US" noProof="0" dirty="0"/>
              <a:t>Use the different features available in the DEI</a:t>
            </a:r>
          </a:p>
          <a:p>
            <a:endParaRPr lang="en-US" altLang="en-US" dirty="0"/>
          </a:p>
        </p:txBody>
      </p:sp>
      <p:sp>
        <p:nvSpPr>
          <p:cNvPr id="39940"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92763" indent="-304908">
              <a:defRPr>
                <a:solidFill>
                  <a:schemeClr val="tx1"/>
                </a:solidFill>
                <a:latin typeface="Calibri" pitchFamily="34" charset="0"/>
              </a:defRPr>
            </a:lvl2pPr>
            <a:lvl3pPr marL="1219637" indent="-243927">
              <a:defRPr>
                <a:solidFill>
                  <a:schemeClr val="tx1"/>
                </a:solidFill>
                <a:latin typeface="Calibri" pitchFamily="34" charset="0"/>
              </a:defRPr>
            </a:lvl3pPr>
            <a:lvl4pPr marL="1707491" indent="-243927">
              <a:defRPr>
                <a:solidFill>
                  <a:schemeClr val="tx1"/>
                </a:solidFill>
                <a:latin typeface="Calibri" pitchFamily="34" charset="0"/>
              </a:defRPr>
            </a:lvl4pPr>
            <a:lvl5pPr marL="2195346" indent="-243927">
              <a:defRPr>
                <a:solidFill>
                  <a:schemeClr val="tx1"/>
                </a:solidFill>
                <a:latin typeface="Calibri" pitchFamily="34" charset="0"/>
              </a:defRPr>
            </a:lvl5pPr>
            <a:lvl6pPr marL="2683201" indent="-243927" fontAlgn="base">
              <a:spcBef>
                <a:spcPct val="0"/>
              </a:spcBef>
              <a:spcAft>
                <a:spcPct val="0"/>
              </a:spcAft>
              <a:defRPr>
                <a:solidFill>
                  <a:schemeClr val="tx1"/>
                </a:solidFill>
                <a:latin typeface="Calibri" pitchFamily="34" charset="0"/>
              </a:defRPr>
            </a:lvl6pPr>
            <a:lvl7pPr marL="3171056" indent="-243927" fontAlgn="base">
              <a:spcBef>
                <a:spcPct val="0"/>
              </a:spcBef>
              <a:spcAft>
                <a:spcPct val="0"/>
              </a:spcAft>
              <a:defRPr>
                <a:solidFill>
                  <a:schemeClr val="tx1"/>
                </a:solidFill>
                <a:latin typeface="Calibri" pitchFamily="34" charset="0"/>
              </a:defRPr>
            </a:lvl7pPr>
            <a:lvl8pPr marL="3658910" indent="-243927" fontAlgn="base">
              <a:spcBef>
                <a:spcPct val="0"/>
              </a:spcBef>
              <a:spcAft>
                <a:spcPct val="0"/>
              </a:spcAft>
              <a:defRPr>
                <a:solidFill>
                  <a:schemeClr val="tx1"/>
                </a:solidFill>
                <a:latin typeface="Calibri" pitchFamily="34" charset="0"/>
              </a:defRPr>
            </a:lvl8pPr>
            <a:lvl9pPr marL="4146765" indent="-243927" fontAlgn="base">
              <a:spcBef>
                <a:spcPct val="0"/>
              </a:spcBef>
              <a:spcAft>
                <a:spcPct val="0"/>
              </a:spcAft>
              <a:defRPr>
                <a:solidFill>
                  <a:schemeClr val="tx1"/>
                </a:solidFill>
                <a:latin typeface="Calibri" pitchFamily="34" charset="0"/>
              </a:defRPr>
            </a:lvl9pPr>
          </a:lstStyle>
          <a:p>
            <a:fld id="{1D6C7D26-4B49-4B86-93B8-223FB2EF1D58}" type="slidenum">
              <a:rPr lang="en-US" altLang="en-US" smtClean="0"/>
              <a:pPr/>
              <a:t>2</a:t>
            </a:fld>
            <a:endParaRPr lang="en-US" altLang="en-US" dirty="0"/>
          </a:p>
        </p:txBody>
      </p:sp>
      <p:sp>
        <p:nvSpPr>
          <p:cNvPr id="4" name="Slide Image Placeholder 3"/>
          <p:cNvSpPr>
            <a:spLocks noGrp="1" noRot="1" noChangeAspect="1"/>
          </p:cNvSpPr>
          <p:nvPr>
            <p:ph type="sldImg"/>
          </p:nvPr>
        </p:nvSpPr>
        <p:spPr>
          <a:xfrm>
            <a:off x="487363" y="733425"/>
            <a:ext cx="6516687" cy="3665538"/>
          </a:xfrm>
        </p:spPr>
      </p:sp>
    </p:spTree>
    <p:extLst>
      <p:ext uri="{BB962C8B-B14F-4D97-AF65-F5344CB8AC3E}">
        <p14:creationId xmlns:p14="http://schemas.microsoft.com/office/powerpoint/2010/main" val="1185844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33425"/>
            <a:ext cx="6516687" cy="3665538"/>
          </a:xfrm>
        </p:spPr>
      </p:sp>
      <p:sp>
        <p:nvSpPr>
          <p:cNvPr id="3" name="Notes Placeholder 2"/>
          <p:cNvSpPr>
            <a:spLocks noGrp="1"/>
          </p:cNvSpPr>
          <p:nvPr>
            <p:ph type="body" idx="1"/>
          </p:nvPr>
        </p:nvSpPr>
        <p:spPr/>
        <p:txBody>
          <a:bodyPr/>
          <a:lstStyle/>
          <a:p>
            <a:r>
              <a:rPr lang="en-US" dirty="0"/>
              <a:t>The DEI </a:t>
            </a:r>
            <a:r>
              <a:rPr lang="en-US" b="0" dirty="0"/>
              <a:t>is</a:t>
            </a:r>
            <a:r>
              <a:rPr lang="en-US" b="1" dirty="0"/>
              <a:t> </a:t>
            </a:r>
            <a:r>
              <a:rPr lang="en-US" dirty="0"/>
              <a:t>used to enter student responses for students taking the test in paper forms. </a:t>
            </a:r>
            <a:endParaRPr lang="en-US" baseline="0" dirty="0"/>
          </a:p>
        </p:txBody>
      </p:sp>
      <p:sp>
        <p:nvSpPr>
          <p:cNvPr id="4" name="Slide Number Placeholder 3"/>
          <p:cNvSpPr>
            <a:spLocks noGrp="1"/>
          </p:cNvSpPr>
          <p:nvPr>
            <p:ph type="sldNum" sz="quarter" idx="10"/>
          </p:nvPr>
        </p:nvSpPr>
        <p:spPr/>
        <p:txBody>
          <a:bodyPr/>
          <a:lstStyle/>
          <a:p>
            <a:fld id="{C789F980-D177-4A7A-A04A-4F28B495015B}" type="slidenum">
              <a:rPr lang="en-US" smtClean="0"/>
              <a:t>3</a:t>
            </a:fld>
            <a:endParaRPr lang="en-US"/>
          </a:p>
        </p:txBody>
      </p:sp>
    </p:spTree>
    <p:extLst>
      <p:ext uri="{BB962C8B-B14F-4D97-AF65-F5344CB8AC3E}">
        <p14:creationId xmlns:p14="http://schemas.microsoft.com/office/powerpoint/2010/main" val="107758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1A4434F-3341-41C7-A6D9-425005B00EFD}" type="slidenum">
              <a:rPr lang="en-US" smtClean="0"/>
              <a:pPr/>
              <a:t>4</a:t>
            </a:fld>
            <a:endParaRPr lang="en-US" dirty="0"/>
          </a:p>
        </p:txBody>
      </p:sp>
      <p:sp>
        <p:nvSpPr>
          <p:cNvPr id="6" name="Slide Image Placeholder 5"/>
          <p:cNvSpPr>
            <a:spLocks noGrp="1" noRot="1" noChangeAspect="1"/>
          </p:cNvSpPr>
          <p:nvPr>
            <p:ph type="sldImg"/>
          </p:nvPr>
        </p:nvSpPr>
        <p:spPr>
          <a:xfrm>
            <a:off x="487363" y="733425"/>
            <a:ext cx="6516687" cy="3665538"/>
          </a:xfrm>
        </p:spPr>
      </p:sp>
      <p:sp>
        <p:nvSpPr>
          <p:cNvPr id="7" name="Notes Placeholder 6"/>
          <p:cNvSpPr>
            <a:spLocks noGrp="1"/>
          </p:cNvSpPr>
          <p:nvPr>
            <p:ph type="body" idx="1"/>
          </p:nvPr>
        </p:nvSpPr>
        <p:spPr/>
        <p:txBody>
          <a:bodyPr/>
          <a:lstStyle/>
          <a:p>
            <a:r>
              <a:rPr lang="en-US" b="0" dirty="0"/>
              <a:t>For the TA to enter data for a student in the DEI, the student’s record in the Test Information and Distribution Engine (TIDE) needs to </a:t>
            </a:r>
            <a:r>
              <a:rPr lang="en-US" b="0" u="none" dirty="0"/>
              <a:t>be updated to allow </a:t>
            </a:r>
            <a:r>
              <a:rPr lang="en-US" b="0" dirty="0"/>
              <a:t>for a paper form. </a:t>
            </a:r>
            <a:r>
              <a:rPr lang="en-US" dirty="0"/>
              <a:t>TIDE is the “home” for all student data and accommodations. That student’s record should be checked in TIDE to ensure that the correct flag has been set</a:t>
            </a:r>
            <a:r>
              <a:rPr lang="en-US" baseline="0" dirty="0"/>
              <a:t> for a paper form. The </a:t>
            </a:r>
            <a:r>
              <a:rPr lang="en-US" i="1" baseline="0" dirty="0"/>
              <a:t>TIDE User Guide </a:t>
            </a:r>
            <a:r>
              <a:rPr lang="en-US" baseline="0" dirty="0"/>
              <a:t>has more information about how to do this.</a:t>
            </a:r>
          </a:p>
          <a:p>
            <a:endParaRPr lang="en-US" b="0" baseline="0" dirty="0"/>
          </a:p>
        </p:txBody>
      </p:sp>
    </p:spTree>
    <p:extLst>
      <p:ext uri="{BB962C8B-B14F-4D97-AF65-F5344CB8AC3E}">
        <p14:creationId xmlns:p14="http://schemas.microsoft.com/office/powerpoint/2010/main" val="205860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4638" y="520700"/>
            <a:ext cx="3679825"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DEI is accessed through the Delaware Department of Education’s (DDOE’s) </a:t>
            </a:r>
            <a:r>
              <a:rPr lang="en-US" sz="1200" kern="1200" dirty="0" err="1">
                <a:solidFill>
                  <a:schemeClr val="tx1"/>
                </a:solidFill>
                <a:effectLst/>
                <a:latin typeface="Calibri"/>
                <a:ea typeface="+mn-ea"/>
                <a:cs typeface="+mn-cs"/>
              </a:rPr>
              <a:t>EdAccess</a:t>
            </a:r>
            <a:r>
              <a:rPr lang="en-US" sz="1200" kern="1200" baseline="0" dirty="0">
                <a:solidFill>
                  <a:schemeClr val="tx1"/>
                </a:solidFill>
                <a:effectLst/>
                <a:latin typeface="Calibri"/>
                <a:ea typeface="+mn-ea"/>
                <a:cs typeface="+mn-cs"/>
              </a:rPr>
              <a:t> or </a:t>
            </a:r>
            <a:r>
              <a:rPr lang="en-US" sz="1200" kern="1200" dirty="0">
                <a:solidFill>
                  <a:schemeClr val="tx1"/>
                </a:solidFill>
                <a:latin typeface="Calibri"/>
                <a:ea typeface="+mn-ea"/>
                <a:cs typeface="+mn-cs"/>
              </a:rPr>
              <a:t>LEA </a:t>
            </a:r>
            <a:r>
              <a:rPr lang="en-US" sz="1200" kern="1200" dirty="0" err="1">
                <a:solidFill>
                  <a:schemeClr val="tx1"/>
                </a:solidFill>
                <a:latin typeface="Calibri"/>
                <a:ea typeface="+mn-ea"/>
                <a:cs typeface="+mn-cs"/>
              </a:rPr>
              <a:t>Classlink</a:t>
            </a:r>
            <a:r>
              <a:rPr lang="en-US" sz="1200" kern="1200" dirty="0">
                <a:solidFill>
                  <a:schemeClr val="tx1"/>
                </a:solidFill>
                <a:latin typeface="Calibri"/>
                <a:ea typeface="+mn-ea"/>
                <a:cs typeface="+mn-cs"/>
              </a:rPr>
              <a:t> page</a:t>
            </a:r>
          </a:p>
          <a:p>
            <a:r>
              <a:rPr lang="en-US" sz="1200" kern="1200" dirty="0">
                <a:solidFill>
                  <a:schemeClr val="tx1"/>
                </a:solidFill>
                <a:effectLst/>
                <a:latin typeface="Calibri"/>
                <a:ea typeface="+mn-ea"/>
                <a:cs typeface="+mn-cs"/>
              </a:rPr>
              <a:t>application.</a:t>
            </a:r>
          </a:p>
          <a:p>
            <a:pPr lvl="0"/>
            <a:r>
              <a:rPr lang="en-US" sz="1200" kern="1200" dirty="0">
                <a:solidFill>
                  <a:schemeClr val="tx1"/>
                </a:solidFill>
                <a:effectLst/>
                <a:latin typeface="Calibri"/>
                <a:ea typeface="+mn-ea"/>
                <a:cs typeface="+mn-cs"/>
              </a:rPr>
              <a:t>Access the DDOE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login page or LEA </a:t>
            </a:r>
            <a:r>
              <a:rPr lang="en-US" sz="1200" kern="1200" dirty="0" err="1">
                <a:solidFill>
                  <a:schemeClr val="tx1"/>
                </a:solidFill>
                <a:effectLst/>
                <a:latin typeface="Calibri"/>
                <a:ea typeface="+mn-ea"/>
                <a:cs typeface="+mn-cs"/>
              </a:rPr>
              <a:t>ClassLInk</a:t>
            </a:r>
            <a:r>
              <a:rPr lang="en-US" sz="1200" kern="1200" dirty="0">
                <a:solidFill>
                  <a:schemeClr val="tx1"/>
                </a:solidFill>
                <a:effectLst/>
                <a:latin typeface="Calibri"/>
                <a:ea typeface="+mn-ea"/>
                <a:cs typeface="+mn-cs"/>
              </a:rPr>
              <a:t> at </a:t>
            </a:r>
            <a:r>
              <a:rPr lang="en-US" dirty="0">
                <a:hlinkClick r:id="rId3" action="ppaction://hlinkfile"/>
              </a:rPr>
              <a:t>launchpad.classlink.com/ddoe</a:t>
            </a:r>
            <a:r>
              <a:rPr lang="en-US" dirty="0"/>
              <a:t>. </a:t>
            </a:r>
            <a:r>
              <a:rPr lang="en-US" sz="1200" kern="1200" dirty="0">
                <a:solidFill>
                  <a:schemeClr val="tx1"/>
                </a:solidFill>
                <a:effectLst/>
                <a:latin typeface="Calibri"/>
                <a:ea typeface="+mn-ea"/>
                <a:cs typeface="+mn-cs"/>
              </a:rPr>
              <a:t>Use your regular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ID LEA </a:t>
            </a:r>
            <a:r>
              <a:rPr lang="en-US" sz="1200" kern="1200" dirty="0" err="1">
                <a:solidFill>
                  <a:schemeClr val="tx1"/>
                </a:solidFill>
                <a:effectLst/>
                <a:latin typeface="Calibri"/>
                <a:ea typeface="+mn-ea"/>
                <a:cs typeface="+mn-cs"/>
              </a:rPr>
              <a:t>ClassLink</a:t>
            </a:r>
            <a:r>
              <a:rPr lang="en-US" sz="1200" kern="1200" dirty="0">
                <a:solidFill>
                  <a:schemeClr val="tx1"/>
                </a:solidFill>
                <a:effectLst/>
                <a:latin typeface="Calibri"/>
                <a:ea typeface="+mn-ea"/>
                <a:cs typeface="+mn-cs"/>
              </a:rPr>
              <a:t> and password to log in.</a:t>
            </a:r>
          </a:p>
          <a:p>
            <a:r>
              <a:rPr lang="en-US" sz="1200" kern="1200" dirty="0">
                <a:solidFill>
                  <a:schemeClr val="tx1"/>
                </a:solidFill>
                <a:effectLst/>
                <a:latin typeface="Calibri"/>
                <a:ea typeface="+mn-ea"/>
                <a:cs typeface="+mn-cs"/>
              </a:rPr>
              <a:t>After you have successfully logged in, you will see a list of authorized applications, including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Math &amp; ELA. </a:t>
            </a:r>
          </a:p>
          <a:p>
            <a:pPr lvl="0"/>
            <a:r>
              <a:rPr lang="en-US" sz="1200" kern="1200" dirty="0">
                <a:solidFill>
                  <a:schemeClr val="tx1"/>
                </a:solidFill>
                <a:effectLst/>
                <a:latin typeface="Calibri"/>
                <a:ea typeface="+mn-ea"/>
                <a:cs typeface="+mn-cs"/>
              </a:rPr>
              <a:t>Click the [</a:t>
            </a:r>
            <a:r>
              <a:rPr lang="en-US" sz="1200" b="1" kern="1200" dirty="0" err="1">
                <a:solidFill>
                  <a:schemeClr val="tx1"/>
                </a:solidFill>
                <a:effectLst/>
                <a:latin typeface="Calibri"/>
                <a:ea typeface="+mn-ea"/>
                <a:cs typeface="+mn-cs"/>
              </a:rPr>
              <a:t>DeSSA</a:t>
            </a:r>
            <a:r>
              <a:rPr lang="en-US" sz="1200" b="1" kern="1200" dirty="0">
                <a:solidFill>
                  <a:schemeClr val="tx1"/>
                </a:solidFill>
                <a:effectLst/>
                <a:latin typeface="Calibri"/>
                <a:ea typeface="+mn-ea"/>
                <a:cs typeface="+mn-cs"/>
              </a:rPr>
              <a:t> Math &amp; ELA</a:t>
            </a:r>
            <a:r>
              <a:rPr lang="en-US" sz="1200" kern="1200" dirty="0">
                <a:solidFill>
                  <a:schemeClr val="tx1"/>
                </a:solidFill>
                <a:effectLst/>
                <a:latin typeface="Calibri"/>
                <a:ea typeface="+mn-ea"/>
                <a:cs typeface="+mn-cs"/>
              </a:rPr>
              <a:t>] button from your menu. You will be directed to the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portal.</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5</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2743598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4638" y="520700"/>
            <a:ext cx="3679825"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DEI is accessed through the Delaware Department of Education’s (DDOE’s) </a:t>
            </a:r>
            <a:r>
              <a:rPr lang="en-US" sz="1200" kern="1200" dirty="0" err="1">
                <a:solidFill>
                  <a:schemeClr val="tx1"/>
                </a:solidFill>
                <a:effectLst/>
                <a:latin typeface="Calibri"/>
                <a:ea typeface="+mn-ea"/>
                <a:cs typeface="+mn-cs"/>
              </a:rPr>
              <a:t>EdAccess</a:t>
            </a:r>
            <a:r>
              <a:rPr lang="en-US" sz="1200" kern="1200" baseline="0" dirty="0">
                <a:solidFill>
                  <a:schemeClr val="tx1"/>
                </a:solidFill>
                <a:effectLst/>
                <a:latin typeface="Calibri"/>
                <a:ea typeface="+mn-ea"/>
                <a:cs typeface="+mn-cs"/>
              </a:rPr>
              <a:t> or </a:t>
            </a:r>
            <a:r>
              <a:rPr lang="en-US" sz="1200" kern="1200" dirty="0">
                <a:solidFill>
                  <a:schemeClr val="tx1"/>
                </a:solidFill>
                <a:latin typeface="Calibri"/>
                <a:ea typeface="+mn-ea"/>
                <a:cs typeface="+mn-cs"/>
              </a:rPr>
              <a:t>LEA </a:t>
            </a:r>
            <a:r>
              <a:rPr lang="en-US" sz="1200" kern="1200" dirty="0" err="1">
                <a:solidFill>
                  <a:schemeClr val="tx1"/>
                </a:solidFill>
                <a:latin typeface="Calibri"/>
                <a:ea typeface="+mn-ea"/>
                <a:cs typeface="+mn-cs"/>
              </a:rPr>
              <a:t>Classlink</a:t>
            </a:r>
            <a:r>
              <a:rPr lang="en-US" sz="1200" kern="1200" dirty="0">
                <a:solidFill>
                  <a:schemeClr val="tx1"/>
                </a:solidFill>
                <a:latin typeface="Calibri"/>
                <a:ea typeface="+mn-ea"/>
                <a:cs typeface="+mn-cs"/>
              </a:rPr>
              <a:t> page</a:t>
            </a:r>
          </a:p>
          <a:p>
            <a:r>
              <a:rPr lang="en-US" sz="1200" kern="1200" dirty="0">
                <a:solidFill>
                  <a:schemeClr val="tx1"/>
                </a:solidFill>
                <a:effectLst/>
                <a:latin typeface="Calibri"/>
                <a:ea typeface="+mn-ea"/>
                <a:cs typeface="+mn-cs"/>
              </a:rPr>
              <a:t>application.</a:t>
            </a:r>
          </a:p>
          <a:p>
            <a:pPr lvl="0"/>
            <a:r>
              <a:rPr lang="en-US" sz="1200" kern="1200" dirty="0">
                <a:solidFill>
                  <a:schemeClr val="tx1"/>
                </a:solidFill>
                <a:effectLst/>
                <a:latin typeface="Calibri"/>
                <a:ea typeface="+mn-ea"/>
                <a:cs typeface="+mn-cs"/>
              </a:rPr>
              <a:t>Access the DDOE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login page or LEA </a:t>
            </a:r>
            <a:r>
              <a:rPr lang="en-US" sz="1200" kern="1200" dirty="0" err="1">
                <a:solidFill>
                  <a:schemeClr val="tx1"/>
                </a:solidFill>
                <a:effectLst/>
                <a:latin typeface="Calibri"/>
                <a:ea typeface="+mn-ea"/>
                <a:cs typeface="+mn-cs"/>
              </a:rPr>
              <a:t>ClassLInk</a:t>
            </a:r>
            <a:r>
              <a:rPr lang="en-US" sz="1200" kern="1200" dirty="0">
                <a:solidFill>
                  <a:schemeClr val="tx1"/>
                </a:solidFill>
                <a:effectLst/>
                <a:latin typeface="Calibri"/>
                <a:ea typeface="+mn-ea"/>
                <a:cs typeface="+mn-cs"/>
              </a:rPr>
              <a:t> at </a:t>
            </a:r>
            <a:r>
              <a:rPr lang="en-US" dirty="0">
                <a:hlinkClick r:id="rId3" action="ppaction://hlinkfile"/>
              </a:rPr>
              <a:t>launchpad.classlink.com/</a:t>
            </a:r>
            <a:r>
              <a:rPr lang="en-US" dirty="0" err="1">
                <a:hlinkClick r:id="rId3" action="ppaction://hlinkfile"/>
              </a:rPr>
              <a:t>ddoe</a:t>
            </a:r>
            <a:r>
              <a:rPr lang="en-US" dirty="0"/>
              <a:t>. </a:t>
            </a:r>
            <a:r>
              <a:rPr lang="en-US" sz="1200" kern="1200" dirty="0">
                <a:solidFill>
                  <a:schemeClr val="tx1"/>
                </a:solidFill>
                <a:effectLst/>
                <a:latin typeface="Calibri"/>
                <a:ea typeface="+mn-ea"/>
                <a:cs typeface="+mn-cs"/>
              </a:rPr>
              <a:t>Use your regular </a:t>
            </a:r>
            <a:r>
              <a:rPr lang="en-US" sz="1200" kern="1200" dirty="0" err="1">
                <a:solidFill>
                  <a:schemeClr val="tx1"/>
                </a:solidFill>
                <a:effectLst/>
                <a:latin typeface="Calibri"/>
                <a:ea typeface="+mn-ea"/>
                <a:cs typeface="+mn-cs"/>
              </a:rPr>
              <a:t>EdAccess</a:t>
            </a:r>
            <a:r>
              <a:rPr lang="en-US" sz="1200" kern="1200" dirty="0">
                <a:solidFill>
                  <a:schemeClr val="tx1"/>
                </a:solidFill>
                <a:effectLst/>
                <a:latin typeface="Calibri"/>
                <a:ea typeface="+mn-ea"/>
                <a:cs typeface="+mn-cs"/>
              </a:rPr>
              <a:t> ID LEA </a:t>
            </a:r>
            <a:r>
              <a:rPr lang="en-US" sz="1200" kern="1200" dirty="0" err="1">
                <a:solidFill>
                  <a:schemeClr val="tx1"/>
                </a:solidFill>
                <a:effectLst/>
                <a:latin typeface="Calibri"/>
                <a:ea typeface="+mn-ea"/>
                <a:cs typeface="+mn-cs"/>
              </a:rPr>
              <a:t>ClassLink</a:t>
            </a:r>
            <a:r>
              <a:rPr lang="en-US" sz="1200" kern="1200" dirty="0">
                <a:solidFill>
                  <a:schemeClr val="tx1"/>
                </a:solidFill>
                <a:effectLst/>
                <a:latin typeface="Calibri"/>
                <a:ea typeface="+mn-ea"/>
                <a:cs typeface="+mn-cs"/>
              </a:rPr>
              <a:t> and password to log in.</a:t>
            </a:r>
          </a:p>
          <a:p>
            <a:r>
              <a:rPr lang="en-US" sz="1200" kern="1200" dirty="0">
                <a:solidFill>
                  <a:schemeClr val="tx1"/>
                </a:solidFill>
                <a:effectLst/>
                <a:latin typeface="Calibri"/>
                <a:ea typeface="+mn-ea"/>
                <a:cs typeface="+mn-cs"/>
              </a:rPr>
              <a:t>After you have successfully logged in, you will see a list of authorized applications, including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Math &amp; ELA. </a:t>
            </a:r>
          </a:p>
          <a:p>
            <a:pPr lvl="0"/>
            <a:r>
              <a:rPr lang="en-US" sz="1200" kern="1200" dirty="0">
                <a:solidFill>
                  <a:schemeClr val="tx1"/>
                </a:solidFill>
                <a:effectLst/>
                <a:latin typeface="Calibri"/>
                <a:ea typeface="+mn-ea"/>
                <a:cs typeface="+mn-cs"/>
              </a:rPr>
              <a:t>Click the [</a:t>
            </a:r>
            <a:r>
              <a:rPr lang="en-US" sz="1200" b="1" kern="1200" dirty="0" err="1">
                <a:solidFill>
                  <a:schemeClr val="tx1"/>
                </a:solidFill>
                <a:effectLst/>
                <a:latin typeface="Calibri"/>
                <a:ea typeface="+mn-ea"/>
                <a:cs typeface="+mn-cs"/>
              </a:rPr>
              <a:t>DeSSA</a:t>
            </a:r>
            <a:r>
              <a:rPr lang="en-US" sz="1200" b="1" kern="1200" dirty="0">
                <a:solidFill>
                  <a:schemeClr val="tx1"/>
                </a:solidFill>
                <a:effectLst/>
                <a:latin typeface="Calibri"/>
                <a:ea typeface="+mn-ea"/>
                <a:cs typeface="+mn-cs"/>
              </a:rPr>
              <a:t> Math &amp; ELA</a:t>
            </a:r>
            <a:r>
              <a:rPr lang="en-US" sz="1200" kern="1200" dirty="0">
                <a:solidFill>
                  <a:schemeClr val="tx1"/>
                </a:solidFill>
                <a:effectLst/>
                <a:latin typeface="Calibri"/>
                <a:ea typeface="+mn-ea"/>
                <a:cs typeface="+mn-cs"/>
              </a:rPr>
              <a:t>] button from your menu. You will be directed to the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portal.</a:t>
            </a:r>
          </a:p>
          <a:p>
            <a:pPr lvl="0"/>
            <a:r>
              <a:rPr lang="en-US" sz="1200" kern="1200" dirty="0">
                <a:solidFill>
                  <a:schemeClr val="tx1"/>
                </a:solidFill>
                <a:effectLst/>
                <a:latin typeface="Calibri"/>
                <a:ea typeface="+mn-ea"/>
                <a:cs typeface="+mn-cs"/>
              </a:rPr>
              <a:t>Click the [</a:t>
            </a:r>
            <a:r>
              <a:rPr lang="en-US" sz="1200" b="1" kern="1200" dirty="0">
                <a:solidFill>
                  <a:schemeClr val="tx1"/>
                </a:solidFill>
                <a:effectLst/>
                <a:latin typeface="Calibri"/>
                <a:ea typeface="+mn-ea"/>
                <a:cs typeface="+mn-cs"/>
              </a:rPr>
              <a:t>ELA &amp; Mathematics</a:t>
            </a:r>
            <a:r>
              <a:rPr lang="en-US" sz="1200" kern="1200" dirty="0">
                <a:solidFill>
                  <a:schemeClr val="tx1"/>
                </a:solidFill>
                <a:effectLst/>
                <a:latin typeface="Calibri"/>
                <a:ea typeface="+mn-ea"/>
                <a:cs typeface="+mn-cs"/>
              </a:rPr>
              <a:t>] user card to access </a:t>
            </a:r>
            <a:r>
              <a:rPr lang="en-US" sz="1200" kern="1200" dirty="0" err="1">
                <a:solidFill>
                  <a:schemeClr val="tx1"/>
                </a:solidFill>
                <a:effectLst/>
                <a:latin typeface="Calibri"/>
                <a:ea typeface="+mn-ea"/>
                <a:cs typeface="+mn-cs"/>
              </a:rPr>
              <a:t>DeSSA</a:t>
            </a:r>
            <a:r>
              <a:rPr lang="en-US" sz="1200" kern="1200" dirty="0">
                <a:solidFill>
                  <a:schemeClr val="tx1"/>
                </a:solidFill>
                <a:effectLst/>
                <a:latin typeface="Calibri"/>
                <a:ea typeface="+mn-ea"/>
                <a:cs typeface="+mn-cs"/>
              </a:rPr>
              <a:t> applications.</a:t>
            </a:r>
            <a:endParaRPr lang="en-US" sz="1200" i="1" kern="1200" dirty="0">
              <a:solidFill>
                <a:schemeClr val="tx1"/>
              </a:solidFill>
              <a:effectLst/>
              <a:latin typeface="Calibri"/>
              <a:ea typeface="+mn-ea"/>
              <a:cs typeface="+mn-cs"/>
            </a:endParaRPr>
          </a:p>
          <a:p>
            <a:r>
              <a:rPr lang="en-US" sz="1200" kern="1200" dirty="0">
                <a:solidFill>
                  <a:schemeClr val="tx1"/>
                </a:solidFill>
                <a:effectLst/>
                <a:latin typeface="Calibri"/>
                <a:ea typeface="+mn-ea"/>
                <a:cs typeface="+mn-cs"/>
              </a:rPr>
              <a:t>Click the [</a:t>
            </a:r>
            <a:r>
              <a:rPr lang="en-US" sz="1200" b="1" dirty="0"/>
              <a:t>Data Entry Interface</a:t>
            </a:r>
            <a:r>
              <a:rPr lang="en-US" sz="1200" kern="1200" dirty="0">
                <a:solidFill>
                  <a:schemeClr val="tx1"/>
                </a:solidFill>
                <a:effectLst/>
                <a:latin typeface="Calibri"/>
                <a:ea typeface="+mn-ea"/>
                <a:cs typeface="+mn-cs"/>
              </a:rPr>
              <a:t>]</a:t>
            </a:r>
            <a:r>
              <a:rPr lang="en-US" sz="1200" b="1" kern="1200" dirty="0">
                <a:solidFill>
                  <a:schemeClr val="tx1"/>
                </a:solidFill>
                <a:effectLst/>
                <a:latin typeface="Calibri"/>
                <a:ea typeface="+mn-ea"/>
                <a:cs typeface="+mn-cs"/>
              </a:rPr>
              <a:t> </a:t>
            </a:r>
            <a:r>
              <a:rPr lang="en-US" sz="1200" kern="1200" dirty="0">
                <a:solidFill>
                  <a:schemeClr val="tx1"/>
                </a:solidFill>
                <a:effectLst/>
                <a:latin typeface="Calibri"/>
                <a:ea typeface="+mn-ea"/>
                <a:cs typeface="+mn-cs"/>
              </a:rPr>
              <a:t>button. If you are authorized to access this application, you will be automatically directed to the DEI site.</a:t>
            </a: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6</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327213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logging in to the DEI, you will be prompted to enter information for the student you are testing. Enter the student’s first name and student ID number. Please note that the student’s first name and ID must match what is pre-identified in TIDE.</a:t>
            </a:r>
            <a:r>
              <a:rPr lang="en-US" baseline="0" dirty="0"/>
              <a:t> If the student does not have a permanent student ID yet, then you should enter the temporary ID listed for the student in TIDE. For information about registering students in TIDE, please review </a:t>
            </a:r>
            <a:r>
              <a:rPr lang="en-US" i="1" baseline="0" dirty="0"/>
              <a:t>TIDE User Guide</a:t>
            </a:r>
            <a:r>
              <a:rPr lang="en-US" baseline="0" dirty="0"/>
              <a:t>.</a:t>
            </a:r>
            <a:endParaRPr lang="en-US" dirty="0"/>
          </a:p>
          <a:p>
            <a:endParaRPr lang="en-US" dirty="0"/>
          </a:p>
          <a:p>
            <a:r>
              <a:rPr lang="en-US" dirty="0"/>
              <a:t>When you have entered the information, click </a:t>
            </a:r>
            <a:r>
              <a:rPr lang="en-US" b="1" dirty="0"/>
              <a:t>Sign In</a:t>
            </a:r>
            <a:r>
              <a:rPr lang="en-US" dirty="0"/>
              <a:t>.</a:t>
            </a:r>
          </a:p>
        </p:txBody>
      </p:sp>
      <p:sp>
        <p:nvSpPr>
          <p:cNvPr id="4" name="Slide Number Placeholder 3"/>
          <p:cNvSpPr>
            <a:spLocks noGrp="1"/>
          </p:cNvSpPr>
          <p:nvPr>
            <p:ph type="sldNum" sz="quarter" idx="10"/>
          </p:nvPr>
        </p:nvSpPr>
        <p:spPr/>
        <p:txBody>
          <a:bodyPr/>
          <a:lstStyle/>
          <a:p>
            <a:fld id="{E8B097D6-EE9F-415D-9708-2BB67BC396CD}" type="slidenum">
              <a:rPr lang="en-US" smtClean="0"/>
              <a:pPr/>
              <a:t>7</a:t>
            </a:fld>
            <a:endParaRPr lang="en-US" dirty="0"/>
          </a:p>
        </p:txBody>
      </p:sp>
      <p:sp>
        <p:nvSpPr>
          <p:cNvPr id="7" name="Slide Image Placeholder 6"/>
          <p:cNvSpPr>
            <a:spLocks noGrp="1" noRot="1" noChangeAspect="1"/>
          </p:cNvSpPr>
          <p:nvPr>
            <p:ph type="sldImg"/>
          </p:nvPr>
        </p:nvSpPr>
        <p:spPr>
          <a:xfrm>
            <a:off x="487363" y="733425"/>
            <a:ext cx="6516687" cy="3665538"/>
          </a:xfrm>
        </p:spPr>
      </p:sp>
    </p:spTree>
    <p:extLst>
      <p:ext uri="{BB962C8B-B14F-4D97-AF65-F5344CB8AC3E}">
        <p14:creationId xmlns:p14="http://schemas.microsoft.com/office/powerpoint/2010/main" val="3085407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Next, you will be prompted to verify that the student’s demographic information is correct. Please be sure to review every field. If all the student’s information is correct, click </a:t>
            </a:r>
            <a:r>
              <a:rPr lang="en-US" b="1" dirty="0"/>
              <a:t>YES</a:t>
            </a:r>
            <a:r>
              <a:rPr lang="en-US" dirty="0"/>
              <a:t>. If any information is incorrect, click </a:t>
            </a:r>
            <a:r>
              <a:rPr lang="en-US" b="1" dirty="0"/>
              <a:t>NO</a:t>
            </a:r>
            <a:r>
              <a:rPr lang="en-US" b="0" dirty="0"/>
              <a:t>,</a:t>
            </a:r>
            <a:r>
              <a:rPr lang="en-US" b="1" dirty="0"/>
              <a:t> </a:t>
            </a:r>
            <a:r>
              <a:rPr lang="en-US" dirty="0"/>
              <a:t>and contact your test coordinator. </a:t>
            </a:r>
          </a:p>
        </p:txBody>
      </p:sp>
      <p:sp>
        <p:nvSpPr>
          <p:cNvPr id="4" name="Slide Number Placeholder 3"/>
          <p:cNvSpPr>
            <a:spLocks noGrp="1"/>
          </p:cNvSpPr>
          <p:nvPr>
            <p:ph type="sldNum" sz="quarter" idx="10"/>
          </p:nvPr>
        </p:nvSpPr>
        <p:spPr/>
        <p:txBody>
          <a:bodyPr/>
          <a:lstStyle/>
          <a:p>
            <a:fld id="{E8B097D6-EE9F-415D-9708-2BB67BC396CD}" type="slidenum">
              <a:rPr lang="en-US" smtClean="0"/>
              <a:pPr/>
              <a:t>8</a:t>
            </a:fld>
            <a:endParaRPr lang="en-US" dirty="0"/>
          </a:p>
        </p:txBody>
      </p:sp>
      <p:sp>
        <p:nvSpPr>
          <p:cNvPr id="7" name="Slide Image Placeholder 6"/>
          <p:cNvSpPr>
            <a:spLocks noGrp="1" noRot="1" noChangeAspect="1"/>
          </p:cNvSpPr>
          <p:nvPr>
            <p:ph type="sldImg"/>
          </p:nvPr>
        </p:nvSpPr>
        <p:spPr>
          <a:xfrm>
            <a:off x="487363" y="733425"/>
            <a:ext cx="6516687" cy="3665538"/>
          </a:xfrm>
        </p:spPr>
      </p:sp>
    </p:spTree>
    <p:extLst>
      <p:ext uri="{BB962C8B-B14F-4D97-AF65-F5344CB8AC3E}">
        <p14:creationId xmlns:p14="http://schemas.microsoft.com/office/powerpoint/2010/main" val="3085407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After verifying the student’s information, the Available Tests screen will appear. Please note two things about this page:</a:t>
            </a:r>
          </a:p>
          <a:p>
            <a:endParaRPr lang="en-US" dirty="0"/>
          </a:p>
          <a:p>
            <a:pPr marL="174982" indent="-174982" defTabSz="986524">
              <a:buFont typeface="Arial" panose="020B0604020202020204" pitchFamily="34" charset="0"/>
              <a:buChar char="•"/>
              <a:defRPr/>
            </a:pPr>
            <a:r>
              <a:rPr lang="en-US" dirty="0"/>
              <a:t>First, the page lists the test</a:t>
            </a:r>
            <a:r>
              <a:rPr lang="en-US" strike="sngStrike" dirty="0"/>
              <a:t>s</a:t>
            </a:r>
            <a:r>
              <a:rPr lang="en-US" dirty="0"/>
              <a:t> available for the student based on the student’s grade level. Please verify that the appropriate test is listed for the student. If the test for this student is missing or incorrect, please contact your test coordinator.</a:t>
            </a:r>
          </a:p>
          <a:p>
            <a:pPr marL="174982" indent="-174982" defTabSz="986524">
              <a:buFont typeface="Arial" panose="020B0604020202020204" pitchFamily="34" charset="0"/>
              <a:buChar char="•"/>
              <a:defRPr/>
            </a:pPr>
            <a:r>
              <a:rPr lang="en-US" dirty="0"/>
              <a:t>Second, the arrows on this page signal the test’s status. A solid background indicates that the test has not been started and no data has been entered. A clock face shaped arrow indicates that the test has been started, but still needs to be reviewed and submitted.</a:t>
            </a:r>
          </a:p>
        </p:txBody>
      </p:sp>
      <p:sp>
        <p:nvSpPr>
          <p:cNvPr id="4" name="Slide Number Placeholder 3"/>
          <p:cNvSpPr>
            <a:spLocks noGrp="1"/>
          </p:cNvSpPr>
          <p:nvPr>
            <p:ph type="sldNum" sz="quarter" idx="10"/>
          </p:nvPr>
        </p:nvSpPr>
        <p:spPr/>
        <p:txBody>
          <a:bodyPr/>
          <a:lstStyle/>
          <a:p>
            <a:fld id="{E8B097D6-EE9F-415D-9708-2BB67BC396CD}" type="slidenum">
              <a:rPr lang="en-US" smtClean="0"/>
              <a:pPr/>
              <a:t>9</a:t>
            </a:fld>
            <a:endParaRPr lang="en-US" dirty="0"/>
          </a:p>
        </p:txBody>
      </p:sp>
      <p:sp>
        <p:nvSpPr>
          <p:cNvPr id="7" name="Slide Image Placeholder 6"/>
          <p:cNvSpPr>
            <a:spLocks noGrp="1" noRot="1" noChangeAspect="1"/>
          </p:cNvSpPr>
          <p:nvPr>
            <p:ph type="sldImg"/>
          </p:nvPr>
        </p:nvSpPr>
        <p:spPr>
          <a:xfrm>
            <a:off x="487363" y="733425"/>
            <a:ext cx="6516687" cy="3665538"/>
          </a:xfrm>
        </p:spPr>
      </p:sp>
    </p:spTree>
    <p:extLst>
      <p:ext uri="{BB962C8B-B14F-4D97-AF65-F5344CB8AC3E}">
        <p14:creationId xmlns:p14="http://schemas.microsoft.com/office/powerpoint/2010/main" val="3085407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25636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55763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6657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 id="2147483813"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3.xml"/><Relationship Id="rId5" Type="http://schemas.openxmlformats.org/officeDocument/2006/relationships/image" Target="../media/image1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hyperlink" Target="https://helpdesk.doe.k12.de.us/" TargetMode="External"/><Relationship Id="rId4" Type="http://schemas.openxmlformats.org/officeDocument/2006/relationships/hyperlink" Target="mailto:DeSSAHelpDesk@cambiumassessment.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launchpad.classlink.com/ddoe"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cid:image002.png@01D66734.0489D330"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cap="none" dirty="0"/>
              <a:t>Data Entry Interface (DEI)</a:t>
            </a:r>
            <a:br>
              <a:rPr lang="en-US" cap="none" dirty="0"/>
            </a:br>
            <a:r>
              <a:rPr lang="en-US" sz="2800" cap="none" dirty="0"/>
              <a:t>For Paper Test Administrations</a:t>
            </a:r>
          </a:p>
        </p:txBody>
      </p:sp>
      <p:sp>
        <p:nvSpPr>
          <p:cNvPr id="3" name="Subtitle 2"/>
          <p:cNvSpPr>
            <a:spLocks noGrp="1"/>
          </p:cNvSpPr>
          <p:nvPr>
            <p:ph type="subTitle" idx="1"/>
          </p:nvPr>
        </p:nvSpPr>
        <p:spPr>
          <a:xfrm>
            <a:off x="2589492" y="3840480"/>
            <a:ext cx="8540496" cy="858323"/>
          </a:xfrm>
        </p:spPr>
        <p:txBody>
          <a:bodyPr>
            <a:normAutofit/>
          </a:bodyPr>
          <a:lstStyle/>
          <a:p>
            <a:pPr algn="l"/>
            <a:r>
              <a:rPr lang="en-US" sz="2400" cap="none" dirty="0"/>
              <a:t>Training Module</a:t>
            </a:r>
          </a:p>
          <a:p>
            <a:pPr algn="l"/>
            <a:r>
              <a:rPr lang="en-US" sz="2400" dirty="0"/>
              <a:t>2023-2024</a:t>
            </a:r>
          </a:p>
        </p:txBody>
      </p:sp>
      <p:sp>
        <p:nvSpPr>
          <p:cNvPr id="5" name="Rectangle 4">
            <a:extLst>
              <a:ext uri="{FF2B5EF4-FFF2-40B4-BE49-F238E27FC236}">
                <a16:creationId xmlns:a16="http://schemas.microsoft.com/office/drawing/2014/main" id="{0A320377-ABF0-42C1-9A7F-EA964DC367CC}"/>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8" y="128016"/>
            <a:ext cx="11018520" cy="521208"/>
          </a:xfrm>
        </p:spPr>
        <p:txBody>
          <a:bodyPr/>
          <a:lstStyle/>
          <a:p>
            <a:r>
              <a:rPr lang="en-US" dirty="0"/>
              <a:t>Audio/Video Checks</a:t>
            </a:r>
          </a:p>
        </p:txBody>
      </p:sp>
      <p:grpSp>
        <p:nvGrpSpPr>
          <p:cNvPr id="4" name="Group 3">
            <a:extLst>
              <a:ext uri="{FF2B5EF4-FFF2-40B4-BE49-F238E27FC236}">
                <a16:creationId xmlns:a16="http://schemas.microsoft.com/office/drawing/2014/main" id="{F1DC978B-BA0C-4ADF-9019-C0244AB2F024}"/>
              </a:ext>
            </a:extLst>
          </p:cNvPr>
          <p:cNvGrpSpPr/>
          <p:nvPr/>
        </p:nvGrpSpPr>
        <p:grpSpPr>
          <a:xfrm>
            <a:off x="1887583" y="1851116"/>
            <a:ext cx="8416834" cy="3390900"/>
            <a:chOff x="1524000" y="1733550"/>
            <a:chExt cx="8416834" cy="3390900"/>
          </a:xfrm>
        </p:grpSpPr>
        <p:pic>
          <p:nvPicPr>
            <p:cNvPr id="5" name="Picture 4">
              <a:extLst>
                <a:ext uri="{FF2B5EF4-FFF2-40B4-BE49-F238E27FC236}">
                  <a16:creationId xmlns:a16="http://schemas.microsoft.com/office/drawing/2014/main" id="{5733B328-2463-4EB1-89B5-8741BD62ADFE}"/>
                </a:ext>
              </a:extLst>
            </p:cNvPr>
            <p:cNvPicPr>
              <a:picLocks noChangeAspect="1"/>
            </p:cNvPicPr>
            <p:nvPr/>
          </p:nvPicPr>
          <p:blipFill rotWithShape="1">
            <a:blip r:embed="rId3"/>
            <a:srcRect r="980"/>
            <a:stretch/>
          </p:blipFill>
          <p:spPr>
            <a:xfrm>
              <a:off x="2008785" y="1733550"/>
              <a:ext cx="7932049" cy="3390900"/>
            </a:xfrm>
            <a:prstGeom prst="rect">
              <a:avLst/>
            </a:prstGeom>
            <a:ln>
              <a:solidFill>
                <a:schemeClr val="bg1">
                  <a:lumMod val="75000"/>
                </a:schemeClr>
              </a:solidFill>
            </a:ln>
            <a:effectLst>
              <a:outerShdw blurRad="292100" dist="139700" dir="2700000" algn="tl" rotWithShape="0">
                <a:prstClr val="black">
                  <a:alpha val="65000"/>
                </a:prstClr>
              </a:outerShdw>
            </a:effectLst>
          </p:spPr>
        </p:pic>
        <p:sp>
          <p:nvSpPr>
            <p:cNvPr id="7" name="Right Arrow 6"/>
            <p:cNvSpPr/>
            <p:nvPr/>
          </p:nvSpPr>
          <p:spPr>
            <a:xfrm>
              <a:off x="1524000" y="3238500"/>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7"/>
            <p:cNvSpPr/>
            <p:nvPr/>
          </p:nvSpPr>
          <p:spPr>
            <a:xfrm>
              <a:off x="3583576" y="4239986"/>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9" name="Slide Number Placeholder 5">
            <a:extLst>
              <a:ext uri="{FF2B5EF4-FFF2-40B4-BE49-F238E27FC236}">
                <a16:creationId xmlns:a16="http://schemas.microsoft.com/office/drawing/2014/main" id="{43B697A8-FD4F-47E8-B40A-D168266D6621}"/>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10</a:t>
            </a:fld>
            <a:endParaRPr lang="en-US" dirty="0"/>
          </a:p>
        </p:txBody>
      </p:sp>
    </p:spTree>
    <p:extLst>
      <p:ext uri="{BB962C8B-B14F-4D97-AF65-F5344CB8AC3E}">
        <p14:creationId xmlns:p14="http://schemas.microsoft.com/office/powerpoint/2010/main" val="1854037010"/>
      </p:ext>
    </p:extLst>
  </p:cSld>
  <p:clrMapOvr>
    <a:masterClrMapping/>
  </p:clrMapOvr>
  <p:transition spd="slow" advTm="3327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128016"/>
            <a:ext cx="11018520" cy="521208"/>
          </a:xfrm>
        </p:spPr>
        <p:txBody>
          <a:bodyPr>
            <a:normAutofit/>
          </a:bodyPr>
          <a:lstStyle/>
          <a:p>
            <a:r>
              <a:rPr lang="en-US" dirty="0"/>
              <a:t>Instructions and Help</a:t>
            </a:r>
          </a:p>
        </p:txBody>
      </p:sp>
      <p:grpSp>
        <p:nvGrpSpPr>
          <p:cNvPr id="14" name="Group 13">
            <a:extLst>
              <a:ext uri="{FF2B5EF4-FFF2-40B4-BE49-F238E27FC236}">
                <a16:creationId xmlns:a16="http://schemas.microsoft.com/office/drawing/2014/main" id="{BE915741-FD5F-4049-9322-855075775AD3}"/>
              </a:ext>
            </a:extLst>
          </p:cNvPr>
          <p:cNvGrpSpPr/>
          <p:nvPr/>
        </p:nvGrpSpPr>
        <p:grpSpPr>
          <a:xfrm>
            <a:off x="3144751" y="926048"/>
            <a:ext cx="5902497" cy="5384144"/>
            <a:chOff x="26831" y="1039586"/>
            <a:chExt cx="5902497" cy="5384144"/>
          </a:xfrm>
        </p:grpSpPr>
        <p:pic>
          <p:nvPicPr>
            <p:cNvPr id="2" name="Picture 1">
              <a:extLst>
                <a:ext uri="{FF2B5EF4-FFF2-40B4-BE49-F238E27FC236}">
                  <a16:creationId xmlns:a16="http://schemas.microsoft.com/office/drawing/2014/main" id="{422AC891-6904-457E-AC4B-A64391C25D3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49969" y="1039586"/>
              <a:ext cx="5179359" cy="5384144"/>
            </a:xfrm>
            <a:prstGeom prst="rect">
              <a:avLst/>
            </a:prstGeom>
            <a:ln>
              <a:noFill/>
            </a:ln>
            <a:effectLst>
              <a:outerShdw blurRad="292100" dist="139700" dir="2700000" algn="tl" rotWithShape="0">
                <a:prstClr val="black">
                  <a:alpha val="65000"/>
                </a:prstClr>
              </a:outerShdw>
            </a:effectLst>
          </p:spPr>
        </p:pic>
        <p:sp>
          <p:nvSpPr>
            <p:cNvPr id="7" name="Right Arrow 6">
              <a:extLst>
                <a:ext uri="{FF2B5EF4-FFF2-40B4-BE49-F238E27FC236}">
                  <a16:creationId xmlns:a16="http://schemas.microsoft.com/office/drawing/2014/main" id="{DE8110FC-DF5C-4255-A632-1EB4A83D9B4D}"/>
                </a:ext>
              </a:extLst>
            </p:cNvPr>
            <p:cNvSpPr/>
            <p:nvPr/>
          </p:nvSpPr>
          <p:spPr>
            <a:xfrm>
              <a:off x="26831" y="4482219"/>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6">
              <a:extLst>
                <a:ext uri="{FF2B5EF4-FFF2-40B4-BE49-F238E27FC236}">
                  <a16:creationId xmlns:a16="http://schemas.microsoft.com/office/drawing/2014/main" id="{C3E9000C-CBCA-4505-B7F7-DE7A919B2FDC}"/>
                </a:ext>
              </a:extLst>
            </p:cNvPr>
            <p:cNvSpPr/>
            <p:nvPr/>
          </p:nvSpPr>
          <p:spPr>
            <a:xfrm>
              <a:off x="26832" y="3109030"/>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6">
              <a:extLst>
                <a:ext uri="{FF2B5EF4-FFF2-40B4-BE49-F238E27FC236}">
                  <a16:creationId xmlns:a16="http://schemas.microsoft.com/office/drawing/2014/main" id="{58377CAB-6929-4EB0-9EEE-686232EFB644}"/>
                </a:ext>
              </a:extLst>
            </p:cNvPr>
            <p:cNvSpPr/>
            <p:nvPr/>
          </p:nvSpPr>
          <p:spPr>
            <a:xfrm>
              <a:off x="26833" y="1967618"/>
              <a:ext cx="841375"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038BC079-5837-4A44-974E-152EFCCC7DE4}"/>
                </a:ext>
              </a:extLst>
            </p:cNvPr>
            <p:cNvSpPr/>
            <p:nvPr/>
          </p:nvSpPr>
          <p:spPr>
            <a:xfrm>
              <a:off x="2371749" y="5551784"/>
              <a:ext cx="895561" cy="287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5">
            <a:extLst>
              <a:ext uri="{FF2B5EF4-FFF2-40B4-BE49-F238E27FC236}">
                <a16:creationId xmlns:a16="http://schemas.microsoft.com/office/drawing/2014/main" id="{CDEB7355-C3A0-4A5E-B0B7-6CE4B3F96E7F}"/>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11</a:t>
            </a:fld>
            <a:endParaRPr lang="en-US" dirty="0"/>
          </a:p>
        </p:txBody>
      </p:sp>
    </p:spTree>
    <p:extLst>
      <p:ext uri="{BB962C8B-B14F-4D97-AF65-F5344CB8AC3E}">
        <p14:creationId xmlns:p14="http://schemas.microsoft.com/office/powerpoint/2010/main" val="2176927943"/>
      </p:ext>
    </p:extLst>
  </p:cSld>
  <p:clrMapOvr>
    <a:masterClrMapping/>
  </p:clrMapOvr>
  <p:transition spd="slow" advTm="3635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gray">
          <a:xfrm>
            <a:off x="429768" y="128016"/>
            <a:ext cx="11018520" cy="521208"/>
          </a:xfrm>
          <a:prstGeom prst="rect">
            <a:avLst/>
          </a:prstGeom>
          <a:noFill/>
          <a:ln w="9525">
            <a:noFill/>
            <a:miter lim="800000"/>
            <a:headEnd/>
            <a:tailEnd/>
          </a:ln>
        </p:spPr>
        <p:txBody>
          <a:bodyPr vert="horz" wrap="square" lIns="0" tIns="0" rIns="0" bIns="0" numCol="1" rtlCol="0" anchor="b" anchorCtr="0" compatLnSpc="1">
            <a:prstTxWarp prst="textNoShape">
              <a:avLst/>
            </a:prstTxWarp>
            <a:normAutofit/>
          </a:bodyPr>
          <a:lstStyle>
            <a:lvl1pPr algn="l" rtl="0" eaLnBrk="1" fontAlgn="base" hangingPunct="1">
              <a:spcBef>
                <a:spcPct val="0"/>
              </a:spcBef>
              <a:spcAft>
                <a:spcPct val="0"/>
              </a:spcAft>
              <a:defRPr lang="en-US" sz="4400" kern="1200">
                <a:solidFill>
                  <a:schemeClr val="tx1"/>
                </a:solidFill>
                <a:effectLst/>
                <a:latin typeface="Arial" pitchFamily="34" charset="0"/>
                <a:ea typeface="ＭＳ Ｐゴシック" charset="0"/>
                <a:cs typeface="Arial"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r>
              <a:rPr lang="en-US" sz="3200" dirty="0">
                <a:solidFill>
                  <a:schemeClr val="bg1"/>
                </a:solidFill>
                <a:latin typeface="+mj-lt"/>
                <a:ea typeface="MS PGothic" pitchFamily="34" charset="-128"/>
                <a:cs typeface="Arial Narrow" pitchFamily="34" charset="0"/>
              </a:rPr>
              <a:t>Entering Data into the DEI</a:t>
            </a:r>
          </a:p>
        </p:txBody>
      </p:sp>
      <p:grpSp>
        <p:nvGrpSpPr>
          <p:cNvPr id="16" name="Group 15" descr="Sample item showing Back and Next navigation buttons and the Items dropdown menu.">
            <a:extLst>
              <a:ext uri="{FF2B5EF4-FFF2-40B4-BE49-F238E27FC236}">
                <a16:creationId xmlns:a16="http://schemas.microsoft.com/office/drawing/2014/main" id="{1156A01F-A94B-E177-044A-6EE408A9CB95}"/>
              </a:ext>
            </a:extLst>
          </p:cNvPr>
          <p:cNvGrpSpPr/>
          <p:nvPr/>
        </p:nvGrpSpPr>
        <p:grpSpPr>
          <a:xfrm>
            <a:off x="1694509" y="823061"/>
            <a:ext cx="7637923" cy="5182866"/>
            <a:chOff x="1694511" y="837567"/>
            <a:chExt cx="7637923" cy="5182866"/>
          </a:xfrm>
        </p:grpSpPr>
        <p:pic>
          <p:nvPicPr>
            <p:cNvPr id="14" name="Picture 13">
              <a:extLst>
                <a:ext uri="{FF2B5EF4-FFF2-40B4-BE49-F238E27FC236}">
                  <a16:creationId xmlns:a16="http://schemas.microsoft.com/office/drawing/2014/main" id="{97E9C5FF-BAB6-FFCE-B250-736F340C233F}"/>
                </a:ext>
              </a:extLst>
            </p:cNvPr>
            <p:cNvPicPr>
              <a:picLocks noChangeAspect="1"/>
            </p:cNvPicPr>
            <p:nvPr/>
          </p:nvPicPr>
          <p:blipFill rotWithShape="1">
            <a:blip r:embed="rId4"/>
            <a:srcRect b="6026"/>
            <a:stretch/>
          </p:blipFill>
          <p:spPr>
            <a:xfrm>
              <a:off x="2545621" y="837567"/>
              <a:ext cx="6786813" cy="5182866"/>
            </a:xfrm>
            <a:prstGeom prst="rect">
              <a:avLst/>
            </a:prstGeom>
            <a:ln>
              <a:noFill/>
            </a:ln>
            <a:effectLst>
              <a:outerShdw blurRad="292100" dist="139700" dir="2700000" algn="tl" rotWithShape="0">
                <a:srgbClr val="333333">
                  <a:alpha val="65000"/>
                </a:srgbClr>
              </a:outerShdw>
            </a:effectLst>
          </p:spPr>
        </p:pic>
        <p:grpSp>
          <p:nvGrpSpPr>
            <p:cNvPr id="2" name="Group 1">
              <a:extLst>
                <a:ext uri="{FF2B5EF4-FFF2-40B4-BE49-F238E27FC236}">
                  <a16:creationId xmlns:a16="http://schemas.microsoft.com/office/drawing/2014/main" id="{95CFA4BB-B56F-4545-B654-2CA74125D6C8}"/>
                </a:ext>
              </a:extLst>
            </p:cNvPr>
            <p:cNvGrpSpPr/>
            <p:nvPr/>
          </p:nvGrpSpPr>
          <p:grpSpPr>
            <a:xfrm>
              <a:off x="1694511" y="996993"/>
              <a:ext cx="1538086" cy="417856"/>
              <a:chOff x="-6924627" y="2690074"/>
              <a:chExt cx="1345307" cy="315724"/>
            </a:xfrm>
          </p:grpSpPr>
          <p:sp>
            <p:nvSpPr>
              <p:cNvPr id="13" name="Arrow: Down 12">
                <a:extLst>
                  <a:ext uri="{FF2B5EF4-FFF2-40B4-BE49-F238E27FC236}">
                    <a16:creationId xmlns:a16="http://schemas.microsoft.com/office/drawing/2014/main" id="{6A0B1714-B34B-4874-AB3D-53A39684C0FC}"/>
                  </a:ext>
                </a:extLst>
              </p:cNvPr>
              <p:cNvSpPr/>
              <p:nvPr/>
            </p:nvSpPr>
            <p:spPr>
              <a:xfrm rot="16200000">
                <a:off x="-6692452" y="2493540"/>
                <a:ext cx="280083" cy="74443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CFB3B55-B1EA-4DE8-917F-FF1717421E97}"/>
                  </a:ext>
                </a:extLst>
              </p:cNvPr>
              <p:cNvSpPr/>
              <p:nvPr/>
            </p:nvSpPr>
            <p:spPr>
              <a:xfrm>
                <a:off x="-6180193" y="2690074"/>
                <a:ext cx="600873" cy="28008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 name="Slide Number Placeholder 5">
            <a:extLst>
              <a:ext uri="{FF2B5EF4-FFF2-40B4-BE49-F238E27FC236}">
                <a16:creationId xmlns:a16="http://schemas.microsoft.com/office/drawing/2014/main" id="{905099F6-DC85-4738-B808-6496F40875B6}"/>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12</a:t>
            </a:fld>
            <a:endParaRPr lang="en-US" dirty="0"/>
          </a:p>
        </p:txBody>
      </p:sp>
      <p:pic>
        <p:nvPicPr>
          <p:cNvPr id="4" name="Picture 3">
            <a:extLst>
              <a:ext uri="{FF2B5EF4-FFF2-40B4-BE49-F238E27FC236}">
                <a16:creationId xmlns:a16="http://schemas.microsoft.com/office/drawing/2014/main" id="{D652865D-ED48-D419-B07E-D8B9299C983A}"/>
              </a:ext>
            </a:extLst>
          </p:cNvPr>
          <p:cNvPicPr>
            <a:picLocks noChangeAspect="1"/>
          </p:cNvPicPr>
          <p:nvPr/>
        </p:nvPicPr>
        <p:blipFill>
          <a:blip r:embed="rId5"/>
          <a:stretch>
            <a:fillRect/>
          </a:stretch>
        </p:blipFill>
        <p:spPr>
          <a:xfrm>
            <a:off x="2545618" y="649224"/>
            <a:ext cx="6786813" cy="751120"/>
          </a:xfrm>
          <a:prstGeom prst="rect">
            <a:avLst/>
          </a:prstGeom>
        </p:spPr>
      </p:pic>
      <p:sp>
        <p:nvSpPr>
          <p:cNvPr id="5" name="Rectangle 4">
            <a:extLst>
              <a:ext uri="{FF2B5EF4-FFF2-40B4-BE49-F238E27FC236}">
                <a16:creationId xmlns:a16="http://schemas.microsoft.com/office/drawing/2014/main" id="{339609D2-940F-62C0-5FEA-7F6BC7856E47}"/>
              </a:ext>
            </a:extLst>
          </p:cNvPr>
          <p:cNvSpPr/>
          <p:nvPr/>
        </p:nvSpPr>
        <p:spPr>
          <a:xfrm flipH="1">
            <a:off x="3348681" y="823061"/>
            <a:ext cx="308918" cy="5301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custDataLst>
      <p:tags r:id="rId1"/>
    </p:custDataLst>
    <p:extLst>
      <p:ext uri="{BB962C8B-B14F-4D97-AF65-F5344CB8AC3E}">
        <p14:creationId xmlns:p14="http://schemas.microsoft.com/office/powerpoint/2010/main" val="4173811329"/>
      </p:ext>
    </p:extLst>
  </p:cSld>
  <p:clrMapOvr>
    <a:masterClrMapping/>
  </p:clrMapOvr>
  <mc:AlternateContent xmlns:mc="http://schemas.openxmlformats.org/markup-compatibility/2006" xmlns:p14="http://schemas.microsoft.com/office/powerpoint/2010/main">
    <mc:Choice Requires="p14">
      <p:transition spd="slow" p14:dur="2000" advTm="52140"/>
    </mc:Choice>
    <mc:Fallback xmlns="">
      <p:transition spd="slow" advTm="5214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F19C5A-8AD2-4141-A3E7-01F39FE45B9B}"/>
              </a:ext>
            </a:extLst>
          </p:cNvPr>
          <p:cNvSpPr>
            <a:spLocks noGrp="1"/>
          </p:cNvSpPr>
          <p:nvPr>
            <p:ph type="title"/>
          </p:nvPr>
        </p:nvSpPr>
        <p:spPr>
          <a:xfrm>
            <a:off x="429768" y="128016"/>
            <a:ext cx="11018520" cy="521208"/>
          </a:xfrm>
        </p:spPr>
        <p:txBody>
          <a:bodyPr>
            <a:noAutofit/>
          </a:bodyPr>
          <a:lstStyle/>
          <a:p>
            <a:r>
              <a:rPr lang="en-US" dirty="0"/>
              <a:t>Entering Student Response Data</a:t>
            </a:r>
            <a:br>
              <a:rPr lang="en-US" dirty="0"/>
            </a:br>
            <a:endParaRPr lang="en-US" dirty="0"/>
          </a:p>
        </p:txBody>
      </p:sp>
      <p:pic>
        <p:nvPicPr>
          <p:cNvPr id="14" name="Picture 13" descr="Sample constructed response item.">
            <a:extLst>
              <a:ext uri="{FF2B5EF4-FFF2-40B4-BE49-F238E27FC236}">
                <a16:creationId xmlns:a16="http://schemas.microsoft.com/office/drawing/2014/main" id="{243136C9-08EA-F2E3-F23C-4F7F1B935E96}"/>
              </a:ext>
            </a:extLst>
          </p:cNvPr>
          <p:cNvPicPr>
            <a:picLocks noChangeAspect="1"/>
          </p:cNvPicPr>
          <p:nvPr/>
        </p:nvPicPr>
        <p:blipFill>
          <a:blip r:embed="rId4"/>
          <a:stretch>
            <a:fillRect/>
          </a:stretch>
        </p:blipFill>
        <p:spPr>
          <a:xfrm>
            <a:off x="2183095" y="1167753"/>
            <a:ext cx="7825809" cy="4522493"/>
          </a:xfrm>
          <a:prstGeom prst="rect">
            <a:avLst/>
          </a:prstGeom>
          <a:ln>
            <a:noFill/>
          </a:ln>
          <a:effectLst>
            <a:outerShdw blurRad="292100" dist="139700" dir="2700000" algn="tl" rotWithShape="0">
              <a:srgbClr val="333333">
                <a:alpha val="65000"/>
              </a:srgbClr>
            </a:outerShdw>
          </a:effectLst>
        </p:spPr>
      </p:pic>
      <p:sp>
        <p:nvSpPr>
          <p:cNvPr id="9" name="Slide Number Placeholder 5">
            <a:extLst>
              <a:ext uri="{FF2B5EF4-FFF2-40B4-BE49-F238E27FC236}">
                <a16:creationId xmlns:a16="http://schemas.microsoft.com/office/drawing/2014/main" id="{F0C0B306-4E42-4609-B199-E1B88F2FC19E}"/>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13</a:t>
            </a:fld>
            <a:endParaRPr lang="en-US" dirty="0"/>
          </a:p>
        </p:txBody>
      </p:sp>
      <p:pic>
        <p:nvPicPr>
          <p:cNvPr id="5" name="Picture 4">
            <a:extLst>
              <a:ext uri="{FF2B5EF4-FFF2-40B4-BE49-F238E27FC236}">
                <a16:creationId xmlns:a16="http://schemas.microsoft.com/office/drawing/2014/main" id="{882B7C52-1FC1-7B55-94B0-F783FF3E3864}"/>
              </a:ext>
            </a:extLst>
          </p:cNvPr>
          <p:cNvPicPr>
            <a:picLocks noChangeAspect="1"/>
          </p:cNvPicPr>
          <p:nvPr/>
        </p:nvPicPr>
        <p:blipFill>
          <a:blip r:embed="rId5"/>
          <a:stretch>
            <a:fillRect/>
          </a:stretch>
        </p:blipFill>
        <p:spPr>
          <a:xfrm>
            <a:off x="2183094" y="939115"/>
            <a:ext cx="7825810" cy="630194"/>
          </a:xfrm>
          <a:prstGeom prst="rect">
            <a:avLst/>
          </a:prstGeom>
        </p:spPr>
      </p:pic>
    </p:spTree>
    <p:custDataLst>
      <p:tags r:id="rId1"/>
    </p:custDataLst>
    <p:extLst>
      <p:ext uri="{BB962C8B-B14F-4D97-AF65-F5344CB8AC3E}">
        <p14:creationId xmlns:p14="http://schemas.microsoft.com/office/powerpoint/2010/main" val="813253609"/>
      </p:ext>
    </p:extLst>
  </p:cSld>
  <p:clrMapOvr>
    <a:masterClrMapping/>
  </p:clrMapOvr>
  <p:transition spd="slow" advTm="5271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7B67A-A1C0-4F5C-B872-258910240BDC}"/>
              </a:ext>
            </a:extLst>
          </p:cNvPr>
          <p:cNvSpPr>
            <a:spLocks noGrp="1"/>
          </p:cNvSpPr>
          <p:nvPr>
            <p:ph type="title"/>
          </p:nvPr>
        </p:nvSpPr>
        <p:spPr>
          <a:xfrm>
            <a:off x="426231" y="128016"/>
            <a:ext cx="11016200" cy="518012"/>
          </a:xfrm>
        </p:spPr>
        <p:txBody>
          <a:bodyPr>
            <a:normAutofit/>
          </a:bodyPr>
          <a:lstStyle/>
          <a:p>
            <a:r>
              <a:rPr lang="en-US" dirty="0"/>
              <a:t>Submitting the Test </a:t>
            </a:r>
          </a:p>
        </p:txBody>
      </p:sp>
      <p:sp>
        <p:nvSpPr>
          <p:cNvPr id="10" name="Slide Number Placeholder 5">
            <a:extLst>
              <a:ext uri="{FF2B5EF4-FFF2-40B4-BE49-F238E27FC236}">
                <a16:creationId xmlns:a16="http://schemas.microsoft.com/office/drawing/2014/main" id="{55D14A61-9B3F-47CC-A62B-CCF86C871E65}"/>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14</a:t>
            </a:fld>
            <a:endParaRPr lang="en-US" dirty="0"/>
          </a:p>
        </p:txBody>
      </p:sp>
      <p:pic>
        <p:nvPicPr>
          <p:cNvPr id="3" name="Picture 2">
            <a:extLst>
              <a:ext uri="{FF2B5EF4-FFF2-40B4-BE49-F238E27FC236}">
                <a16:creationId xmlns:a16="http://schemas.microsoft.com/office/drawing/2014/main" id="{D01962AE-E55D-FFFB-382E-FD38E55DD331}"/>
              </a:ext>
            </a:extLst>
          </p:cNvPr>
          <p:cNvPicPr>
            <a:picLocks noChangeAspect="1"/>
          </p:cNvPicPr>
          <p:nvPr/>
        </p:nvPicPr>
        <p:blipFill>
          <a:blip r:embed="rId3"/>
          <a:stretch>
            <a:fillRect/>
          </a:stretch>
        </p:blipFill>
        <p:spPr>
          <a:xfrm>
            <a:off x="1037968" y="787187"/>
            <a:ext cx="10663881" cy="5283626"/>
          </a:xfrm>
          <a:prstGeom prst="rect">
            <a:avLst/>
          </a:prstGeom>
          <a:ln>
            <a:solidFill>
              <a:schemeClr val="accent1"/>
            </a:solidFill>
          </a:ln>
        </p:spPr>
      </p:pic>
      <p:sp>
        <p:nvSpPr>
          <p:cNvPr id="5" name="Arrow: Right 4">
            <a:extLst>
              <a:ext uri="{FF2B5EF4-FFF2-40B4-BE49-F238E27FC236}">
                <a16:creationId xmlns:a16="http://schemas.microsoft.com/office/drawing/2014/main" id="{8995CAF2-D19D-083D-CAE2-9FE2A45D3FDA}"/>
              </a:ext>
            </a:extLst>
          </p:cNvPr>
          <p:cNvSpPr/>
          <p:nvPr/>
        </p:nvSpPr>
        <p:spPr>
          <a:xfrm>
            <a:off x="1618734" y="5165125"/>
            <a:ext cx="1359244" cy="4572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1" name="Picture 10">
            <a:extLst>
              <a:ext uri="{FF2B5EF4-FFF2-40B4-BE49-F238E27FC236}">
                <a16:creationId xmlns:a16="http://schemas.microsoft.com/office/drawing/2014/main" id="{BC5794D7-7642-64D8-E390-07670C3E64E5}"/>
              </a:ext>
            </a:extLst>
          </p:cNvPr>
          <p:cNvPicPr>
            <a:picLocks noChangeAspect="1"/>
          </p:cNvPicPr>
          <p:nvPr/>
        </p:nvPicPr>
        <p:blipFill>
          <a:blip r:embed="rId4"/>
          <a:stretch>
            <a:fillRect/>
          </a:stretch>
        </p:blipFill>
        <p:spPr>
          <a:xfrm>
            <a:off x="1037967" y="787186"/>
            <a:ext cx="10663881" cy="695625"/>
          </a:xfrm>
          <a:prstGeom prst="rect">
            <a:avLst/>
          </a:prstGeom>
        </p:spPr>
      </p:pic>
      <p:sp>
        <p:nvSpPr>
          <p:cNvPr id="12" name="Arrow: Left 11">
            <a:extLst>
              <a:ext uri="{FF2B5EF4-FFF2-40B4-BE49-F238E27FC236}">
                <a16:creationId xmlns:a16="http://schemas.microsoft.com/office/drawing/2014/main" id="{A34492A7-13DF-50D6-2F2F-D4900D30A6E7}"/>
              </a:ext>
            </a:extLst>
          </p:cNvPr>
          <p:cNvSpPr/>
          <p:nvPr/>
        </p:nvSpPr>
        <p:spPr>
          <a:xfrm>
            <a:off x="2829698" y="959387"/>
            <a:ext cx="667264" cy="35122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Rectangle 12">
            <a:extLst>
              <a:ext uri="{FF2B5EF4-FFF2-40B4-BE49-F238E27FC236}">
                <a16:creationId xmlns:a16="http://schemas.microsoft.com/office/drawing/2014/main" id="{6ED92877-38BF-2DC9-CF77-43CAF5974E23}"/>
              </a:ext>
            </a:extLst>
          </p:cNvPr>
          <p:cNvSpPr/>
          <p:nvPr/>
        </p:nvSpPr>
        <p:spPr>
          <a:xfrm>
            <a:off x="2314196" y="1056501"/>
            <a:ext cx="343668" cy="3583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64071367"/>
      </p:ext>
    </p:extLst>
  </p:cSld>
  <p:clrMapOvr>
    <a:masterClrMapping/>
  </p:clrMapOvr>
  <mc:AlternateContent xmlns:mc="http://schemas.openxmlformats.org/markup-compatibility/2006" xmlns:p14="http://schemas.microsoft.com/office/powerpoint/2010/main">
    <mc:Choice Requires="p14">
      <p:transition spd="slow" p14:dur="2000" advTm="41710"/>
    </mc:Choice>
    <mc:Fallback xmlns="">
      <p:transition spd="slow" advTm="4171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429768" y="128016"/>
            <a:ext cx="11018520" cy="521208"/>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1" fontAlgn="base" hangingPunct="1">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r>
              <a:rPr lang="en-US" sz="3200" dirty="0">
                <a:solidFill>
                  <a:schemeClr val="bg1"/>
                </a:solidFill>
              </a:rPr>
              <a:t>Review and Submit</a:t>
            </a:r>
          </a:p>
        </p:txBody>
      </p:sp>
      <p:sp>
        <p:nvSpPr>
          <p:cNvPr id="6" name="Content Placeholder 1"/>
          <p:cNvSpPr>
            <a:spLocks noGrp="1"/>
          </p:cNvSpPr>
          <p:nvPr>
            <p:ph idx="4294967295"/>
          </p:nvPr>
        </p:nvSpPr>
        <p:spPr>
          <a:xfrm>
            <a:off x="429768" y="1477168"/>
            <a:ext cx="4632413" cy="3903663"/>
          </a:xfrm>
        </p:spPr>
        <p:txBody>
          <a:bodyPr>
            <a:noAutofit/>
          </a:bodyPr>
          <a:lstStyle/>
          <a:p>
            <a:pPr fontAlgn="auto">
              <a:lnSpc>
                <a:spcPct val="100000"/>
              </a:lnSpc>
              <a:buSzPct val="100000"/>
              <a:buFont typeface="Wingdings" pitchFamily="2" charset="2"/>
              <a:buChar char="§"/>
              <a:defRPr/>
            </a:pPr>
            <a:r>
              <a:rPr lang="en-US" sz="2400" dirty="0"/>
              <a:t>You will receive one more opportunity to review your entries.</a:t>
            </a:r>
          </a:p>
          <a:p>
            <a:pPr fontAlgn="auto">
              <a:lnSpc>
                <a:spcPct val="100000"/>
              </a:lnSpc>
              <a:buSzPct val="100000"/>
              <a:buFont typeface="Wingdings" pitchFamily="2" charset="2"/>
              <a:buChar char="§"/>
              <a:defRPr/>
            </a:pPr>
            <a:r>
              <a:rPr lang="en-US" sz="2400" dirty="0"/>
              <a:t>You may review your entries again or submit the test for scoring. </a:t>
            </a:r>
          </a:p>
          <a:p>
            <a:pPr fontAlgn="auto">
              <a:lnSpc>
                <a:spcPct val="100000"/>
              </a:lnSpc>
              <a:buSzPct val="100000"/>
              <a:buFont typeface="Wingdings" pitchFamily="2" charset="2"/>
              <a:buChar char="§"/>
              <a:defRPr/>
            </a:pPr>
            <a:r>
              <a:rPr lang="en-US" sz="2400" dirty="0"/>
              <a:t>Select </a:t>
            </a:r>
            <a:r>
              <a:rPr lang="en-US" sz="2400" b="1" dirty="0"/>
              <a:t>Submit Test </a:t>
            </a:r>
            <a:r>
              <a:rPr lang="en-US" sz="2400" dirty="0"/>
              <a:t>and </a:t>
            </a:r>
            <a:r>
              <a:rPr lang="en-US" sz="2400" b="1" dirty="0"/>
              <a:t>Yes</a:t>
            </a:r>
            <a:r>
              <a:rPr lang="en-US" sz="2400" dirty="0"/>
              <a:t> to complete the submission process.</a:t>
            </a:r>
          </a:p>
        </p:txBody>
      </p:sp>
      <p:grpSp>
        <p:nvGrpSpPr>
          <p:cNvPr id="10" name="Group 9" descr="Image of the Done Entering Data page.">
            <a:extLst>
              <a:ext uri="{FF2B5EF4-FFF2-40B4-BE49-F238E27FC236}">
                <a16:creationId xmlns:a16="http://schemas.microsoft.com/office/drawing/2014/main" id="{55D5A2D2-734C-45C5-A217-339E7938A56C}"/>
              </a:ext>
            </a:extLst>
          </p:cNvPr>
          <p:cNvGrpSpPr/>
          <p:nvPr/>
        </p:nvGrpSpPr>
        <p:grpSpPr>
          <a:xfrm>
            <a:off x="5236842" y="1359181"/>
            <a:ext cx="6567578" cy="4388086"/>
            <a:chOff x="4949879" y="1153710"/>
            <a:chExt cx="7286625" cy="5010150"/>
          </a:xfrm>
        </p:grpSpPr>
        <p:pic>
          <p:nvPicPr>
            <p:cNvPr id="4" name="Picture 3">
              <a:extLst>
                <a:ext uri="{FF2B5EF4-FFF2-40B4-BE49-F238E27FC236}">
                  <a16:creationId xmlns:a16="http://schemas.microsoft.com/office/drawing/2014/main" id="{92D12773-37F6-4339-BC49-9FD38610E901}"/>
                </a:ext>
              </a:extLst>
            </p:cNvPr>
            <p:cNvPicPr>
              <a:picLocks noChangeAspect="1"/>
            </p:cNvPicPr>
            <p:nvPr/>
          </p:nvPicPr>
          <p:blipFill>
            <a:blip r:embed="rId4"/>
            <a:stretch>
              <a:fillRect/>
            </a:stretch>
          </p:blipFill>
          <p:spPr>
            <a:xfrm>
              <a:off x="4949879" y="1153710"/>
              <a:ext cx="7286625" cy="50101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ight Arrow 12"/>
            <p:cNvSpPr/>
            <p:nvPr/>
          </p:nvSpPr>
          <p:spPr>
            <a:xfrm rot="10800000" flipH="1">
              <a:off x="7238999" y="5628542"/>
              <a:ext cx="777597" cy="53531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a:extLst>
                <a:ext uri="{FF2B5EF4-FFF2-40B4-BE49-F238E27FC236}">
                  <a16:creationId xmlns:a16="http://schemas.microsoft.com/office/drawing/2014/main" id="{722353B8-FEC5-478B-960F-E5200B48FBA4}"/>
                </a:ext>
              </a:extLst>
            </p:cNvPr>
            <p:cNvSpPr/>
            <p:nvPr/>
          </p:nvSpPr>
          <p:spPr>
            <a:xfrm>
              <a:off x="6096000" y="2641198"/>
              <a:ext cx="4800600" cy="12450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5">
            <a:extLst>
              <a:ext uri="{FF2B5EF4-FFF2-40B4-BE49-F238E27FC236}">
                <a16:creationId xmlns:a16="http://schemas.microsoft.com/office/drawing/2014/main" id="{B580DF22-D9D2-4EB5-AD24-ACE72616C10A}"/>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15</a:t>
            </a:fld>
            <a:endParaRPr lang="en-US" dirty="0"/>
          </a:p>
        </p:txBody>
      </p:sp>
    </p:spTree>
    <p:custDataLst>
      <p:tags r:id="rId1"/>
    </p:custDataLst>
    <p:extLst>
      <p:ext uri="{BB962C8B-B14F-4D97-AF65-F5344CB8AC3E}">
        <p14:creationId xmlns:p14="http://schemas.microsoft.com/office/powerpoint/2010/main" val="594345299"/>
      </p:ext>
    </p:extLst>
  </p:cSld>
  <p:clrMapOvr>
    <a:masterClrMapping/>
  </p:clrMapOvr>
  <mc:AlternateContent xmlns:mc="http://schemas.openxmlformats.org/markup-compatibility/2006" xmlns:p14="http://schemas.microsoft.com/office/powerpoint/2010/main">
    <mc:Choice Requires="p14">
      <p:transition spd="slow" p14:dur="2000" advTm="83120"/>
    </mc:Choice>
    <mc:Fallback xmlns="">
      <p:transition spd="slow" advTm="8312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gray">
          <a:xfrm>
            <a:off x="429768" y="128016"/>
            <a:ext cx="11018520" cy="521208"/>
          </a:xfrm>
          <a:prstGeom prst="rect">
            <a:avLst/>
          </a:prstGeom>
          <a:noFill/>
          <a:ln w="9525">
            <a:noFill/>
            <a:miter lim="800000"/>
            <a:headEnd/>
            <a:tailEnd/>
          </a:ln>
        </p:spPr>
        <p:txBody>
          <a:bodyPr vert="horz" wrap="square" lIns="0" tIns="0" rIns="0" bIns="0" numCol="1" rtlCol="0" anchor="b" anchorCtr="0" compatLnSpc="1">
            <a:prstTxWarp prst="textNoShape">
              <a:avLst/>
            </a:prstTxWarp>
            <a:normAutofit/>
          </a:bodyPr>
          <a:lstStyle>
            <a:lvl1pPr algn="l" rtl="0" eaLnBrk="1" fontAlgn="base" hangingPunct="1">
              <a:spcBef>
                <a:spcPct val="0"/>
              </a:spcBef>
              <a:spcAft>
                <a:spcPct val="0"/>
              </a:spcAft>
              <a:defRPr lang="en-US" sz="4400" kern="1200">
                <a:solidFill>
                  <a:schemeClr val="tx1"/>
                </a:solidFill>
                <a:effectLst/>
                <a:latin typeface="Arial" pitchFamily="34" charset="0"/>
                <a:ea typeface="ＭＳ Ｐゴシック" charset="0"/>
                <a:cs typeface="Arial" pitchFamily="34" charset="0"/>
              </a:defRPr>
            </a:lvl1pPr>
            <a:lvl2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eaLnBrk="1" fontAlgn="base" hangingPunct="1">
              <a:spcBef>
                <a:spcPct val="0"/>
              </a:spcBef>
              <a:spcAft>
                <a:spcPct val="0"/>
              </a:spcAft>
              <a:defRPr sz="4000" b="1">
                <a:solidFill>
                  <a:schemeClr val="bg1"/>
                </a:solidFill>
                <a:latin typeface="FranklinGothic" pitchFamily="-48" charset="0"/>
              </a:defRPr>
            </a:lvl6pPr>
            <a:lvl7pPr marL="914400" algn="l" rtl="0" eaLnBrk="1" fontAlgn="base" hangingPunct="1">
              <a:spcBef>
                <a:spcPct val="0"/>
              </a:spcBef>
              <a:spcAft>
                <a:spcPct val="0"/>
              </a:spcAft>
              <a:defRPr sz="4000" b="1">
                <a:solidFill>
                  <a:schemeClr val="bg1"/>
                </a:solidFill>
                <a:latin typeface="FranklinGothic" pitchFamily="-48" charset="0"/>
              </a:defRPr>
            </a:lvl7pPr>
            <a:lvl8pPr marL="1371600" algn="l" rtl="0" eaLnBrk="1" fontAlgn="base" hangingPunct="1">
              <a:spcBef>
                <a:spcPct val="0"/>
              </a:spcBef>
              <a:spcAft>
                <a:spcPct val="0"/>
              </a:spcAft>
              <a:defRPr sz="4000" b="1">
                <a:solidFill>
                  <a:schemeClr val="bg1"/>
                </a:solidFill>
                <a:latin typeface="FranklinGothic" pitchFamily="-48" charset="0"/>
              </a:defRPr>
            </a:lvl8pPr>
            <a:lvl9pPr marL="1828800" algn="l" rtl="0" eaLnBrk="1" fontAlgn="base" hangingPunct="1">
              <a:spcBef>
                <a:spcPct val="0"/>
              </a:spcBef>
              <a:spcAft>
                <a:spcPct val="0"/>
              </a:spcAft>
              <a:defRPr sz="4000" b="1">
                <a:solidFill>
                  <a:schemeClr val="bg1"/>
                </a:solidFill>
                <a:latin typeface="FranklinGothic" pitchFamily="-48" charset="0"/>
              </a:defRPr>
            </a:lvl9pPr>
          </a:lstStyle>
          <a:p>
            <a:r>
              <a:rPr lang="en-US" sz="3200" dirty="0">
                <a:solidFill>
                  <a:schemeClr val="bg1"/>
                </a:solidFill>
                <a:latin typeface="+mj-lt"/>
                <a:ea typeface="MS PGothic" pitchFamily="34" charset="-128"/>
                <a:cs typeface="Arial Narrow" pitchFamily="34" charset="0"/>
              </a:rPr>
              <a:t>Submitting the Test</a:t>
            </a:r>
          </a:p>
        </p:txBody>
      </p:sp>
      <p:grpSp>
        <p:nvGrpSpPr>
          <p:cNvPr id="7" name="Group 6">
            <a:extLst>
              <a:ext uri="{FF2B5EF4-FFF2-40B4-BE49-F238E27FC236}">
                <a16:creationId xmlns:a16="http://schemas.microsoft.com/office/drawing/2014/main" id="{3C54CD2C-E2E6-4A9A-9D8D-00E3C5948523}"/>
              </a:ext>
            </a:extLst>
          </p:cNvPr>
          <p:cNvGrpSpPr/>
          <p:nvPr/>
        </p:nvGrpSpPr>
        <p:grpSpPr>
          <a:xfrm>
            <a:off x="2749091" y="1005727"/>
            <a:ext cx="6890209" cy="4846546"/>
            <a:chOff x="3283473" y="1380747"/>
            <a:chExt cx="6444204" cy="4507491"/>
          </a:xfrm>
        </p:grpSpPr>
        <p:pic>
          <p:nvPicPr>
            <p:cNvPr id="3" name="Picture 2">
              <a:extLst>
                <a:ext uri="{FF2B5EF4-FFF2-40B4-BE49-F238E27FC236}">
                  <a16:creationId xmlns:a16="http://schemas.microsoft.com/office/drawing/2014/main" id="{47266224-37D2-48EA-B830-B0C4E52DEF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83473" y="1380747"/>
              <a:ext cx="6444204" cy="450749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91A16E98-EE6E-4329-BD3C-39D28C85C306}"/>
                </a:ext>
              </a:extLst>
            </p:cNvPr>
            <p:cNvSpPr/>
            <p:nvPr/>
          </p:nvSpPr>
          <p:spPr>
            <a:xfrm>
              <a:off x="3973099" y="5368372"/>
              <a:ext cx="4863232" cy="4364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5">
            <a:extLst>
              <a:ext uri="{FF2B5EF4-FFF2-40B4-BE49-F238E27FC236}">
                <a16:creationId xmlns:a16="http://schemas.microsoft.com/office/drawing/2014/main" id="{163BE9E4-EC07-4AD0-AAEC-69FA287A63ED}"/>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16</a:t>
            </a:fld>
            <a:endParaRPr lang="en-US" dirty="0"/>
          </a:p>
        </p:txBody>
      </p:sp>
    </p:spTree>
    <p:extLst>
      <p:ext uri="{BB962C8B-B14F-4D97-AF65-F5344CB8AC3E}">
        <p14:creationId xmlns:p14="http://schemas.microsoft.com/office/powerpoint/2010/main" val="2332111104"/>
      </p:ext>
    </p:extLst>
  </p:cSld>
  <p:clrMapOvr>
    <a:masterClrMapping/>
  </p:clrMapOvr>
  <mc:AlternateContent xmlns:mc="http://schemas.openxmlformats.org/markup-compatibility/2006" xmlns:p14="http://schemas.microsoft.com/office/powerpoint/2010/main">
    <mc:Choice Requires="p14">
      <p:transition spd="slow" p14:dur="2000" advTm="13200"/>
    </mc:Choice>
    <mc:Fallback xmlns="">
      <p:transition spd="slow" advTm="132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26231" y="128016"/>
            <a:ext cx="11016200" cy="518012"/>
          </a:xfrm>
        </p:spPr>
        <p:txBody>
          <a:bodyPr>
            <a:noAutofit/>
          </a:bodyPr>
          <a:lstStyle/>
          <a:p>
            <a:r>
              <a:rPr altLang="en-US" dirty="0"/>
              <a:t>Helpful Hints</a:t>
            </a:r>
          </a:p>
        </p:txBody>
      </p:sp>
      <p:sp>
        <p:nvSpPr>
          <p:cNvPr id="2" name="Slide Number Placeholder 1"/>
          <p:cNvSpPr>
            <a:spLocks noGrp="1"/>
          </p:cNvSpPr>
          <p:nvPr>
            <p:ph type="sldNum" sz="quarter" idx="10"/>
          </p:nvPr>
        </p:nvSpPr>
        <p:spPr/>
        <p:txBody>
          <a:bodyPr/>
          <a:lstStyle/>
          <a:p>
            <a:pPr>
              <a:defRPr/>
            </a:pPr>
            <a:fld id="{8F1302BC-9423-4160-8A3E-D93B1F0A23E5}" type="slidenum">
              <a:rPr lang="en-US" smtClean="0"/>
              <a:pPr>
                <a:defRPr/>
              </a:pPr>
              <a:t>17</a:t>
            </a:fld>
            <a:endParaRPr lang="en-US" dirty="0"/>
          </a:p>
        </p:txBody>
      </p:sp>
      <p:sp>
        <p:nvSpPr>
          <p:cNvPr id="3" name="Content Placeholder 2"/>
          <p:cNvSpPr>
            <a:spLocks noGrp="1"/>
          </p:cNvSpPr>
          <p:nvPr>
            <p:ph idx="4294967295"/>
          </p:nvPr>
        </p:nvSpPr>
        <p:spPr>
          <a:xfrm>
            <a:off x="426231" y="933973"/>
            <a:ext cx="11201478" cy="4441591"/>
          </a:xfrm>
        </p:spPr>
        <p:txBody>
          <a:bodyPr rtlCol="0">
            <a:noAutofit/>
          </a:bodyPr>
          <a:lstStyle/>
          <a:p>
            <a:pPr>
              <a:lnSpc>
                <a:spcPct val="100000"/>
              </a:lnSpc>
              <a:spcBef>
                <a:spcPts val="600"/>
              </a:spcBef>
              <a:defRPr/>
            </a:pPr>
            <a:r>
              <a:rPr lang="en-US" sz="2200" kern="600" dirty="0"/>
              <a:t>You may skip items that the student has not answered by clicking the </a:t>
            </a:r>
            <a:r>
              <a:rPr lang="en-US" sz="2200" b="1" kern="600" dirty="0"/>
              <a:t>Next </a:t>
            </a:r>
            <a:r>
              <a:rPr lang="en-US" sz="2200" kern="600" dirty="0"/>
              <a:t>button.</a:t>
            </a:r>
          </a:p>
          <a:p>
            <a:pPr>
              <a:spcBef>
                <a:spcPts val="600"/>
              </a:spcBef>
              <a:defRPr/>
            </a:pPr>
            <a:r>
              <a:rPr lang="en-US" sz="2200" dirty="0"/>
              <a:t>Questions may appear differently in the DEI from how they appear in the paper test booklets:</a:t>
            </a:r>
          </a:p>
          <a:p>
            <a:pPr marL="800101" lvl="3" indent="-342900">
              <a:spcBef>
                <a:spcPts val="600"/>
              </a:spcBef>
              <a:buSzPct val="100000"/>
              <a:defRPr/>
            </a:pPr>
            <a:r>
              <a:rPr lang="en-US" dirty="0"/>
              <a:t>Instead of circling a letter, you may need to click on a word or image.</a:t>
            </a:r>
          </a:p>
          <a:p>
            <a:pPr marL="800101" lvl="3" indent="-342900">
              <a:lnSpc>
                <a:spcPct val="100000"/>
              </a:lnSpc>
              <a:spcBef>
                <a:spcPts val="600"/>
              </a:spcBef>
              <a:buSzPct val="100000"/>
              <a:defRPr/>
            </a:pPr>
            <a:r>
              <a:rPr lang="en-US" dirty="0"/>
              <a:t>Instead of drawing a line between two objects, you may need to drag and drop one object on top of the other.</a:t>
            </a:r>
          </a:p>
          <a:p>
            <a:pPr marL="800101" lvl="3" indent="-342900">
              <a:spcBef>
                <a:spcPts val="600"/>
              </a:spcBef>
              <a:buSzPct val="100000"/>
              <a:defRPr/>
            </a:pPr>
            <a:r>
              <a:rPr lang="en-US" dirty="0"/>
              <a:t>Instead of filling in a blank, you may need to choose an answer from a drop-down list.</a:t>
            </a:r>
          </a:p>
        </p:txBody>
      </p:sp>
    </p:spTree>
    <p:custDataLst>
      <p:tags r:id="rId1"/>
    </p:custDataLst>
    <p:extLst>
      <p:ext uri="{BB962C8B-B14F-4D97-AF65-F5344CB8AC3E}">
        <p14:creationId xmlns:p14="http://schemas.microsoft.com/office/powerpoint/2010/main" val="678914330"/>
      </p:ext>
    </p:extLst>
  </p:cSld>
  <p:clrMapOvr>
    <a:masterClrMapping/>
  </p:clrMapOvr>
  <p:transition spd="slow" advTm="6774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231" y="128016"/>
            <a:ext cx="11016200" cy="518012"/>
          </a:xfrm>
        </p:spPr>
        <p:txBody>
          <a:bodyPr>
            <a:noAutofit/>
          </a:bodyPr>
          <a:lstStyle/>
          <a:p>
            <a:r>
              <a:rPr lang="en-US" dirty="0"/>
              <a:t>Thank You!</a:t>
            </a:r>
          </a:p>
        </p:txBody>
      </p:sp>
      <p:sp>
        <p:nvSpPr>
          <p:cNvPr id="7" name="Content Placeholder 2"/>
          <p:cNvSpPr>
            <a:spLocks noGrp="1"/>
          </p:cNvSpPr>
          <p:nvPr>
            <p:ph idx="4294967295"/>
          </p:nvPr>
        </p:nvSpPr>
        <p:spPr>
          <a:xfrm>
            <a:off x="426231" y="1215017"/>
            <a:ext cx="11044385" cy="4071527"/>
          </a:xfrm>
        </p:spPr>
        <p:txBody>
          <a:bodyPr rtlCol="0">
            <a:noAutofit/>
          </a:bodyPr>
          <a:lstStyle/>
          <a:p>
            <a:r>
              <a:rPr lang="en-US" altLang="en-US" sz="2800" dirty="0"/>
              <a:t>For additional information, consult the </a:t>
            </a:r>
            <a:r>
              <a:rPr lang="en-US" altLang="en-US" sz="2800" dirty="0" err="1"/>
              <a:t>DeSSA</a:t>
            </a:r>
            <a:r>
              <a:rPr lang="en-US" altLang="en-US" sz="2800" dirty="0"/>
              <a:t> </a:t>
            </a:r>
            <a:r>
              <a:rPr lang="en-US" altLang="en-US" sz="2800" b="1" dirty="0"/>
              <a:t>Resources </a:t>
            </a:r>
            <a:r>
              <a:rPr lang="en-US" altLang="en-US" sz="2800" dirty="0"/>
              <a:t>page, which contains:</a:t>
            </a:r>
          </a:p>
          <a:p>
            <a:pPr marL="796925" lvl="2" indent="-342900"/>
            <a:r>
              <a:rPr lang="en-US" altLang="en-US" sz="2400" i="1" dirty="0"/>
              <a:t>DEI User Guide</a:t>
            </a:r>
          </a:p>
          <a:p>
            <a:r>
              <a:rPr lang="en-US" altLang="en-US" sz="2800" dirty="0"/>
              <a:t>For further assistance, please contact the Help Desk.</a:t>
            </a:r>
          </a:p>
        </p:txBody>
      </p:sp>
      <p:sp>
        <p:nvSpPr>
          <p:cNvPr id="6" name="Slide Number Placeholder 5">
            <a:extLst>
              <a:ext uri="{FF2B5EF4-FFF2-40B4-BE49-F238E27FC236}">
                <a16:creationId xmlns:a16="http://schemas.microsoft.com/office/drawing/2014/main" id="{4B603A00-5F3E-47C3-8367-529AE2DBB798}"/>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18</a:t>
            </a:fld>
            <a:endParaRPr lang="en-US" dirty="0"/>
          </a:p>
        </p:txBody>
      </p:sp>
    </p:spTree>
    <p:extLst>
      <p:ext uri="{BB962C8B-B14F-4D97-AF65-F5344CB8AC3E}">
        <p14:creationId xmlns:p14="http://schemas.microsoft.com/office/powerpoint/2010/main" val="224042402"/>
      </p:ext>
    </p:extLst>
  </p:cSld>
  <p:clrMapOvr>
    <a:masterClrMapping/>
  </p:clrMapOvr>
  <mc:AlternateContent xmlns:mc="http://schemas.openxmlformats.org/markup-compatibility/2006" xmlns:p14="http://schemas.microsoft.com/office/powerpoint/2010/main">
    <mc:Choice Requires="p14">
      <p:transition spd="slow" p14:dur="2000" advTm="24510"/>
    </mc:Choice>
    <mc:Fallback xmlns="">
      <p:transition spd="slow" advTm="2451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688054"/>
            <a:ext cx="10546569" cy="4266083"/>
          </a:xfrm>
        </p:spPr>
        <p:txBody>
          <a:bodyPr rtlCol="0">
            <a:noAutofit/>
          </a:bodyPr>
          <a:lstStyle/>
          <a:p>
            <a:pPr marL="0" indent="0">
              <a:buNone/>
              <a:defRPr/>
            </a:pPr>
            <a:r>
              <a:rPr lang="en-US" sz="4000" b="1" dirty="0">
                <a:solidFill>
                  <a:srgbClr val="53565A"/>
                </a:solidFill>
              </a:rPr>
              <a:t>Further Information</a:t>
            </a:r>
          </a:p>
          <a:p>
            <a:pPr>
              <a:defRPr/>
            </a:pPr>
            <a:r>
              <a:rPr lang="en-US" sz="2000" dirty="0">
                <a:hlinkClick r:id="rId3"/>
              </a:rPr>
              <a:t>https://de.portal.cambiumast.com/</a:t>
            </a:r>
            <a:endParaRPr lang="en-US" sz="2000" b="1" dirty="0">
              <a:solidFill>
                <a:srgbClr val="53565A"/>
              </a:solidFill>
            </a:endParaRPr>
          </a:p>
          <a:p>
            <a:pPr marL="0" indent="0">
              <a:buNone/>
              <a:defRPr/>
            </a:pPr>
            <a:r>
              <a:rPr lang="en-US" sz="2000" b="1" dirty="0" err="1"/>
              <a:t>DeSSA</a:t>
            </a:r>
            <a:r>
              <a:rPr lang="en-US" sz="2000" b="1" dirty="0"/>
              <a:t> Help Desk:</a:t>
            </a:r>
            <a:endParaRPr lang="en-US" sz="2000" dirty="0"/>
          </a:p>
          <a:p>
            <a:r>
              <a:rPr lang="en-US" sz="1800" b="1" dirty="0"/>
              <a:t>E-mail Support:</a:t>
            </a:r>
            <a:r>
              <a:rPr lang="en-US" sz="1800" dirty="0"/>
              <a:t> </a:t>
            </a:r>
            <a:r>
              <a:rPr lang="en-US" sz="1800" dirty="0">
                <a:hlinkClick r:id="rId4"/>
              </a:rPr>
              <a:t>DeSSAHelpDesk@cambiumassessment.com</a:t>
            </a:r>
            <a:endParaRPr lang="en-US" sz="1800" dirty="0"/>
          </a:p>
          <a:p>
            <a:r>
              <a:rPr lang="en-US" sz="1800" b="1" dirty="0"/>
              <a:t>Support Toll-Free Number:</a:t>
            </a:r>
            <a:r>
              <a:rPr lang="en-US" sz="1800" dirty="0"/>
              <a:t> 877.560.8331</a:t>
            </a:r>
          </a:p>
          <a:p>
            <a:r>
              <a:rPr lang="en-US" sz="1800" dirty="0"/>
              <a:t>Hours: 6:30 a.m. to 6:30 p.m. ET- Mondays–Fridays (except holidays)</a:t>
            </a:r>
          </a:p>
          <a:p>
            <a:pPr marL="0" indent="0">
              <a:buNone/>
            </a:pPr>
            <a:r>
              <a:rPr lang="en-US" sz="2000" b="1" dirty="0"/>
              <a:t>DOE Contact: </a:t>
            </a:r>
          </a:p>
          <a:p>
            <a:r>
              <a:rPr lang="en-US" sz="1800" b="1" dirty="0"/>
              <a:t>Phone</a:t>
            </a:r>
            <a:r>
              <a:rPr lang="en-US" sz="1800" dirty="0"/>
              <a:t> </a:t>
            </a:r>
            <a:r>
              <a:rPr lang="en-US" sz="1800" b="1" dirty="0"/>
              <a:t>number</a:t>
            </a:r>
            <a:r>
              <a:rPr lang="en-US" sz="1800" dirty="0"/>
              <a:t>: (302) 857-3391</a:t>
            </a:r>
          </a:p>
          <a:p>
            <a:r>
              <a:rPr lang="en-US" sz="1800" dirty="0">
                <a:hlinkClick r:id="rId5"/>
              </a:rPr>
              <a:t>https://helpdesk.doe.k12.de.us/</a:t>
            </a:r>
            <a:endParaRPr lang="en-US" sz="1800" dirty="0">
              <a:solidFill>
                <a:srgbClr val="FF0000"/>
              </a:solidFill>
            </a:endParaRPr>
          </a:p>
          <a:p>
            <a:pPr eaLnBrk="1" fontAlgn="auto" hangingPunct="1">
              <a:buFont typeface="Arial" panose="020B0604020202020204" pitchFamily="34" charset="0"/>
              <a:buChar char="•"/>
              <a:defRPr/>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DBEC3116-CF31-4060-9338-293F1B16FDE1}"/>
              </a:ext>
            </a:extLst>
          </p:cNvPr>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232442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26231" y="127743"/>
            <a:ext cx="11016200" cy="518012"/>
          </a:xfrm>
        </p:spPr>
        <p:txBody>
          <a:bodyPr>
            <a:noAutofit/>
          </a:bodyPr>
          <a:lstStyle/>
          <a:p>
            <a:r>
              <a:rPr altLang="en-US" dirty="0"/>
              <a:t>Module Objectives</a:t>
            </a:r>
          </a:p>
        </p:txBody>
      </p:sp>
      <p:sp>
        <p:nvSpPr>
          <p:cNvPr id="2" name="Rectangle 1">
            <a:extLst>
              <a:ext uri="{FF2B5EF4-FFF2-40B4-BE49-F238E27FC236}">
                <a16:creationId xmlns:a16="http://schemas.microsoft.com/office/drawing/2014/main" id="{9F363EF3-52D7-45EC-AF9B-C286388DDE87}"/>
              </a:ext>
            </a:extLst>
          </p:cNvPr>
          <p:cNvSpPr/>
          <p:nvPr/>
        </p:nvSpPr>
        <p:spPr>
          <a:xfrm>
            <a:off x="426230" y="1082761"/>
            <a:ext cx="11113223" cy="2383217"/>
          </a:xfrm>
          <a:prstGeom prst="rect">
            <a:avLst/>
          </a:prstGeom>
        </p:spPr>
        <p:txBody>
          <a:bodyPr wrap="square">
            <a:spAutoFit/>
          </a:bodyPr>
          <a:lstStyle/>
          <a:p>
            <a:r>
              <a:rPr lang="en-US" sz="2800" dirty="0">
                <a:solidFill>
                  <a:srgbClr val="53565A"/>
                </a:solidFill>
              </a:rPr>
              <a:t>After viewing this presentation, you should be able to:</a:t>
            </a:r>
          </a:p>
          <a:p>
            <a:pPr marL="285750" indent="-285750">
              <a:lnSpc>
                <a:spcPct val="150000"/>
              </a:lnSpc>
              <a:buFont typeface="Arial" panose="020B0604020202020204" pitchFamily="34" charset="0"/>
              <a:buChar char="•"/>
            </a:pPr>
            <a:r>
              <a:rPr lang="en-US" sz="2800" dirty="0">
                <a:solidFill>
                  <a:srgbClr val="53565A"/>
                </a:solidFill>
              </a:rPr>
              <a:t>Understand what the Data Entry Interface (DEI) is and how to access it</a:t>
            </a:r>
          </a:p>
          <a:p>
            <a:pPr marL="285750" indent="-285750">
              <a:lnSpc>
                <a:spcPct val="150000"/>
              </a:lnSpc>
              <a:buFont typeface="Arial" panose="020B0604020202020204" pitchFamily="34" charset="0"/>
              <a:buChar char="•"/>
            </a:pPr>
            <a:r>
              <a:rPr lang="en-US" sz="2800" dirty="0">
                <a:solidFill>
                  <a:srgbClr val="53565A"/>
                </a:solidFill>
              </a:rPr>
              <a:t>Enter student responses into the DEI</a:t>
            </a:r>
          </a:p>
          <a:p>
            <a:pPr marL="285750" indent="-285750">
              <a:lnSpc>
                <a:spcPct val="150000"/>
              </a:lnSpc>
              <a:buFont typeface="Arial" panose="020B0604020202020204" pitchFamily="34" charset="0"/>
              <a:buChar char="•"/>
            </a:pPr>
            <a:r>
              <a:rPr lang="en-US" sz="2800" dirty="0">
                <a:solidFill>
                  <a:srgbClr val="53565A"/>
                </a:solidFill>
              </a:rPr>
              <a:t>Use the different features available in the DEI</a:t>
            </a:r>
          </a:p>
        </p:txBody>
      </p:sp>
      <p:sp>
        <p:nvSpPr>
          <p:cNvPr id="5" name="Slide Number Placeholder 5">
            <a:extLst>
              <a:ext uri="{FF2B5EF4-FFF2-40B4-BE49-F238E27FC236}">
                <a16:creationId xmlns:a16="http://schemas.microsoft.com/office/drawing/2014/main" id="{99445C09-3006-4C38-B3E9-A154740C88CC}"/>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2</a:t>
            </a:fld>
            <a:endParaRPr lang="en-US" dirty="0"/>
          </a:p>
        </p:txBody>
      </p:sp>
    </p:spTree>
    <p:custDataLst>
      <p:tags r:id="rId1"/>
    </p:custDataLst>
    <p:extLst>
      <p:ext uri="{BB962C8B-B14F-4D97-AF65-F5344CB8AC3E}">
        <p14:creationId xmlns:p14="http://schemas.microsoft.com/office/powerpoint/2010/main" val="2779477540"/>
      </p:ext>
    </p:extLst>
  </p:cSld>
  <p:clrMapOvr>
    <a:masterClrMapping/>
  </p:clrMapOvr>
  <p:transition spd="slow" advTm="1579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31" y="127743"/>
            <a:ext cx="11016200" cy="518012"/>
          </a:xfrm>
        </p:spPr>
        <p:txBody>
          <a:bodyPr>
            <a:noAutofit/>
          </a:bodyPr>
          <a:lstStyle/>
          <a:p>
            <a:r>
              <a:rPr lang="en-US" dirty="0"/>
              <a:t>How the DEI is Used</a:t>
            </a:r>
          </a:p>
        </p:txBody>
      </p:sp>
      <p:sp>
        <p:nvSpPr>
          <p:cNvPr id="6" name="Slide Number Placeholder 5"/>
          <p:cNvSpPr>
            <a:spLocks noGrp="1"/>
          </p:cNvSpPr>
          <p:nvPr>
            <p:ph type="sldNum" sz="quarter" idx="10"/>
          </p:nvPr>
        </p:nvSpPr>
        <p:spPr>
          <a:prstGeom prst="rect">
            <a:avLst/>
          </a:prstGeom>
        </p:spPr>
        <p:txBody>
          <a:bodyPr/>
          <a:lstStyle/>
          <a:p>
            <a:pPr>
              <a:defRPr/>
            </a:pPr>
            <a:fld id="{0C5081D9-E2B0-4D4A-AFEC-18FC95C81086}" type="slidenum">
              <a:rPr lang="en-US"/>
              <a:pPr>
                <a:defRPr/>
              </a:pPr>
              <a:t>3</a:t>
            </a:fld>
            <a:endParaRPr lang="en-US" dirty="0"/>
          </a:p>
        </p:txBody>
      </p:sp>
      <p:sp>
        <p:nvSpPr>
          <p:cNvPr id="4" name="Content Placeholder 3"/>
          <p:cNvSpPr>
            <a:spLocks noGrp="1"/>
          </p:cNvSpPr>
          <p:nvPr>
            <p:ph idx="4294967295"/>
          </p:nvPr>
        </p:nvSpPr>
        <p:spPr>
          <a:xfrm>
            <a:off x="426231" y="1094760"/>
            <a:ext cx="10966450" cy="3851275"/>
          </a:xfrm>
        </p:spPr>
        <p:txBody>
          <a:bodyPr>
            <a:normAutofit/>
          </a:bodyPr>
          <a:lstStyle/>
          <a:p>
            <a:pPr marL="0" indent="0">
              <a:buNone/>
            </a:pPr>
            <a:r>
              <a:rPr lang="en-US" sz="2800" dirty="0">
                <a:solidFill>
                  <a:srgbClr val="53565A"/>
                </a:solidFill>
              </a:rPr>
              <a:t>The DEI can only be used for paper test administration:</a:t>
            </a:r>
          </a:p>
          <a:p>
            <a:pPr>
              <a:buFont typeface="Arial" panose="020B0604020202020204" pitchFamily="34" charset="0"/>
              <a:buChar char="•"/>
            </a:pPr>
            <a:r>
              <a:rPr lang="en-US" sz="2800" dirty="0">
                <a:solidFill>
                  <a:srgbClr val="53565A"/>
                </a:solidFill>
              </a:rPr>
              <a:t>To enter and transcribe student responses for all test items. </a:t>
            </a:r>
            <a:endParaRPr lang="en-US" sz="2800" dirty="0">
              <a:solidFill>
                <a:srgbClr val="53565A"/>
              </a:solidFill>
              <a:highlight>
                <a:srgbClr val="FFFF00"/>
              </a:highlight>
            </a:endParaRPr>
          </a:p>
        </p:txBody>
      </p:sp>
    </p:spTree>
    <p:extLst>
      <p:ext uri="{BB962C8B-B14F-4D97-AF65-F5344CB8AC3E}">
        <p14:creationId xmlns:p14="http://schemas.microsoft.com/office/powerpoint/2010/main" val="699200127"/>
      </p:ext>
    </p:extLst>
  </p:cSld>
  <p:clrMapOvr>
    <a:masterClrMapping/>
  </p:clrMapOvr>
  <p:transition spd="slow" advTm="1781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231" y="127743"/>
            <a:ext cx="11016200" cy="518012"/>
          </a:xfrm>
        </p:spPr>
        <p:txBody>
          <a:bodyPr>
            <a:noAutofit/>
          </a:bodyPr>
          <a:lstStyle/>
          <a:p>
            <a:r>
              <a:rPr lang="en-US" dirty="0">
                <a:latin typeface="+mj-lt"/>
                <a:ea typeface="MS PGothic" pitchFamily="34" charset="-128"/>
                <a:cs typeface="Arial Narrow" pitchFamily="34" charset="0"/>
              </a:rPr>
              <a:t>Confirming Student Settings in TIDE</a:t>
            </a:r>
          </a:p>
        </p:txBody>
      </p:sp>
      <p:sp>
        <p:nvSpPr>
          <p:cNvPr id="2" name="Content Placeholder 1"/>
          <p:cNvSpPr>
            <a:spLocks noGrp="1"/>
          </p:cNvSpPr>
          <p:nvPr>
            <p:ph idx="4294967295"/>
          </p:nvPr>
        </p:nvSpPr>
        <p:spPr>
          <a:xfrm>
            <a:off x="426231" y="1288001"/>
            <a:ext cx="11201479" cy="3962400"/>
          </a:xfrm>
        </p:spPr>
        <p:txBody>
          <a:bodyPr>
            <a:noAutofit/>
          </a:bodyPr>
          <a:lstStyle/>
          <a:p>
            <a:pPr marL="566737" lvl="1" indent="-457200">
              <a:spcBef>
                <a:spcPts val="400"/>
              </a:spcBef>
              <a:buSzPct val="100000"/>
              <a:buFont typeface="Arial" panose="020B0604020202020204" pitchFamily="34" charset="0"/>
              <a:buChar char="•"/>
              <a:defRPr/>
            </a:pPr>
            <a:r>
              <a:rPr lang="en-US" sz="2800" dirty="0">
                <a:solidFill>
                  <a:srgbClr val="53565A"/>
                </a:solidFill>
              </a:rPr>
              <a:t>The Test Information and Distribution Engine (TIDE) is the “home” for all student data and accommodations.</a:t>
            </a:r>
          </a:p>
          <a:p>
            <a:pPr marL="566737" lvl="1" indent="-457200">
              <a:spcBef>
                <a:spcPts val="400"/>
              </a:spcBef>
              <a:buSzPct val="100000"/>
              <a:buFont typeface="Arial" panose="020B0604020202020204" pitchFamily="34" charset="0"/>
              <a:buChar char="•"/>
              <a:defRPr/>
            </a:pPr>
            <a:r>
              <a:rPr lang="en-US" sz="2800" dirty="0">
                <a:solidFill>
                  <a:srgbClr val="53565A"/>
                </a:solidFill>
              </a:rPr>
              <a:t>Before a TA can enter data for a student into the DEI, that student’s record should be checked in TIDE to ensure that the correct flag has been set for a paper </a:t>
            </a:r>
            <a:r>
              <a:rPr lang="en-US" sz="2800">
                <a:solidFill>
                  <a:srgbClr val="53565A"/>
                </a:solidFill>
              </a:rPr>
              <a:t>form.</a:t>
            </a:r>
            <a:endParaRPr lang="en-US" sz="2800" dirty="0">
              <a:solidFill>
                <a:srgbClr val="53565A"/>
              </a:solidFill>
            </a:endParaRPr>
          </a:p>
        </p:txBody>
      </p:sp>
      <p:sp>
        <p:nvSpPr>
          <p:cNvPr id="5" name="Slide Number Placeholder 5">
            <a:extLst>
              <a:ext uri="{FF2B5EF4-FFF2-40B4-BE49-F238E27FC236}">
                <a16:creationId xmlns:a16="http://schemas.microsoft.com/office/drawing/2014/main" id="{FC775AFB-7C59-43BB-B44E-0B6EE7C557FF}"/>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4</a:t>
            </a:fld>
            <a:endParaRPr lang="en-US" dirty="0"/>
          </a:p>
        </p:txBody>
      </p:sp>
    </p:spTree>
    <p:extLst>
      <p:ext uri="{BB962C8B-B14F-4D97-AF65-F5344CB8AC3E}">
        <p14:creationId xmlns:p14="http://schemas.microsoft.com/office/powerpoint/2010/main" val="1548517257"/>
      </p:ext>
    </p:extLst>
  </p:cSld>
  <p:clrMapOvr>
    <a:masterClrMapping/>
  </p:clrMapOvr>
  <mc:AlternateContent xmlns:mc="http://schemas.openxmlformats.org/markup-compatibility/2006" xmlns:p14="http://schemas.microsoft.com/office/powerpoint/2010/main">
    <mc:Choice Requires="p14">
      <p:transition spd="slow" p14:dur="2000" advTm="27350"/>
    </mc:Choice>
    <mc:Fallback xmlns="">
      <p:transition spd="slow" advTm="273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Accessing the Data Entry Interface</a:t>
            </a:r>
          </a:p>
        </p:txBody>
      </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5</a:t>
            </a:fld>
            <a:endParaRPr lang="en-US" dirty="0">
              <a:latin typeface="Arial"/>
              <a:ea typeface="ＭＳ Ｐゴシック" charset="-128"/>
            </a:endParaRPr>
          </a:p>
        </p:txBody>
      </p:sp>
      <p:sp>
        <p:nvSpPr>
          <p:cNvPr id="4" name="TextBox 3"/>
          <p:cNvSpPr txBox="1"/>
          <p:nvPr/>
        </p:nvSpPr>
        <p:spPr>
          <a:xfrm>
            <a:off x="56006" y="712142"/>
            <a:ext cx="12815248" cy="1041439"/>
          </a:xfrm>
          <a:prstGeom prst="rect">
            <a:avLst/>
          </a:prstGeom>
          <a:noFill/>
        </p:spPr>
        <p:txBody>
          <a:bodyPr wrap="square" rtlCol="0">
            <a:spAutoFit/>
          </a:bodyPr>
          <a:lstStyle/>
          <a:p>
            <a:r>
              <a:rPr lang="en-US" sz="2056" b="1" dirty="0"/>
              <a:t>DEI is accessed through the Delaware Department of Education’s (DDOE’s) </a:t>
            </a:r>
            <a:r>
              <a:rPr lang="en-US" sz="2056" b="1" dirty="0" err="1"/>
              <a:t>EdAccess</a:t>
            </a:r>
            <a:r>
              <a:rPr lang="en-US" sz="2056" b="1" dirty="0"/>
              <a:t> or LEA </a:t>
            </a:r>
            <a:r>
              <a:rPr lang="en-US" sz="2056" b="1" dirty="0" err="1"/>
              <a:t>Classlink</a:t>
            </a:r>
            <a:r>
              <a:rPr lang="en-US" sz="2056" b="1" dirty="0"/>
              <a:t> page application.</a:t>
            </a:r>
          </a:p>
          <a:p>
            <a:endParaRPr lang="en-US" sz="2056" b="1" dirty="0"/>
          </a:p>
        </p:txBody>
      </p:sp>
      <p:sp>
        <p:nvSpPr>
          <p:cNvPr id="8" name="TextBox 7"/>
          <p:cNvSpPr txBox="1"/>
          <p:nvPr/>
        </p:nvSpPr>
        <p:spPr>
          <a:xfrm>
            <a:off x="429768" y="1464274"/>
            <a:ext cx="4797325" cy="1674176"/>
          </a:xfrm>
          <a:prstGeom prst="rect">
            <a:avLst/>
          </a:prstGeom>
          <a:noFill/>
        </p:spPr>
        <p:txBody>
          <a:bodyPr wrap="square" rtlCol="0">
            <a:spAutoFit/>
          </a:bodyPr>
          <a:lstStyle/>
          <a:p>
            <a:pPr>
              <a:spcAft>
                <a:spcPts val="1200"/>
              </a:spcAft>
            </a:pPr>
            <a:r>
              <a:rPr lang="en-US" sz="2056" dirty="0">
                <a:ea typeface="Times New Roman" panose="02020603050405020304" pitchFamily="18" charset="0"/>
                <a:cs typeface="Calibri" panose="020F0502020204030204" pitchFamily="34" charset="0"/>
              </a:rPr>
              <a:t>1. Access the DDOE </a:t>
            </a:r>
            <a:r>
              <a:rPr lang="en-US" sz="2056" dirty="0" err="1"/>
              <a:t>EdAccess</a:t>
            </a:r>
            <a:r>
              <a:rPr lang="en-US" sz="2056" dirty="0"/>
              <a:t> or LEA </a:t>
            </a:r>
            <a:r>
              <a:rPr lang="en-US" sz="2056" dirty="0" err="1"/>
              <a:t>ClassLink</a:t>
            </a:r>
            <a:r>
              <a:rPr lang="en-US" sz="2056" dirty="0"/>
              <a:t> login page at </a:t>
            </a:r>
            <a:r>
              <a:rPr lang="en-US" sz="2056" dirty="0">
                <a:hlinkClick r:id="rId3" action="ppaction://hlinkfile"/>
              </a:rPr>
              <a:t>launchpad.classlink.com/</a:t>
            </a:r>
            <a:r>
              <a:rPr lang="en-US" sz="2056" dirty="0" err="1">
                <a:hlinkClick r:id="rId3" action="ppaction://hlinkfile"/>
              </a:rPr>
              <a:t>ddoe</a:t>
            </a:r>
            <a:r>
              <a:rPr lang="en-US" sz="2056" dirty="0">
                <a:ea typeface="Times New Roman" panose="02020603050405020304" pitchFamily="18" charset="0"/>
                <a:cs typeface="Calibri" panose="020F0502020204030204" pitchFamily="34" charset="0"/>
              </a:rPr>
              <a:t>. Use your regular </a:t>
            </a:r>
            <a:r>
              <a:rPr lang="en-US" sz="2056" dirty="0" err="1">
                <a:ea typeface="Times New Roman" panose="02020603050405020304" pitchFamily="18" charset="0"/>
                <a:cs typeface="Calibri" panose="020F0502020204030204" pitchFamily="34" charset="0"/>
              </a:rPr>
              <a:t>EdAccess</a:t>
            </a:r>
            <a:r>
              <a:rPr lang="en-US" sz="2056" dirty="0">
                <a:ea typeface="Times New Roman" panose="02020603050405020304" pitchFamily="18" charset="0"/>
                <a:cs typeface="Calibri" panose="020F0502020204030204" pitchFamily="34" charset="0"/>
              </a:rPr>
              <a:t> ID and password to log in.</a:t>
            </a:r>
          </a:p>
        </p:txBody>
      </p:sp>
      <p:sp>
        <p:nvSpPr>
          <p:cNvPr id="12" name="TextBox 11"/>
          <p:cNvSpPr txBox="1"/>
          <p:nvPr/>
        </p:nvSpPr>
        <p:spPr>
          <a:xfrm>
            <a:off x="6706188" y="1494741"/>
            <a:ext cx="5485813" cy="1674176"/>
          </a:xfrm>
          <a:prstGeom prst="rect">
            <a:avLst/>
          </a:prstGeom>
          <a:noFill/>
        </p:spPr>
        <p:txBody>
          <a:bodyPr wrap="square" rtlCol="0">
            <a:spAutoFit/>
          </a:bodyPr>
          <a:lstStyle/>
          <a:p>
            <a:pPr lvl="0"/>
            <a:r>
              <a:rPr lang="en-US" sz="2056" dirty="0"/>
              <a:t>2. After you have successfully logged in, you will see a list of authorized applications, including </a:t>
            </a:r>
            <a:r>
              <a:rPr lang="en-US" sz="2056" dirty="0" err="1"/>
              <a:t>DeSSA</a:t>
            </a:r>
            <a:r>
              <a:rPr lang="en-US" sz="2056" dirty="0"/>
              <a:t> Math &amp; ELA. </a:t>
            </a:r>
          </a:p>
          <a:p>
            <a:pPr lvl="0"/>
            <a:r>
              <a:rPr lang="en-US" sz="2056" dirty="0"/>
              <a:t>Click the [</a:t>
            </a:r>
            <a:r>
              <a:rPr lang="en-US" sz="2056" b="1" dirty="0" err="1"/>
              <a:t>DeSSA</a:t>
            </a:r>
            <a:r>
              <a:rPr lang="en-US" sz="2056" b="1" dirty="0"/>
              <a:t> Math &amp; ELA</a:t>
            </a:r>
            <a:r>
              <a:rPr lang="en-US" sz="2056" dirty="0"/>
              <a:t>] button from your menu. You will be directed to the </a:t>
            </a:r>
            <a:r>
              <a:rPr lang="en-US" sz="2056" dirty="0" err="1"/>
              <a:t>DeSSA</a:t>
            </a:r>
            <a:r>
              <a:rPr lang="en-US" sz="2056" dirty="0"/>
              <a:t> portal.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3683" y="2870791"/>
            <a:ext cx="5455454" cy="3116004"/>
          </a:xfrm>
          <a:prstGeom prst="rect">
            <a:avLst/>
          </a:prstGeom>
          <a:ln>
            <a:solidFill>
              <a:schemeClr val="accent1"/>
            </a:solidFill>
          </a:ln>
        </p:spPr>
      </p:pic>
      <p:pic>
        <p:nvPicPr>
          <p:cNvPr id="9" name="Picture 8" descr="cid:image002.png@01D66734.0489D33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8202545" y="3297372"/>
            <a:ext cx="2498405" cy="2848486"/>
          </a:xfrm>
          <a:prstGeom prst="rect">
            <a:avLst/>
          </a:prstGeom>
          <a:noFill/>
          <a:ln>
            <a:solidFill>
              <a:schemeClr val="accent1"/>
            </a:solidFill>
          </a:ln>
        </p:spPr>
      </p:pic>
    </p:spTree>
    <p:extLst>
      <p:ext uri="{BB962C8B-B14F-4D97-AF65-F5344CB8AC3E}">
        <p14:creationId xmlns:p14="http://schemas.microsoft.com/office/powerpoint/2010/main" val="389619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Accessing the Data Entry Interface</a:t>
            </a:r>
          </a:p>
        </p:txBody>
      </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8" y="6444777"/>
            <a:ext cx="706657" cy="278820"/>
          </a:xfrm>
        </p:spPr>
        <p:txBody>
          <a:bodyPr/>
          <a:lstStyle/>
          <a:p>
            <a:pPr defTabSz="914433" fontAlgn="base">
              <a:spcBef>
                <a:spcPct val="0"/>
              </a:spcBef>
              <a:spcAft>
                <a:spcPct val="0"/>
              </a:spcAft>
              <a:defRPr/>
            </a:pPr>
            <a:fld id="{F3477EC8-074D-41C4-94AE-E9EA7CEEA348}" type="slidenum">
              <a:rPr lang="en-US">
                <a:latin typeface="Arial"/>
                <a:ea typeface="ＭＳ Ｐゴシック" charset="-128"/>
              </a:rPr>
              <a:pPr defTabSz="914433" fontAlgn="base">
                <a:spcBef>
                  <a:spcPct val="0"/>
                </a:spcBef>
                <a:spcAft>
                  <a:spcPct val="0"/>
                </a:spcAft>
                <a:defRPr/>
              </a:pPr>
              <a:t>6</a:t>
            </a:fld>
            <a:endParaRPr lang="en-US" dirty="0">
              <a:latin typeface="Arial"/>
              <a:ea typeface="ＭＳ Ｐゴシック" charset="-128"/>
            </a:endParaRPr>
          </a:p>
        </p:txBody>
      </p:sp>
      <p:sp>
        <p:nvSpPr>
          <p:cNvPr id="4" name="TextBox 3"/>
          <p:cNvSpPr txBox="1"/>
          <p:nvPr/>
        </p:nvSpPr>
        <p:spPr>
          <a:xfrm>
            <a:off x="95534" y="900751"/>
            <a:ext cx="12815248" cy="725070"/>
          </a:xfrm>
          <a:prstGeom prst="rect">
            <a:avLst/>
          </a:prstGeom>
          <a:noFill/>
        </p:spPr>
        <p:txBody>
          <a:bodyPr wrap="square" rtlCol="0">
            <a:spAutoFit/>
          </a:bodyPr>
          <a:lstStyle/>
          <a:p>
            <a:r>
              <a:rPr lang="en-US" sz="2056" dirty="0"/>
              <a:t>DEI is accessed through the Delaware Department of Education’s (DDOE’s) </a:t>
            </a:r>
            <a:r>
              <a:rPr lang="en-US" sz="2056" dirty="0" err="1"/>
              <a:t>EdAccess</a:t>
            </a:r>
            <a:r>
              <a:rPr lang="en-US" sz="2056" dirty="0"/>
              <a:t> application.</a:t>
            </a:r>
          </a:p>
          <a:p>
            <a:endParaRPr lang="en-US" sz="2056" dirty="0"/>
          </a:p>
        </p:txBody>
      </p:sp>
      <p:sp>
        <p:nvSpPr>
          <p:cNvPr id="8" name="TextBox 7"/>
          <p:cNvSpPr txBox="1"/>
          <p:nvPr/>
        </p:nvSpPr>
        <p:spPr>
          <a:xfrm>
            <a:off x="429767" y="1464274"/>
            <a:ext cx="5370532" cy="725070"/>
          </a:xfrm>
          <a:prstGeom prst="rect">
            <a:avLst/>
          </a:prstGeom>
          <a:noFill/>
        </p:spPr>
        <p:txBody>
          <a:bodyPr wrap="square" rtlCol="0">
            <a:spAutoFit/>
          </a:bodyPr>
          <a:lstStyle/>
          <a:p>
            <a:pPr>
              <a:spcAft>
                <a:spcPts val="1200"/>
              </a:spcAft>
            </a:pPr>
            <a:r>
              <a:rPr lang="en-US" sz="2056" dirty="0"/>
              <a:t>3. Click the [</a:t>
            </a:r>
            <a:r>
              <a:rPr lang="en-US" sz="2056" b="1" dirty="0"/>
              <a:t>ELA &amp; Mathematics</a:t>
            </a:r>
            <a:r>
              <a:rPr lang="en-US" sz="2056" dirty="0"/>
              <a:t>] user card to access </a:t>
            </a:r>
            <a:r>
              <a:rPr lang="en-US" sz="2056" dirty="0" err="1"/>
              <a:t>DeSSA</a:t>
            </a:r>
            <a:r>
              <a:rPr lang="en-US" sz="2056" dirty="0"/>
              <a:t> applications.</a:t>
            </a:r>
          </a:p>
        </p:txBody>
      </p:sp>
      <p:sp>
        <p:nvSpPr>
          <p:cNvPr id="12" name="TextBox 11"/>
          <p:cNvSpPr txBox="1"/>
          <p:nvPr/>
        </p:nvSpPr>
        <p:spPr>
          <a:xfrm>
            <a:off x="6706188" y="1494741"/>
            <a:ext cx="5485813" cy="1357808"/>
          </a:xfrm>
          <a:prstGeom prst="rect">
            <a:avLst/>
          </a:prstGeom>
          <a:noFill/>
        </p:spPr>
        <p:txBody>
          <a:bodyPr wrap="square" rtlCol="0">
            <a:spAutoFit/>
          </a:bodyPr>
          <a:lstStyle/>
          <a:p>
            <a:pPr lvl="0"/>
            <a:r>
              <a:rPr lang="en-US" sz="2056" dirty="0"/>
              <a:t>4. Click the [</a:t>
            </a:r>
            <a:r>
              <a:rPr lang="en-US" sz="2056" b="1" dirty="0"/>
              <a:t>Data Entry Interface</a:t>
            </a:r>
            <a:r>
              <a:rPr lang="en-US" sz="2056" dirty="0"/>
              <a:t>]</a:t>
            </a:r>
            <a:r>
              <a:rPr lang="en-US" sz="2056" b="1" dirty="0"/>
              <a:t> </a:t>
            </a:r>
            <a:r>
              <a:rPr lang="en-US" sz="2056" dirty="0"/>
              <a:t>button. If you are authorized to access this application, you will be automatically directed to the DEI site. You will not have to log in again.</a:t>
            </a:r>
          </a:p>
        </p:txBody>
      </p:sp>
      <p:pic>
        <p:nvPicPr>
          <p:cNvPr id="14" name="Picture 13">
            <a:extLst>
              <a:ext uri="{FF2B5EF4-FFF2-40B4-BE49-F238E27FC236}">
                <a16:creationId xmlns:a16="http://schemas.microsoft.com/office/drawing/2014/main" id="{EDB8238C-B0D6-4F5B-A351-03E888AB5997}"/>
              </a:ext>
            </a:extLst>
          </p:cNvPr>
          <p:cNvPicPr/>
          <p:nvPr/>
        </p:nvPicPr>
        <p:blipFill>
          <a:blip r:embed="rId3"/>
          <a:stretch>
            <a:fillRect/>
          </a:stretch>
        </p:blipFill>
        <p:spPr>
          <a:xfrm>
            <a:off x="7438770" y="2994846"/>
            <a:ext cx="3311608" cy="2849899"/>
          </a:xfrm>
          <a:prstGeom prst="rect">
            <a:avLst/>
          </a:prstGeom>
          <a:ln>
            <a:solidFill>
              <a:schemeClr val="accent1"/>
            </a:solidFill>
          </a:ln>
        </p:spPr>
      </p:pic>
      <p:pic>
        <p:nvPicPr>
          <p:cNvPr id="7" name="Picture 6">
            <a:extLst>
              <a:ext uri="{FF2B5EF4-FFF2-40B4-BE49-F238E27FC236}">
                <a16:creationId xmlns:a16="http://schemas.microsoft.com/office/drawing/2014/main" id="{574BB4F5-ACD9-47CE-968A-F5F39EA447ED}"/>
              </a:ext>
            </a:extLst>
          </p:cNvPr>
          <p:cNvPicPr>
            <a:picLocks noChangeAspect="1"/>
          </p:cNvPicPr>
          <p:nvPr/>
        </p:nvPicPr>
        <p:blipFill>
          <a:blip r:embed="rId4"/>
          <a:stretch>
            <a:fillRect/>
          </a:stretch>
        </p:blipFill>
        <p:spPr>
          <a:xfrm>
            <a:off x="716692" y="2288680"/>
            <a:ext cx="3805881" cy="3633279"/>
          </a:xfrm>
          <a:prstGeom prst="rect">
            <a:avLst/>
          </a:prstGeom>
          <a:ln>
            <a:solidFill>
              <a:schemeClr val="bg2">
                <a:lumMod val="50000"/>
              </a:schemeClr>
            </a:solidFill>
          </a:ln>
        </p:spPr>
      </p:pic>
    </p:spTree>
    <p:extLst>
      <p:ext uri="{BB962C8B-B14F-4D97-AF65-F5344CB8AC3E}">
        <p14:creationId xmlns:p14="http://schemas.microsoft.com/office/powerpoint/2010/main" val="394226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128016"/>
            <a:ext cx="11018520" cy="521208"/>
          </a:xfrm>
        </p:spPr>
        <p:txBody>
          <a:bodyPr>
            <a:noAutofit/>
          </a:bodyPr>
          <a:lstStyle/>
          <a:p>
            <a:r>
              <a:rPr lang="en-US" dirty="0"/>
              <a:t>Accessing the Data Entry Interface</a:t>
            </a:r>
          </a:p>
        </p:txBody>
      </p:sp>
      <p:sp>
        <p:nvSpPr>
          <p:cNvPr id="2" name="Content Placeholder 1"/>
          <p:cNvSpPr>
            <a:spLocks noGrp="1"/>
          </p:cNvSpPr>
          <p:nvPr>
            <p:ph idx="4294967295"/>
          </p:nvPr>
        </p:nvSpPr>
        <p:spPr>
          <a:xfrm>
            <a:off x="429768" y="1630293"/>
            <a:ext cx="5838297" cy="3755335"/>
          </a:xfrm>
        </p:spPr>
        <p:txBody>
          <a:bodyPr>
            <a:noAutofit/>
          </a:bodyPr>
          <a:lstStyle/>
          <a:p>
            <a:r>
              <a:rPr lang="en-US" sz="2800" dirty="0"/>
              <a:t>You will be prompted to enter information for the student you are testing.</a:t>
            </a:r>
          </a:p>
          <a:p>
            <a:r>
              <a:rPr lang="en-US" sz="2800" dirty="0"/>
              <a:t>Enter the student’s first name and student ID, and then click </a:t>
            </a:r>
            <a:r>
              <a:rPr lang="en-US" sz="2800" b="1" dirty="0"/>
              <a:t>Sign In</a:t>
            </a:r>
            <a:r>
              <a:rPr lang="en-US" sz="2800" dirty="0"/>
              <a:t>. </a:t>
            </a:r>
          </a:p>
        </p:txBody>
      </p:sp>
      <p:pic>
        <p:nvPicPr>
          <p:cNvPr id="4" name="Picture 3">
            <a:extLst>
              <a:ext uri="{FF2B5EF4-FFF2-40B4-BE49-F238E27FC236}">
                <a16:creationId xmlns:a16="http://schemas.microsoft.com/office/drawing/2014/main" id="{624D262E-4A21-4A4B-9FEE-FCBD189EE6F2}"/>
              </a:ext>
            </a:extLst>
          </p:cNvPr>
          <p:cNvPicPr>
            <a:picLocks noChangeAspect="1"/>
          </p:cNvPicPr>
          <p:nvPr/>
        </p:nvPicPr>
        <p:blipFill>
          <a:blip r:embed="rId3"/>
          <a:stretch>
            <a:fillRect/>
          </a:stretch>
        </p:blipFill>
        <p:spPr>
          <a:xfrm>
            <a:off x="6747046" y="1337121"/>
            <a:ext cx="4784234" cy="4183757"/>
          </a:xfrm>
          <a:prstGeom prst="rect">
            <a:avLst/>
          </a:prstGeom>
          <a:ln w="12700">
            <a:solidFill>
              <a:schemeClr val="bg1">
                <a:lumMod val="75000"/>
              </a:schemeClr>
            </a:solidFill>
          </a:ln>
          <a:effectLst>
            <a:outerShdw blurRad="292100" dist="139700" dir="2700000" algn="tl" rotWithShape="0">
              <a:srgbClr val="333333">
                <a:alpha val="65000"/>
              </a:srgbClr>
            </a:outerShdw>
          </a:effectLst>
        </p:spPr>
      </p:pic>
      <p:sp>
        <p:nvSpPr>
          <p:cNvPr id="12" name="Arrow: Right 11">
            <a:extLst>
              <a:ext uri="{FF2B5EF4-FFF2-40B4-BE49-F238E27FC236}">
                <a16:creationId xmlns:a16="http://schemas.microsoft.com/office/drawing/2014/main" id="{31E89700-5012-4984-AAB9-A0907A781833}"/>
              </a:ext>
            </a:extLst>
          </p:cNvPr>
          <p:cNvSpPr/>
          <p:nvPr/>
        </p:nvSpPr>
        <p:spPr>
          <a:xfrm>
            <a:off x="7086962" y="5003552"/>
            <a:ext cx="992159" cy="58187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4D11DAC1-ABE6-45E4-93A2-E267AD47784A}"/>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7</a:t>
            </a:fld>
            <a:endParaRPr lang="en-US" dirty="0"/>
          </a:p>
        </p:txBody>
      </p:sp>
    </p:spTree>
    <p:extLst>
      <p:ext uri="{BB962C8B-B14F-4D97-AF65-F5344CB8AC3E}">
        <p14:creationId xmlns:p14="http://schemas.microsoft.com/office/powerpoint/2010/main" val="227754868"/>
      </p:ext>
    </p:extLst>
  </p:cSld>
  <p:clrMapOvr>
    <a:masterClrMapping/>
  </p:clrMapOvr>
  <p:transition spd="slow" advTm="3272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128016"/>
            <a:ext cx="11018520" cy="521208"/>
          </a:xfrm>
        </p:spPr>
        <p:txBody>
          <a:bodyPr>
            <a:noAutofit/>
          </a:bodyPr>
          <a:lstStyle/>
          <a:p>
            <a:r>
              <a:rPr lang="en-US" dirty="0"/>
              <a:t>Accessing the Data Entry Interface</a:t>
            </a:r>
          </a:p>
        </p:txBody>
      </p:sp>
      <p:sp>
        <p:nvSpPr>
          <p:cNvPr id="2" name="Content Placeholder 1"/>
          <p:cNvSpPr>
            <a:spLocks noGrp="1"/>
          </p:cNvSpPr>
          <p:nvPr>
            <p:ph idx="4294967295"/>
          </p:nvPr>
        </p:nvSpPr>
        <p:spPr>
          <a:xfrm>
            <a:off x="429768" y="1325356"/>
            <a:ext cx="5249863" cy="4207285"/>
          </a:xfrm>
        </p:spPr>
        <p:txBody>
          <a:bodyPr>
            <a:normAutofit lnSpcReduction="10000"/>
          </a:bodyPr>
          <a:lstStyle/>
          <a:p>
            <a:r>
              <a:rPr lang="en-US" sz="2800" dirty="0"/>
              <a:t>Verify that the student’s demographic information is correct.</a:t>
            </a:r>
          </a:p>
          <a:p>
            <a:r>
              <a:rPr lang="en-US" sz="2800" dirty="0"/>
              <a:t>If all the student’s information is correct, click </a:t>
            </a:r>
            <a:r>
              <a:rPr lang="en-US" sz="2800" b="1" dirty="0"/>
              <a:t>YES</a:t>
            </a:r>
            <a:r>
              <a:rPr lang="en-US" sz="2800" dirty="0"/>
              <a:t>. If any information is incorrect, click </a:t>
            </a:r>
            <a:r>
              <a:rPr lang="en-US" sz="2800" b="1" dirty="0"/>
              <a:t>NO </a:t>
            </a:r>
            <a:r>
              <a:rPr lang="en-US" sz="2800" dirty="0"/>
              <a:t>and then contact your test coordinator. </a:t>
            </a:r>
          </a:p>
        </p:txBody>
      </p:sp>
      <p:pic>
        <p:nvPicPr>
          <p:cNvPr id="6" name="Picture 5">
            <a:extLst>
              <a:ext uri="{FF2B5EF4-FFF2-40B4-BE49-F238E27FC236}">
                <a16:creationId xmlns:a16="http://schemas.microsoft.com/office/drawing/2014/main" id="{BE592396-CB4C-4BC2-9C5A-5812D693BFEE}"/>
              </a:ext>
            </a:extLst>
          </p:cNvPr>
          <p:cNvPicPr>
            <a:picLocks noChangeAspect="1"/>
          </p:cNvPicPr>
          <p:nvPr/>
        </p:nvPicPr>
        <p:blipFill>
          <a:blip r:embed="rId3"/>
          <a:stretch>
            <a:fillRect/>
          </a:stretch>
        </p:blipFill>
        <p:spPr>
          <a:xfrm>
            <a:off x="5939028" y="1325356"/>
            <a:ext cx="5707875" cy="4564776"/>
          </a:xfrm>
          <a:prstGeom prst="rect">
            <a:avLst/>
          </a:prstGeom>
          <a:ln w="28575">
            <a:solidFill>
              <a:schemeClr val="bg1">
                <a:lumMod val="75000"/>
              </a:schemeClr>
            </a:solid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C1AFC84C-CD7C-4B7A-B56B-6D243D10AE41}"/>
              </a:ext>
            </a:extLst>
          </p:cNvPr>
          <p:cNvGrpSpPr/>
          <p:nvPr/>
        </p:nvGrpSpPr>
        <p:grpSpPr>
          <a:xfrm>
            <a:off x="6182557" y="2266342"/>
            <a:ext cx="5259875" cy="3547068"/>
            <a:chOff x="6182557" y="2266342"/>
            <a:chExt cx="5259875" cy="3547068"/>
          </a:xfrm>
        </p:grpSpPr>
        <p:sp>
          <p:nvSpPr>
            <p:cNvPr id="10" name="Rectangle 9">
              <a:extLst>
                <a:ext uri="{FF2B5EF4-FFF2-40B4-BE49-F238E27FC236}">
                  <a16:creationId xmlns:a16="http://schemas.microsoft.com/office/drawing/2014/main" id="{B5D959AE-43A7-43A3-BD93-D67ECC033C31}"/>
                </a:ext>
              </a:extLst>
            </p:cNvPr>
            <p:cNvSpPr/>
            <p:nvPr/>
          </p:nvSpPr>
          <p:spPr>
            <a:xfrm>
              <a:off x="6182557" y="2266342"/>
              <a:ext cx="5259875" cy="24207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F3E184A-D02D-44B1-AFDD-4EE24E075760}"/>
                </a:ext>
              </a:extLst>
            </p:cNvPr>
            <p:cNvSpPr/>
            <p:nvPr/>
          </p:nvSpPr>
          <p:spPr>
            <a:xfrm>
              <a:off x="7519017" y="5349973"/>
              <a:ext cx="2628160" cy="463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lide Number Placeholder 5">
            <a:extLst>
              <a:ext uri="{FF2B5EF4-FFF2-40B4-BE49-F238E27FC236}">
                <a16:creationId xmlns:a16="http://schemas.microsoft.com/office/drawing/2014/main" id="{19278CB9-3B1D-40D9-B7EA-BCBF73433B57}"/>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8</a:t>
            </a:fld>
            <a:endParaRPr lang="en-US" dirty="0"/>
          </a:p>
        </p:txBody>
      </p:sp>
    </p:spTree>
    <p:extLst>
      <p:ext uri="{BB962C8B-B14F-4D97-AF65-F5344CB8AC3E}">
        <p14:creationId xmlns:p14="http://schemas.microsoft.com/office/powerpoint/2010/main" val="733369422"/>
      </p:ext>
    </p:extLst>
  </p:cSld>
  <p:clrMapOvr>
    <a:masterClrMapping/>
  </p:clrMapOvr>
  <p:transition spd="slow" advTm="2183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128016"/>
            <a:ext cx="11018520" cy="521208"/>
          </a:xfrm>
        </p:spPr>
        <p:txBody>
          <a:bodyPr>
            <a:normAutofit/>
          </a:bodyPr>
          <a:lstStyle/>
          <a:p>
            <a:r>
              <a:rPr lang="en-US" dirty="0"/>
              <a:t>Test Selection</a:t>
            </a:r>
          </a:p>
        </p:txBody>
      </p:sp>
      <p:sp>
        <p:nvSpPr>
          <p:cNvPr id="5" name="Slide Number Placeholder 5">
            <a:extLst>
              <a:ext uri="{FF2B5EF4-FFF2-40B4-BE49-F238E27FC236}">
                <a16:creationId xmlns:a16="http://schemas.microsoft.com/office/drawing/2014/main" id="{F218F357-EEE0-441D-9642-5B8E1F084465}"/>
              </a:ext>
            </a:extLst>
          </p:cNvPr>
          <p:cNvSpPr>
            <a:spLocks noGrp="1"/>
          </p:cNvSpPr>
          <p:nvPr>
            <p:ph type="sldNum" sz="quarter" idx="10"/>
          </p:nvPr>
        </p:nvSpPr>
        <p:spPr>
          <a:xfrm>
            <a:off x="11442432" y="6444777"/>
            <a:ext cx="706657" cy="278820"/>
          </a:xfrm>
          <a:prstGeom prst="rect">
            <a:avLst/>
          </a:prstGeom>
        </p:spPr>
        <p:txBody>
          <a:bodyPr/>
          <a:lstStyle/>
          <a:p>
            <a:pPr>
              <a:defRPr/>
            </a:pPr>
            <a:fld id="{0C5081D9-E2B0-4D4A-AFEC-18FC95C81086}" type="slidenum">
              <a:rPr lang="en-US"/>
              <a:pPr>
                <a:defRPr/>
              </a:pPr>
              <a:t>9</a:t>
            </a:fld>
            <a:endParaRPr lang="en-US" dirty="0"/>
          </a:p>
        </p:txBody>
      </p:sp>
      <p:pic>
        <p:nvPicPr>
          <p:cNvPr id="7" name="Picture 6">
            <a:extLst>
              <a:ext uri="{FF2B5EF4-FFF2-40B4-BE49-F238E27FC236}">
                <a16:creationId xmlns:a16="http://schemas.microsoft.com/office/drawing/2014/main" id="{1C0E4258-27C7-4077-8F2B-5409915A3467}"/>
              </a:ext>
            </a:extLst>
          </p:cNvPr>
          <p:cNvPicPr/>
          <p:nvPr/>
        </p:nvPicPr>
        <p:blipFill>
          <a:blip r:embed="rId3"/>
          <a:stretch>
            <a:fillRect/>
          </a:stretch>
        </p:blipFill>
        <p:spPr>
          <a:xfrm>
            <a:off x="2016383" y="1605408"/>
            <a:ext cx="7535390" cy="3647183"/>
          </a:xfrm>
          <a:prstGeom prst="rect">
            <a:avLst/>
          </a:prstGeom>
          <a:ln w="9525">
            <a:solidFill>
              <a:schemeClr val="accent1"/>
            </a:solidFill>
          </a:ln>
        </p:spPr>
      </p:pic>
    </p:spTree>
    <p:extLst>
      <p:ext uri="{BB962C8B-B14F-4D97-AF65-F5344CB8AC3E}">
        <p14:creationId xmlns:p14="http://schemas.microsoft.com/office/powerpoint/2010/main" val="3560286720"/>
      </p:ext>
    </p:extLst>
  </p:cSld>
  <p:clrMapOvr>
    <a:masterClrMapping/>
  </p:clrMapOvr>
  <p:transition spd="slow" advTm="55780"/>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38E7473F36D94E9723DC8D3C9E3919" ma:contentTypeVersion="17" ma:contentTypeDescription="Create a new document." ma:contentTypeScope="" ma:versionID="58ea6108ad02d676bae7ad0a52e18fae">
  <xsd:schema xmlns:xsd="http://www.w3.org/2001/XMLSchema" xmlns:xs="http://www.w3.org/2001/XMLSchema" xmlns:p="http://schemas.microsoft.com/office/2006/metadata/properties" xmlns:ns2="8a897a94-c3d0-438b-b2e3-367f2c5a20dc" xmlns:ns3="79573f01-a661-41f6-b80e-5182727183d4" targetNamespace="http://schemas.microsoft.com/office/2006/metadata/properties" ma:root="true" ma:fieldsID="78682446d48646a9a2b6d8f845918fff" ns2:_="" ns3:_="">
    <xsd:import namespace="8a897a94-c3d0-438b-b2e3-367f2c5a20dc"/>
    <xsd:import namespace="79573f01-a661-41f6-b80e-5182727183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897a94-c3d0-438b-b2e3-367f2c5a2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00141d-80f0-4ca7-8ba9-0163cf36486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573f01-a661-41f6-b80e-5182727183d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cf1843e-559f-4b6a-b7e8-ad755c4e5ec3}" ma:internalName="TaxCatchAll" ma:showField="CatchAllData" ma:web="79573f01-a661-41f6-b80e-5182727183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9573f01-a661-41f6-b80e-5182727183d4">
      <Value>1327</Value>
    </TaxCatchAll>
    <lcf76f155ced4ddcb4097134ff3c332f xmlns="8a897a94-c3d0-438b-b2e3-367f2c5a20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E94C0FD0-6666-493E-B344-281FFCA93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897a94-c3d0-438b-b2e3-367f2c5a20dc"/>
    <ds:schemaRef ds:uri="79573f01-a661-41f6-b80e-518272718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dcmitype/"/>
    <ds:schemaRef ds:uri="http://purl.org/dc/elements/1.1/"/>
    <ds:schemaRef ds:uri="http://schemas.openxmlformats.org/package/2006/metadata/core-properties"/>
    <ds:schemaRef ds:uri="79573f01-a661-41f6-b80e-5182727183d4"/>
    <ds:schemaRef ds:uri="8a897a94-c3d0-438b-b2e3-367f2c5a20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2018 AIR PPT</Template>
  <TotalTime>21855</TotalTime>
  <Words>2374</Words>
  <Application>Microsoft Office PowerPoint</Application>
  <PresentationFormat>Widescreen</PresentationFormat>
  <Paragraphs>172</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Narrow</vt:lpstr>
      <vt:lpstr>Calibri</vt:lpstr>
      <vt:lpstr>Franklin Gothic Book</vt:lpstr>
      <vt:lpstr>Franklin Gothic Medium</vt:lpstr>
      <vt:lpstr>Gill Sans MT</vt:lpstr>
      <vt:lpstr>Times New Roman</vt:lpstr>
      <vt:lpstr>Wingdings</vt:lpstr>
      <vt:lpstr>Cambium Assessment PPT</vt:lpstr>
      <vt:lpstr>Data Entry Interface (DEI) For Paper Test Administrations</vt:lpstr>
      <vt:lpstr>Module Objectives</vt:lpstr>
      <vt:lpstr>How the DEI is Used</vt:lpstr>
      <vt:lpstr>Confirming Student Settings in TIDE</vt:lpstr>
      <vt:lpstr>Accessing the Data Entry Interface</vt:lpstr>
      <vt:lpstr>Accessing the Data Entry Interface</vt:lpstr>
      <vt:lpstr>Accessing the Data Entry Interface</vt:lpstr>
      <vt:lpstr>Accessing the Data Entry Interface</vt:lpstr>
      <vt:lpstr>Test Selection</vt:lpstr>
      <vt:lpstr>Audio/Video Checks</vt:lpstr>
      <vt:lpstr>Instructions and Help</vt:lpstr>
      <vt:lpstr>PowerPoint Presentation</vt:lpstr>
      <vt:lpstr>Entering Student Response Data </vt:lpstr>
      <vt:lpstr>Submitting the Test </vt:lpstr>
      <vt:lpstr>PowerPoint Presentation</vt:lpstr>
      <vt:lpstr>PowerPoint Presentation</vt:lpstr>
      <vt:lpstr>Helpful Hints</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Effie Pearson</cp:lastModifiedBy>
  <cp:revision>112</cp:revision>
  <cp:lastPrinted>2017-10-19T00:36:21Z</cp:lastPrinted>
  <dcterms:created xsi:type="dcterms:W3CDTF">2020-02-03T21:37:34Z</dcterms:created>
  <dcterms:modified xsi:type="dcterms:W3CDTF">2024-02-20T16:43:35Z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0x0101007938E7473F36D94E9723DC8D3C9E3919</vt:lpwstr>
  </property>
  <property fmtid="{D5CDD505-2E9C-101B-9397-08002B2CF9AE}" pid="4" name="TaxKeyword">
    <vt:lpwstr>403;#Add appropriate tags for accessibility|eab204ad-ef36-4d01-a7c0-674086fd960c</vt:lpwstr>
  </property>
</Properties>
</file>