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4"/>
  </p:sldMasterIdLst>
  <p:notesMasterIdLst>
    <p:notesMasterId r:id="rId30"/>
  </p:notesMasterIdLst>
  <p:sldIdLst>
    <p:sldId id="365" r:id="rId5"/>
    <p:sldId id="366" r:id="rId6"/>
    <p:sldId id="537" r:id="rId7"/>
    <p:sldId id="530" r:id="rId8"/>
    <p:sldId id="533" r:id="rId9"/>
    <p:sldId id="534" r:id="rId10"/>
    <p:sldId id="535" r:id="rId11"/>
    <p:sldId id="370" r:id="rId12"/>
    <p:sldId id="536" r:id="rId13"/>
    <p:sldId id="538" r:id="rId14"/>
    <p:sldId id="361" r:id="rId15"/>
    <p:sldId id="363" r:id="rId16"/>
    <p:sldId id="364" r:id="rId17"/>
    <p:sldId id="367" r:id="rId18"/>
    <p:sldId id="371" r:id="rId19"/>
    <p:sldId id="372" r:id="rId20"/>
    <p:sldId id="368" r:id="rId21"/>
    <p:sldId id="373" r:id="rId22"/>
    <p:sldId id="374" r:id="rId23"/>
    <p:sldId id="375" r:id="rId24"/>
    <p:sldId id="376" r:id="rId25"/>
    <p:sldId id="539" r:id="rId26"/>
    <p:sldId id="369" r:id="rId27"/>
    <p:sldId id="528" r:id="rId28"/>
    <p:sldId id="33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C2A5822-7E72-40E8-A454-148878CF00AF}">
          <p14:sldIdLst>
            <p14:sldId id="365"/>
          </p14:sldIdLst>
        </p14:section>
        <p14:section name="Introduction" id="{307BF34D-593A-4671-8AC6-880082C996FA}">
          <p14:sldIdLst>
            <p14:sldId id="366"/>
            <p14:sldId id="537"/>
            <p14:sldId id="530"/>
            <p14:sldId id="533"/>
            <p14:sldId id="534"/>
            <p14:sldId id="535"/>
            <p14:sldId id="370"/>
            <p14:sldId id="536"/>
            <p14:sldId id="538"/>
            <p14:sldId id="361"/>
          </p14:sldIdLst>
        </p14:section>
        <p14:section name="Viewing Codes for Individual Students" id="{8C6F5229-B8E0-4006-99C1-F783F6157477}">
          <p14:sldIdLst>
            <p14:sldId id="363"/>
            <p14:sldId id="364"/>
          </p14:sldIdLst>
        </p14:section>
        <p14:section name="Viewing Access Codes in Rosters" id="{370AAF01-D5DD-42B3-BFA3-B665B7844DBF}">
          <p14:sldIdLst>
            <p14:sldId id="367"/>
            <p14:sldId id="371"/>
            <p14:sldId id="372"/>
          </p14:sldIdLst>
        </p14:section>
        <p14:section name="Generating Excel Document of Access Codes" id="{F2D26485-B6E5-46FF-88F7-D537305F5DAA}">
          <p14:sldIdLst>
            <p14:sldId id="368"/>
            <p14:sldId id="373"/>
            <p14:sldId id="374"/>
            <p14:sldId id="375"/>
            <p14:sldId id="376"/>
            <p14:sldId id="539"/>
            <p14:sldId id="369"/>
          </p14:sldIdLst>
        </p14:section>
        <p14:section name="Troubleshooting" id="{85F04B88-F4C4-4C94-8767-FE77D6B1BC28}">
          <p14:sldIdLst>
            <p14:sldId id="528"/>
            <p14:sldId id="33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EFD755E-3C7E-07E1-ED85-BF596FCB43F2}" name="Foret Katia" initials="KF" userId="S::katia.foret@doe.k12.de.us::92d5ab63-85ad-4f9d-917d-8634455e4bda" providerId="AD"/>
  <p188:author id="{33AAC69A-B74B-B64D-958D-769621046364}" name="Tracie Morris" initials="TM" userId="S::tracie.morris@cambiumassessment.com::18968c65-de5c-47db-8d1d-d050367b8ecb" providerId="AD"/>
  <p188:author id="{658BFBA5-2FB7-38DB-4298-B10C0E865D74}" name="Khan Abid (Contractor)" initials="AK" userId="S::Abid.Khan@doe.k12.de.us::8ed16210-fddd-4efb-a22f-059f2e1bb92a" providerId="AD"/>
  <p188:author id="{638524C6-BFA2-09CB-EC17-F123844A2C86}" name="Effie Pearson" initials="EP" userId="S::effie.pearson@cambiumassessment.com::cdfd84c6-2ed3-4db2-acd1-5192d45ac6d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Foret Katia" initials="FK" lastIdx="17" clrIdx="6">
    <p:extLst>
      <p:ext uri="{19B8F6BF-5375-455C-9EA6-DF929625EA0E}">
        <p15:presenceInfo xmlns:p15="http://schemas.microsoft.com/office/powerpoint/2012/main" userId="S-1-5-21-1663063133-427115637-1538882281-1711" providerId="AD"/>
      </p:ext>
    </p:extLst>
  </p:cmAuthor>
  <p:cmAuthor id="1" name="Susan Lottridge" initials="SL" lastIdx="13" clrIdx="0">
    <p:extLst>
      <p:ext uri="{19B8F6BF-5375-455C-9EA6-DF929625EA0E}">
        <p15:presenceInfo xmlns:p15="http://schemas.microsoft.com/office/powerpoint/2012/main" userId="S::susan.lottridge@cambiumassessment.com::ed4375da-eb5e-4b30-93f1-2b7dfd739942" providerId="AD"/>
      </p:ext>
    </p:extLst>
  </p:cmAuthor>
  <p:cmAuthor id="8" name="Tracie Morris" initials="TM" lastIdx="9" clrIdx="7">
    <p:extLst>
      <p:ext uri="{19B8F6BF-5375-455C-9EA6-DF929625EA0E}">
        <p15:presenceInfo xmlns:p15="http://schemas.microsoft.com/office/powerpoint/2012/main" userId="S::tracie.morris@cambiumassessment.com::18968c65-de5c-47db-8d1d-d050367b8ecb" providerId="AD"/>
      </p:ext>
    </p:extLst>
  </p:cmAuthor>
  <p:cmAuthor id="2" name="Snehal Pathak" initials="SP" lastIdx="3" clrIdx="1">
    <p:extLst>
      <p:ext uri="{19B8F6BF-5375-455C-9EA6-DF929625EA0E}">
        <p15:presenceInfo xmlns:p15="http://schemas.microsoft.com/office/powerpoint/2012/main" userId="S::snehal.pathak@cambiumassessment.com::2028ffdb-215f-4366-b0e2-c866b7cb7844" providerId="AD"/>
      </p:ext>
    </p:extLst>
  </p:cmAuthor>
  <p:cmAuthor id="9" name="Foret Katia" initials="FK [2]" lastIdx="6" clrIdx="8">
    <p:extLst>
      <p:ext uri="{19B8F6BF-5375-455C-9EA6-DF929625EA0E}">
        <p15:presenceInfo xmlns:p15="http://schemas.microsoft.com/office/powerpoint/2012/main" userId="Foret Katia" providerId="None"/>
      </p:ext>
    </p:extLst>
  </p:cmAuthor>
  <p:cmAuthor id="3" name="Selina Tolosa" initials="ST" lastIdx="2" clrIdx="2">
    <p:extLst>
      <p:ext uri="{19B8F6BF-5375-455C-9EA6-DF929625EA0E}">
        <p15:presenceInfo xmlns:p15="http://schemas.microsoft.com/office/powerpoint/2012/main" userId="S::selina.tolosa@cambiumassessment.com::85ba4044-20d9-4d8d-a7bd-7d0a34b361d5" providerId="AD"/>
      </p:ext>
    </p:extLst>
  </p:cmAuthor>
  <p:cmAuthor id="4" name="Katie Hamano" initials="KH" lastIdx="17" clrIdx="3">
    <p:extLst>
      <p:ext uri="{19B8F6BF-5375-455C-9EA6-DF929625EA0E}">
        <p15:presenceInfo xmlns:p15="http://schemas.microsoft.com/office/powerpoint/2012/main" userId="S::katie.hamano@cambiumassessment.com::8693d056-5e10-475f-aeca-efd734501f16" providerId="AD"/>
      </p:ext>
    </p:extLst>
  </p:cmAuthor>
  <p:cmAuthor id="5" name="Hannah Hattamer" initials="HH" lastIdx="3" clrIdx="4">
    <p:extLst>
      <p:ext uri="{19B8F6BF-5375-455C-9EA6-DF929625EA0E}">
        <p15:presenceInfo xmlns:p15="http://schemas.microsoft.com/office/powerpoint/2012/main" userId="S::hannah.hattamer@cambiumassessment.com::081f2ea5-9ee1-4d65-901b-dad6708754cd" providerId="AD"/>
      </p:ext>
    </p:extLst>
  </p:cmAuthor>
  <p:cmAuthor id="6" name="Kate Aldana" initials="KA" lastIdx="42" clrIdx="5">
    <p:extLst>
      <p:ext uri="{19B8F6BF-5375-455C-9EA6-DF929625EA0E}">
        <p15:presenceInfo xmlns:p15="http://schemas.microsoft.com/office/powerpoint/2012/main" userId="Kate Alda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E4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19" autoAdjust="0"/>
    <p:restoredTop sz="68625" autoAdjust="0"/>
  </p:normalViewPr>
  <p:slideViewPr>
    <p:cSldViewPr snapToGrid="0">
      <p:cViewPr varScale="1">
        <p:scale>
          <a:sx n="78" d="100"/>
          <a:sy n="78" d="100"/>
        </p:scale>
        <p:origin x="75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130BD6-BB4B-4731-8B34-7B0409858D7A}" type="datetimeFigureOut">
              <a:rPr lang="en-US" smtClean="0"/>
              <a:t>4/10/2024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6D5615-3B80-4A14-A5DE-47F5AEA438E0}" type="slidenum">
              <a:rPr lang="en-US" smtClean="0"/>
              <a:t>‹#›</a:t>
            </a:fld>
            <a:endParaRPr lang="en-US" dirty="0"/>
          </a:p>
        </p:txBody>
      </p:sp>
    </p:spTree>
    <p:extLst>
      <p:ext uri="{BB962C8B-B14F-4D97-AF65-F5344CB8AC3E}">
        <p14:creationId xmlns:p14="http://schemas.microsoft.com/office/powerpoint/2010/main" val="2655754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training, we will review how to find Family Portal Access Codes for your students and how to distribute those Access Codes to families. Family Portal Access Codes will be used by families to access DeSSA summative ELA and Mathematics score reports for their student. Each student will be assigned a unique Access Code which will remain with that student while in grades 3 through 8. </a:t>
            </a:r>
          </a:p>
        </p:txBody>
      </p:sp>
      <p:sp>
        <p:nvSpPr>
          <p:cNvPr id="4" name="Slide Number Placeholder 3"/>
          <p:cNvSpPr>
            <a:spLocks noGrp="1"/>
          </p:cNvSpPr>
          <p:nvPr>
            <p:ph type="sldNum" sz="quarter" idx="5"/>
          </p:nvPr>
        </p:nvSpPr>
        <p:spPr/>
        <p:txBody>
          <a:bodyPr/>
          <a:lstStyle/>
          <a:p>
            <a:fld id="{166D5615-3B80-4A14-A5DE-47F5AEA438E0}" type="slidenum">
              <a:rPr lang="en-US" smtClean="0"/>
              <a:t>1</a:t>
            </a:fld>
            <a:endParaRPr lang="en-US" dirty="0"/>
          </a:p>
        </p:txBody>
      </p:sp>
    </p:spTree>
    <p:extLst>
      <p:ext uri="{BB962C8B-B14F-4D97-AF65-F5344CB8AC3E}">
        <p14:creationId xmlns:p14="http://schemas.microsoft.com/office/powerpoint/2010/main" val="456362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will review different ways district and school users can retrieve the family access codes from the Test Information Distribution Engine (TIDE).</a:t>
            </a:r>
          </a:p>
        </p:txBody>
      </p:sp>
      <p:sp>
        <p:nvSpPr>
          <p:cNvPr id="4" name="Slide Number Placeholder 3"/>
          <p:cNvSpPr>
            <a:spLocks noGrp="1"/>
          </p:cNvSpPr>
          <p:nvPr>
            <p:ph type="sldNum" sz="quarter" idx="5"/>
          </p:nvPr>
        </p:nvSpPr>
        <p:spPr/>
        <p:txBody>
          <a:bodyPr/>
          <a:lstStyle/>
          <a:p>
            <a:fld id="{166D5615-3B80-4A14-A5DE-47F5AEA438E0}" type="slidenum">
              <a:rPr lang="en-US" smtClean="0"/>
              <a:t>10</a:t>
            </a:fld>
            <a:endParaRPr lang="en-US" dirty="0"/>
          </a:p>
        </p:txBody>
      </p:sp>
    </p:spTree>
    <p:extLst>
      <p:ext uri="{BB962C8B-B14F-4D97-AF65-F5344CB8AC3E}">
        <p14:creationId xmlns:p14="http://schemas.microsoft.com/office/powerpoint/2010/main" val="1742081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TIDE user can retrieve Family Portal Access Codes and communicate those codes to families in three ways. </a:t>
            </a:r>
          </a:p>
          <a:p>
            <a:endParaRPr lang="en-US" strike="sngStrike" dirty="0"/>
          </a:p>
          <a:p>
            <a:r>
              <a:rPr lang="en-US" dirty="0"/>
              <a:t>- The first option we will review is viewing Family Portal Access Codes for individual students. </a:t>
            </a:r>
          </a:p>
          <a:p>
            <a:r>
              <a:rPr lang="en-US" dirty="0"/>
              <a:t>- Then we will look at how to view and print Family Portal Access Codes in a roster. </a:t>
            </a:r>
          </a:p>
          <a:p>
            <a:r>
              <a:rPr lang="en-US" dirty="0"/>
              <a:t>- Finally, we will walk through how to generate a Microsoft Excel file containing Family Portal Access Codes for multiple students, add email addresses for each student’s family, and then send codes to families through TIDE. </a:t>
            </a:r>
          </a:p>
        </p:txBody>
      </p:sp>
      <p:sp>
        <p:nvSpPr>
          <p:cNvPr id="4" name="Slide Number Placeholder 3"/>
          <p:cNvSpPr>
            <a:spLocks noGrp="1"/>
          </p:cNvSpPr>
          <p:nvPr>
            <p:ph type="sldNum" sz="quarter" idx="5"/>
          </p:nvPr>
        </p:nvSpPr>
        <p:spPr/>
        <p:txBody>
          <a:bodyPr/>
          <a:lstStyle/>
          <a:p>
            <a:fld id="{166D5615-3B80-4A14-A5DE-47F5AEA438E0}" type="slidenum">
              <a:rPr lang="en-US" smtClean="0"/>
              <a:t>11</a:t>
            </a:fld>
            <a:endParaRPr lang="en-US" dirty="0"/>
          </a:p>
        </p:txBody>
      </p:sp>
    </p:spTree>
    <p:extLst>
      <p:ext uri="{BB962C8B-B14F-4D97-AF65-F5344CB8AC3E}">
        <p14:creationId xmlns:p14="http://schemas.microsoft.com/office/powerpoint/2010/main" val="509384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view access codes for individual students, begin on the TIDE dashboard. In the Preparing for Testing section of the dashboard, click Student Information, and then click </a:t>
            </a:r>
            <a:r>
              <a:rPr lang="en-US" b="1" dirty="0"/>
              <a:t>View/Edit/Export Students.</a:t>
            </a:r>
          </a:p>
          <a:p>
            <a:endParaRPr lang="en-US" b="1" dirty="0"/>
          </a:p>
          <a:p>
            <a:r>
              <a:rPr lang="en-US" dirty="0"/>
              <a:t>When the </a:t>
            </a:r>
            <a:r>
              <a:rPr lang="en-US" b="1" dirty="0"/>
              <a:t>View/Edit/Export Students </a:t>
            </a:r>
            <a:r>
              <a:rPr lang="en-US" dirty="0"/>
              <a:t>page appears, enter your search criteria to find specific students, then select </a:t>
            </a:r>
            <a:r>
              <a:rPr lang="en-US" b="1" dirty="0"/>
              <a:t>Search.</a:t>
            </a:r>
          </a:p>
          <a:p>
            <a:endParaRPr lang="en-US" dirty="0"/>
          </a:p>
          <a:p>
            <a:r>
              <a:rPr lang="en-US" dirty="0"/>
              <a:t>The search results pop-up window will appear, showing you the number of students who satisfy your search criteria. Click </a:t>
            </a:r>
            <a:r>
              <a:rPr lang="en-US" b="1" dirty="0"/>
              <a:t>View Results</a:t>
            </a:r>
            <a:r>
              <a:rPr lang="en-US" dirty="0"/>
              <a:t>.</a:t>
            </a:r>
          </a:p>
        </p:txBody>
      </p:sp>
      <p:sp>
        <p:nvSpPr>
          <p:cNvPr id="4" name="Slide Number Placeholder 3"/>
          <p:cNvSpPr>
            <a:spLocks noGrp="1"/>
          </p:cNvSpPr>
          <p:nvPr>
            <p:ph type="sldNum" sz="quarter" idx="5"/>
          </p:nvPr>
        </p:nvSpPr>
        <p:spPr/>
        <p:txBody>
          <a:bodyPr/>
          <a:lstStyle/>
          <a:p>
            <a:fld id="{166D5615-3B80-4A14-A5DE-47F5AEA438E0}" type="slidenum">
              <a:rPr lang="en-US" smtClean="0"/>
              <a:t>12</a:t>
            </a:fld>
            <a:endParaRPr lang="en-US" dirty="0"/>
          </a:p>
        </p:txBody>
      </p:sp>
    </p:spTree>
    <p:extLst>
      <p:ext uri="{BB962C8B-B14F-4D97-AF65-F5344CB8AC3E}">
        <p14:creationId xmlns:p14="http://schemas.microsoft.com/office/powerpoint/2010/main" val="3443361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search results grid appears, displaying Access Codes for any students found in your search. Keep in mind that you may have to scroll to the right to view a student’s Access Code.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Authorized users can view and reset access codes on the Student Details page.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To view the Student Details page, click the green pencil icon in the Edit column of the search results grid. From there, you can view access codes (or reset it if necessary) </a:t>
            </a:r>
          </a:p>
          <a:p>
            <a:endParaRPr lang="en-US" dirty="0"/>
          </a:p>
          <a:p>
            <a:r>
              <a:rPr lang="en-US" dirty="0"/>
              <a:t>To send Access Codes to each student’s family, use whatever secure means of communication your school or district already has in place. </a:t>
            </a:r>
          </a:p>
        </p:txBody>
      </p:sp>
      <p:sp>
        <p:nvSpPr>
          <p:cNvPr id="4" name="Slide Number Placeholder 3"/>
          <p:cNvSpPr>
            <a:spLocks noGrp="1"/>
          </p:cNvSpPr>
          <p:nvPr>
            <p:ph type="sldNum" sz="quarter" idx="5"/>
          </p:nvPr>
        </p:nvSpPr>
        <p:spPr/>
        <p:txBody>
          <a:bodyPr/>
          <a:lstStyle/>
          <a:p>
            <a:fld id="{166D5615-3B80-4A14-A5DE-47F5AEA438E0}" type="slidenum">
              <a:rPr lang="en-US" smtClean="0"/>
              <a:t>13</a:t>
            </a:fld>
            <a:endParaRPr lang="en-US" dirty="0"/>
          </a:p>
        </p:txBody>
      </p:sp>
    </p:spTree>
    <p:extLst>
      <p:ext uri="{BB962C8B-B14F-4D97-AF65-F5344CB8AC3E}">
        <p14:creationId xmlns:p14="http://schemas.microsoft.com/office/powerpoint/2010/main" val="2692912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view Access Codes in a roster and print the codes for students to take home, begin on the TIDE dashboard. In the Preparing for Testing section of the dashboard, click </a:t>
            </a:r>
            <a:r>
              <a:rPr lang="en-US" b="1" dirty="0"/>
              <a:t>Rosters</a:t>
            </a:r>
            <a:r>
              <a:rPr lang="en-US" dirty="0"/>
              <a:t>, and then click </a:t>
            </a:r>
            <a:r>
              <a:rPr lang="en-US" b="1" dirty="0"/>
              <a:t>View Rosters</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the </a:t>
            </a:r>
            <a:r>
              <a:rPr lang="en-US" b="1" dirty="0"/>
              <a:t>View Rosters </a:t>
            </a:r>
            <a:r>
              <a:rPr lang="en-US" dirty="0"/>
              <a:t>page appears, enter your search criteria as needed. Click </a:t>
            </a:r>
            <a:r>
              <a:rPr lang="en-US" b="1" dirty="0"/>
              <a:t>Search</a:t>
            </a:r>
            <a:r>
              <a:rPr lang="en-US" dirty="0"/>
              <a:t>. The search results pop-up window will appear, alerting you to how many rosters fit your search criteria. Click </a:t>
            </a:r>
            <a:r>
              <a:rPr lang="en-US" b="1" dirty="0"/>
              <a:t>View Results</a:t>
            </a:r>
            <a:r>
              <a:rPr lang="en-US" dirty="0"/>
              <a:t>. </a:t>
            </a:r>
          </a:p>
          <a:p>
            <a:endParaRPr lang="en-US" dirty="0"/>
          </a:p>
        </p:txBody>
      </p:sp>
      <p:sp>
        <p:nvSpPr>
          <p:cNvPr id="4" name="Slide Number Placeholder 3"/>
          <p:cNvSpPr>
            <a:spLocks noGrp="1"/>
          </p:cNvSpPr>
          <p:nvPr>
            <p:ph type="sldNum" sz="quarter" idx="5"/>
          </p:nvPr>
        </p:nvSpPr>
        <p:spPr/>
        <p:txBody>
          <a:bodyPr/>
          <a:lstStyle/>
          <a:p>
            <a:fld id="{166D5615-3B80-4A14-A5DE-47F5AEA438E0}" type="slidenum">
              <a:rPr lang="en-US" smtClean="0"/>
              <a:t>14</a:t>
            </a:fld>
            <a:endParaRPr lang="en-US" dirty="0"/>
          </a:p>
        </p:txBody>
      </p:sp>
    </p:spTree>
    <p:extLst>
      <p:ext uri="{BB962C8B-B14F-4D97-AF65-F5344CB8AC3E}">
        <p14:creationId xmlns:p14="http://schemas.microsoft.com/office/powerpoint/2010/main" val="3605671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search results grid appears, displaying rosters found in your search. From this page, you can print access codes for all rosters or selected rosters.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print Access Codes for all rosters in the search results, mark the checkbox at the top of the search results grid. To print Access Codes only for selected rosters, mark the checkbox or checkboxes for rosters you wish to print.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you have selected the appropriate rosters, click the print icon in the upper-left corner. A drop-down will appear. Click </a:t>
            </a:r>
            <a:r>
              <a:rPr lang="en-US" b="1" dirty="0"/>
              <a:t>Access Codes</a:t>
            </a:r>
            <a:r>
              <a:rPr lang="en-US" dirty="0"/>
              <a:t>.</a:t>
            </a:r>
          </a:p>
          <a:p>
            <a:endParaRPr lang="en-US" dirty="0"/>
          </a:p>
        </p:txBody>
      </p:sp>
      <p:sp>
        <p:nvSpPr>
          <p:cNvPr id="4" name="Slide Number Placeholder 3"/>
          <p:cNvSpPr>
            <a:spLocks noGrp="1"/>
          </p:cNvSpPr>
          <p:nvPr>
            <p:ph type="sldNum" sz="quarter" idx="5"/>
          </p:nvPr>
        </p:nvSpPr>
        <p:spPr/>
        <p:txBody>
          <a:bodyPr/>
          <a:lstStyle/>
          <a:p>
            <a:fld id="{166D5615-3B80-4A14-A5DE-47F5AEA438E0}" type="slidenum">
              <a:rPr lang="en-US" smtClean="0"/>
              <a:t>15</a:t>
            </a:fld>
            <a:endParaRPr lang="en-US" dirty="0"/>
          </a:p>
        </p:txBody>
      </p:sp>
    </p:spTree>
    <p:extLst>
      <p:ext uri="{BB962C8B-B14F-4D97-AF65-F5344CB8AC3E}">
        <p14:creationId xmlns:p14="http://schemas.microsoft.com/office/powerpoint/2010/main" val="3167856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new browser window that opens, verify that Access Codes is selected in the </a:t>
            </a:r>
            <a:r>
              <a:rPr lang="en-US" i="0" dirty="0"/>
              <a:t>Print Options </a:t>
            </a:r>
            <a:r>
              <a:rPr lang="en-US" dirty="0"/>
              <a:t>section on the left side of the screen. You can then choose the Access Code layout by choosing a layout style on the top of the page.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you click </a:t>
            </a:r>
            <a:r>
              <a:rPr lang="en-US" b="1" dirty="0"/>
              <a:t>Print, </a:t>
            </a:r>
            <a:r>
              <a:rPr lang="en-US" dirty="0"/>
              <a:t>your browser will download the generated PDF file. Print the PDF file, cut up the cards, and distribute the cards to students to take home to their families. </a:t>
            </a:r>
          </a:p>
          <a:p>
            <a:endParaRPr lang="en-US" dirty="0"/>
          </a:p>
        </p:txBody>
      </p:sp>
      <p:sp>
        <p:nvSpPr>
          <p:cNvPr id="4" name="Slide Number Placeholder 3"/>
          <p:cNvSpPr>
            <a:spLocks noGrp="1"/>
          </p:cNvSpPr>
          <p:nvPr>
            <p:ph type="sldNum" sz="quarter" idx="5"/>
          </p:nvPr>
        </p:nvSpPr>
        <p:spPr/>
        <p:txBody>
          <a:bodyPr/>
          <a:lstStyle/>
          <a:p>
            <a:fld id="{166D5615-3B80-4A14-A5DE-47F5AEA438E0}" type="slidenum">
              <a:rPr lang="en-US" smtClean="0"/>
              <a:t>16</a:t>
            </a:fld>
            <a:endParaRPr lang="en-US" dirty="0"/>
          </a:p>
        </p:txBody>
      </p:sp>
    </p:spTree>
    <p:extLst>
      <p:ext uri="{BB962C8B-B14F-4D97-AF65-F5344CB8AC3E}">
        <p14:creationId xmlns:p14="http://schemas.microsoft.com/office/powerpoint/2010/main" val="5941104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generate a Microsoft Excel document containing access codes and email those codes via TIDE, begin on the TIDE dashboard. In the After Testing section of the dashboard, click Family Portal Access, and then click </a:t>
            </a:r>
            <a:r>
              <a:rPr lang="en-US" b="1" dirty="0"/>
              <a:t>Generate Access Code Template</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Generate Access Code Template page will appear where you can enter your necessary search criteria. Click Search. The search results pop-up window will appear, alerting you to how many students fit your search criteria. Click </a:t>
            </a:r>
            <a:r>
              <a:rPr lang="en-US" b="1" dirty="0"/>
              <a:t>View Results</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66D5615-3B80-4A14-A5DE-47F5AEA438E0}" type="slidenum">
              <a:rPr lang="en-US" smtClean="0"/>
              <a:t>17</a:t>
            </a:fld>
            <a:endParaRPr lang="en-US" dirty="0"/>
          </a:p>
        </p:txBody>
      </p:sp>
    </p:spTree>
    <p:extLst>
      <p:ext uri="{BB962C8B-B14F-4D97-AF65-F5344CB8AC3E}">
        <p14:creationId xmlns:p14="http://schemas.microsoft.com/office/powerpoint/2010/main" val="6941536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you click </a:t>
            </a:r>
            <a:r>
              <a:rPr lang="en-US" b="1" dirty="0"/>
              <a:t>View Results</a:t>
            </a:r>
            <a:r>
              <a:rPr lang="en-US" dirty="0"/>
              <a:t>, the search results grid appears and displays Access Codes for any students appearing in your search.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want the Microsoft Excel document to include only some students from the search results, mark checkboxes next to the students you wish to include.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select the </a:t>
            </a:r>
            <a:r>
              <a:rPr lang="en-US" b="1" dirty="0"/>
              <a:t>Download Students Access Codes </a:t>
            </a:r>
            <a:r>
              <a:rPr lang="en-US" dirty="0"/>
              <a:t>drop-down at the top of the page. From here, you will choose either </a:t>
            </a:r>
            <a:r>
              <a:rPr lang="en-US" b="1" dirty="0"/>
              <a:t>Export All to Excel </a:t>
            </a:r>
            <a:r>
              <a:rPr lang="en-US" b="0" dirty="0"/>
              <a:t>or</a:t>
            </a:r>
            <a:r>
              <a:rPr lang="en-US" b="1" dirty="0"/>
              <a:t> Export My Selected to Excel</a:t>
            </a:r>
            <a:r>
              <a:rPr lang="en-US" dirty="0"/>
              <a:t>. The template will then download to your computer. </a:t>
            </a:r>
          </a:p>
        </p:txBody>
      </p:sp>
      <p:sp>
        <p:nvSpPr>
          <p:cNvPr id="4" name="Slide Number Placeholder 3"/>
          <p:cNvSpPr>
            <a:spLocks noGrp="1"/>
          </p:cNvSpPr>
          <p:nvPr>
            <p:ph type="sldNum" sz="quarter" idx="5"/>
          </p:nvPr>
        </p:nvSpPr>
        <p:spPr/>
        <p:txBody>
          <a:bodyPr/>
          <a:lstStyle/>
          <a:p>
            <a:fld id="{166D5615-3B80-4A14-A5DE-47F5AEA438E0}" type="slidenum">
              <a:rPr lang="en-US" smtClean="0"/>
              <a:t>18</a:t>
            </a:fld>
            <a:endParaRPr lang="en-US" dirty="0"/>
          </a:p>
        </p:txBody>
      </p:sp>
    </p:spTree>
    <p:extLst>
      <p:ext uri="{BB962C8B-B14F-4D97-AF65-F5344CB8AC3E}">
        <p14:creationId xmlns:p14="http://schemas.microsoft.com/office/powerpoint/2010/main" val="33728824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you open the Microsoft Excel template, fill in the </a:t>
            </a:r>
            <a:r>
              <a:rPr lang="en-US" i="0" dirty="0"/>
              <a:t>Send Access Code to This Email Address </a:t>
            </a:r>
            <a:r>
              <a:rPr lang="en-US" dirty="0"/>
              <a:t>column for each student. You will want to enter the email address of the recipient you wish to receive the student’s access code. </a:t>
            </a:r>
            <a:r>
              <a:rPr lang="en-US" u="sng" dirty="0"/>
              <a:t>If you want to send a student’s access code to more than one recipient, duplicate that student’s row in the template and enter another email address.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you have finished entering emails,</a:t>
            </a:r>
            <a:r>
              <a:rPr lang="en-US" b="1" dirty="0"/>
              <a:t> save </a:t>
            </a:r>
            <a:r>
              <a:rPr lang="en-US" dirty="0"/>
              <a:t>and </a:t>
            </a:r>
            <a:r>
              <a:rPr lang="en-US" b="1" dirty="0"/>
              <a:t>close the template</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During 2022-2023, DeSSA ELA and Mathematics Family Portal Access Codes were published on the printed score reports mailed to families. Family Portal Access Codes can be emailed to families as needed. Districts will need to determine the most effective way to communicate Family Portal Access Codes to families of third grade students during the 2023-2024 school year. </a:t>
            </a:r>
          </a:p>
        </p:txBody>
      </p:sp>
      <p:sp>
        <p:nvSpPr>
          <p:cNvPr id="4" name="Slide Number Placeholder 3"/>
          <p:cNvSpPr>
            <a:spLocks noGrp="1"/>
          </p:cNvSpPr>
          <p:nvPr>
            <p:ph type="sldNum" sz="quarter" idx="5"/>
          </p:nvPr>
        </p:nvSpPr>
        <p:spPr/>
        <p:txBody>
          <a:bodyPr/>
          <a:lstStyle/>
          <a:p>
            <a:fld id="{166D5615-3B80-4A14-A5DE-47F5AEA438E0}" type="slidenum">
              <a:rPr lang="en-US" smtClean="0"/>
              <a:t>19</a:t>
            </a:fld>
            <a:endParaRPr lang="en-US" dirty="0"/>
          </a:p>
        </p:txBody>
      </p:sp>
    </p:spTree>
    <p:extLst>
      <p:ext uri="{BB962C8B-B14F-4D97-AF65-F5344CB8AC3E}">
        <p14:creationId xmlns:p14="http://schemas.microsoft.com/office/powerpoint/2010/main" val="3790613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Family Portal allows families to view their student’s DeSSA ELA and Mathematics test results in one central location. It also provides families with a deeper look into how their child is performing in different subject areas and where they might need additional support. </a:t>
            </a:r>
          </a:p>
        </p:txBody>
      </p:sp>
      <p:sp>
        <p:nvSpPr>
          <p:cNvPr id="4" name="Slide Number Placeholder 3"/>
          <p:cNvSpPr>
            <a:spLocks noGrp="1"/>
          </p:cNvSpPr>
          <p:nvPr>
            <p:ph type="sldNum" sz="quarter" idx="5"/>
          </p:nvPr>
        </p:nvSpPr>
        <p:spPr/>
        <p:txBody>
          <a:bodyPr/>
          <a:lstStyle/>
          <a:p>
            <a:fld id="{166D5615-3B80-4A14-A5DE-47F5AEA438E0}" type="slidenum">
              <a:rPr lang="en-US" smtClean="0"/>
              <a:t>2</a:t>
            </a:fld>
            <a:endParaRPr lang="en-US" dirty="0"/>
          </a:p>
        </p:txBody>
      </p:sp>
    </p:spTree>
    <p:extLst>
      <p:ext uri="{BB962C8B-B14F-4D97-AF65-F5344CB8AC3E}">
        <p14:creationId xmlns:p14="http://schemas.microsoft.com/office/powerpoint/2010/main" val="25644892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Return to the TIDE dashboard. In the After Testing section, click Family Portal Access, and then click </a:t>
            </a:r>
            <a:r>
              <a:rPr lang="en-US" b="1" dirty="0"/>
              <a:t>Email Student Access Codes</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the </a:t>
            </a:r>
            <a:r>
              <a:rPr lang="en-US" b="1" dirty="0"/>
              <a:t>Email Student Access Codes </a:t>
            </a:r>
            <a:r>
              <a:rPr lang="en-US" dirty="0"/>
              <a:t>page appears, click the </a:t>
            </a:r>
            <a:r>
              <a:rPr lang="en-US" b="1" dirty="0"/>
              <a:t>Browse</a:t>
            </a:r>
            <a:r>
              <a:rPr lang="en-US" dirty="0"/>
              <a:t> button, locate the Generate Access Code Template Microsoft Excel file that you created, and select </a:t>
            </a:r>
            <a:r>
              <a:rPr lang="en-US" b="1" dirty="0"/>
              <a:t>Open</a:t>
            </a:r>
            <a:r>
              <a:rPr lang="en-US" dirty="0"/>
              <a:t> to add the file to TIDE.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you click </a:t>
            </a:r>
            <a:r>
              <a:rPr lang="en-US" b="1" dirty="0"/>
              <a:t>Next</a:t>
            </a:r>
            <a:r>
              <a:rPr lang="en-US" dirty="0"/>
              <a:t>, the preview page will appear. This way you can check if emails are incomplete. </a:t>
            </a:r>
          </a:p>
        </p:txBody>
      </p:sp>
      <p:sp>
        <p:nvSpPr>
          <p:cNvPr id="4" name="Slide Number Placeholder 3"/>
          <p:cNvSpPr>
            <a:spLocks noGrp="1"/>
          </p:cNvSpPr>
          <p:nvPr>
            <p:ph type="sldNum" sz="quarter" idx="5"/>
          </p:nvPr>
        </p:nvSpPr>
        <p:spPr/>
        <p:txBody>
          <a:bodyPr/>
          <a:lstStyle/>
          <a:p>
            <a:fld id="{166D5615-3B80-4A14-A5DE-47F5AEA438E0}" type="slidenum">
              <a:rPr lang="en-US" smtClean="0"/>
              <a:t>20</a:t>
            </a:fld>
            <a:endParaRPr lang="en-US" dirty="0"/>
          </a:p>
        </p:txBody>
      </p:sp>
    </p:spTree>
    <p:extLst>
      <p:ext uri="{BB962C8B-B14F-4D97-AF65-F5344CB8AC3E}">
        <p14:creationId xmlns:p14="http://schemas.microsoft.com/office/powerpoint/2010/main" val="30903389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the preview page, verify that the information is correct and select</a:t>
            </a:r>
            <a:r>
              <a:rPr lang="en-US" b="1" dirty="0"/>
              <a:t> Next</a:t>
            </a:r>
            <a:r>
              <a:rPr lang="en-US" dirty="0"/>
              <a:t>. The Validate page will appear. To CC yourself on the emails sent to families, in the CC me on the access code emails field, select Yes. If you do not want to receive these emails, select No. Please keep in mind that the CC option is only available if fewer than 50 records are included in the uploaded file.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a:t>
            </a:r>
            <a:r>
              <a:rPr lang="en-US" b="1" dirty="0"/>
              <a:t>Continue with Upload</a:t>
            </a:r>
            <a:r>
              <a:rPr lang="en-US" dirty="0"/>
              <a:t>. The file will then be uploaded to TIDE and emails will be sent to the recipients listed in the Microsoft Excel document. To upload another file, select upload new file.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166D5615-3B80-4A14-A5DE-47F5AEA438E0}" type="slidenum">
              <a:rPr lang="en-US" smtClean="0"/>
              <a:t>21</a:t>
            </a:fld>
            <a:endParaRPr lang="en-US" dirty="0"/>
          </a:p>
        </p:txBody>
      </p:sp>
    </p:spTree>
    <p:extLst>
      <p:ext uri="{BB962C8B-B14F-4D97-AF65-F5344CB8AC3E}">
        <p14:creationId xmlns:p14="http://schemas.microsoft.com/office/powerpoint/2010/main" val="23578383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the preview page, verify that the information is correct and select</a:t>
            </a:r>
            <a:r>
              <a:rPr lang="en-US" b="1" dirty="0"/>
              <a:t> Next</a:t>
            </a:r>
            <a:r>
              <a:rPr lang="en-US" dirty="0"/>
              <a:t>. The Validate page will appear. To CC yourself on the emails sent to families, in the CC me on the access code emails field, select Yes. If you do not want to receive these emails, select No. Please keep in mind that the CC option is only available if fewer than 50 records are included in the uploaded file.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a:t>
            </a:r>
            <a:r>
              <a:rPr lang="en-US" b="1" dirty="0"/>
              <a:t>Continue with Upload</a:t>
            </a:r>
            <a:r>
              <a:rPr lang="en-US" dirty="0"/>
              <a:t>. The file will then be uploaded to TIDE and emails will be sent to the recipients listed in the Microsoft Excel document. To upload another file, select upload new file.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166D5615-3B80-4A14-A5DE-47F5AEA438E0}" type="slidenum">
              <a:rPr lang="en-US" smtClean="0"/>
              <a:t>22</a:t>
            </a:fld>
            <a:endParaRPr lang="en-US" dirty="0"/>
          </a:p>
        </p:txBody>
      </p:sp>
    </p:spTree>
    <p:extLst>
      <p:ext uri="{BB962C8B-B14F-4D97-AF65-F5344CB8AC3E}">
        <p14:creationId xmlns:p14="http://schemas.microsoft.com/office/powerpoint/2010/main" val="21797492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emails that families receive contain links to a website where families can retrieve Access Codes. Each link will expire after seven days. If a link expires, the family will need to request a new link, and you will have to send a new email.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166D5615-3B80-4A14-A5DE-47F5AEA438E0}" type="slidenum">
              <a:rPr lang="en-US" smtClean="0"/>
              <a:t>23</a:t>
            </a:fld>
            <a:endParaRPr lang="en-US" dirty="0"/>
          </a:p>
        </p:txBody>
      </p:sp>
    </p:spTree>
    <p:extLst>
      <p:ext uri="{BB962C8B-B14F-4D97-AF65-F5344CB8AC3E}">
        <p14:creationId xmlns:p14="http://schemas.microsoft.com/office/powerpoint/2010/main" val="9770772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Notes Placeholder 2"/>
          <p:cNvSpPr>
            <a:spLocks noGrp="1"/>
          </p:cNvSpPr>
          <p:nvPr>
            <p:ph type="body" idx="1"/>
          </p:nvPr>
        </p:nvSpPr>
        <p:spPr/>
        <p:txBody>
          <a:bodyPr/>
          <a:lstStyle/>
          <a:p>
            <a:r>
              <a:rPr lang="en-US" dirty="0"/>
              <a:t>You can find the TIDE User Guide and other helpful resources on your state assessment portal. However, if you still require assistance with troubleshooting a technical issue, you may also contact your Help Desk. When contacting your Help Desk, please be ready to provide the following information: </a:t>
            </a:r>
          </a:p>
          <a:p>
            <a:endParaRPr lang="en-US" dirty="0"/>
          </a:p>
          <a:p>
            <a:r>
              <a:rPr lang="en-US" dirty="0"/>
              <a:t>Any error messages that are appearing (including codes)</a:t>
            </a:r>
          </a:p>
          <a:p>
            <a:r>
              <a:rPr lang="en-US" dirty="0"/>
              <a:t>Your operating system and browser information</a:t>
            </a:r>
          </a:p>
          <a:p>
            <a:r>
              <a:rPr lang="en-US" dirty="0"/>
              <a:t>Your network configuration information</a:t>
            </a:r>
          </a:p>
          <a:p>
            <a:r>
              <a:rPr lang="en-US" dirty="0"/>
              <a:t>Your contact information for follow-up by telephone or email</a:t>
            </a:r>
          </a:p>
          <a:p>
            <a:r>
              <a:rPr lang="en-US" dirty="0"/>
              <a:t>Any other relevant information, such as test names or content areas, student IDs, session IDs, and search criteria</a:t>
            </a:r>
          </a:p>
          <a:p>
            <a:endParaRPr lang="en-US" dirty="0"/>
          </a:p>
          <a:p>
            <a:r>
              <a:rPr lang="en-US" dirty="0"/>
              <a:t>For questions about test administration or policy issues, please contact your district test coordinator.</a:t>
            </a:r>
          </a:p>
          <a:p>
            <a:endParaRPr lang="en-US" dirty="0"/>
          </a:p>
        </p:txBody>
      </p:sp>
      <p:sp>
        <p:nvSpPr>
          <p:cNvPr id="8704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84217" indent="-301621">
              <a:defRPr>
                <a:solidFill>
                  <a:schemeClr val="tx1"/>
                </a:solidFill>
                <a:latin typeface="Calibri" pitchFamily="34" charset="0"/>
              </a:defRPr>
            </a:lvl2pPr>
            <a:lvl3pPr marL="1206486" indent="-241297">
              <a:defRPr>
                <a:solidFill>
                  <a:schemeClr val="tx1"/>
                </a:solidFill>
                <a:latin typeface="Calibri" pitchFamily="34" charset="0"/>
              </a:defRPr>
            </a:lvl3pPr>
            <a:lvl4pPr marL="1689081" indent="-241297">
              <a:defRPr>
                <a:solidFill>
                  <a:schemeClr val="tx1"/>
                </a:solidFill>
                <a:latin typeface="Calibri" pitchFamily="34" charset="0"/>
              </a:defRPr>
            </a:lvl4pPr>
            <a:lvl5pPr marL="2171674" indent="-241297">
              <a:defRPr>
                <a:solidFill>
                  <a:schemeClr val="tx1"/>
                </a:solidFill>
                <a:latin typeface="Calibri" pitchFamily="34" charset="0"/>
              </a:defRPr>
            </a:lvl5pPr>
            <a:lvl6pPr marL="2654269" indent="-241297" fontAlgn="base">
              <a:spcBef>
                <a:spcPct val="0"/>
              </a:spcBef>
              <a:spcAft>
                <a:spcPct val="0"/>
              </a:spcAft>
              <a:defRPr>
                <a:solidFill>
                  <a:schemeClr val="tx1"/>
                </a:solidFill>
                <a:latin typeface="Calibri" pitchFamily="34" charset="0"/>
              </a:defRPr>
            </a:lvl6pPr>
            <a:lvl7pPr marL="3136863" indent="-241297" fontAlgn="base">
              <a:spcBef>
                <a:spcPct val="0"/>
              </a:spcBef>
              <a:spcAft>
                <a:spcPct val="0"/>
              </a:spcAft>
              <a:defRPr>
                <a:solidFill>
                  <a:schemeClr val="tx1"/>
                </a:solidFill>
                <a:latin typeface="Calibri" pitchFamily="34" charset="0"/>
              </a:defRPr>
            </a:lvl7pPr>
            <a:lvl8pPr marL="3619458" indent="-241297" fontAlgn="base">
              <a:spcBef>
                <a:spcPct val="0"/>
              </a:spcBef>
              <a:spcAft>
                <a:spcPct val="0"/>
              </a:spcAft>
              <a:defRPr>
                <a:solidFill>
                  <a:schemeClr val="tx1"/>
                </a:solidFill>
                <a:latin typeface="Calibri" pitchFamily="34" charset="0"/>
              </a:defRPr>
            </a:lvl8pPr>
            <a:lvl9pPr marL="4102052" indent="-241297" fontAlgn="base">
              <a:spcBef>
                <a:spcPct val="0"/>
              </a:spcBef>
              <a:spcAft>
                <a:spcPct val="0"/>
              </a:spcAft>
              <a:defRPr>
                <a:solidFill>
                  <a:schemeClr val="tx1"/>
                </a:solidFill>
                <a:latin typeface="Calibri" pitchFamily="34" charset="0"/>
              </a:defRPr>
            </a:lvl9pPr>
          </a:lstStyle>
          <a:p>
            <a:fld id="{6CAD19E9-9505-4D50-9FC9-21C440EF26E2}" type="slidenum">
              <a:rPr lang="en-US" altLang="en-US" smtClean="0"/>
              <a:pPr/>
              <a:t>24</a:t>
            </a:fld>
            <a:endParaRPr lang="en-US" altLang="en-US" dirty="0"/>
          </a:p>
        </p:txBody>
      </p:sp>
      <p:sp>
        <p:nvSpPr>
          <p:cNvPr id="4" name="Slide Image Placeholder 3">
            <a:extLst>
              <a:ext uri="{FF2B5EF4-FFF2-40B4-BE49-F238E27FC236}">
                <a16:creationId xmlns:a16="http://schemas.microsoft.com/office/drawing/2014/main" id="{9DF59EE6-5559-42ED-AA78-875A4DC19FAE}"/>
              </a:ext>
            </a:extLst>
          </p:cNvPr>
          <p:cNvSpPr>
            <a:spLocks noGrp="1" noRot="1" noChangeAspect="1"/>
          </p:cNvSpPr>
          <p:nvPr>
            <p:ph type="sldImg"/>
          </p:nvPr>
        </p:nvSpPr>
        <p:spPr/>
      </p:sp>
    </p:spTree>
    <p:extLst>
      <p:ext uri="{BB962C8B-B14F-4D97-AF65-F5344CB8AC3E}">
        <p14:creationId xmlns:p14="http://schemas.microsoft.com/office/powerpoint/2010/main" val="28765778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458788" y="719138"/>
            <a:ext cx="6399212" cy="3600450"/>
          </a:xfrm>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defTabSz="965245" eaLnBrk="1" hangingPunct="1">
              <a:spcBef>
                <a:spcPct val="0"/>
              </a:spcBef>
              <a:defRPr/>
            </a:pPr>
            <a:r>
              <a:rPr lang="en-US" altLang="en-US" dirty="0">
                <a:solidFill>
                  <a:schemeClr val="tx1"/>
                </a:solidFill>
                <a:latin typeface="Arial" panose="020B0604020202020204" pitchFamily="34" charset="0"/>
                <a:cs typeface="Arial" panose="020B0604020202020204" pitchFamily="34" charset="0"/>
              </a:rPr>
              <a:t>Thank you for taking the time to view this training module. </a:t>
            </a:r>
            <a:r>
              <a:rPr lang="en-US"/>
              <a:t>For additional information, refer to your TIDE User Guide located on your portal or contact the Help Desk.</a:t>
            </a:r>
            <a:endParaRPr lang="en-US" dirty="0">
              <a:solidFill>
                <a:schemeClr val="tx1"/>
              </a:solidFill>
              <a:latin typeface="Arial" panose="020B0604020202020204" pitchFamily="34" charset="0"/>
              <a:cs typeface="Arial" panose="020B0604020202020204" pitchFamily="34" charset="0"/>
            </a:endParaRPr>
          </a:p>
        </p:txBody>
      </p:sp>
      <p:sp>
        <p:nvSpPr>
          <p:cNvPr id="87044"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84262" indent="-301639">
              <a:defRPr>
                <a:solidFill>
                  <a:schemeClr val="tx1"/>
                </a:solidFill>
                <a:latin typeface="Calibri" pitchFamily="34" charset="0"/>
              </a:defRPr>
            </a:lvl2pPr>
            <a:lvl3pPr marL="1206557" indent="-241312">
              <a:defRPr>
                <a:solidFill>
                  <a:schemeClr val="tx1"/>
                </a:solidFill>
                <a:latin typeface="Calibri" pitchFamily="34" charset="0"/>
              </a:defRPr>
            </a:lvl3pPr>
            <a:lvl4pPr marL="1689179" indent="-241312">
              <a:defRPr>
                <a:solidFill>
                  <a:schemeClr val="tx1"/>
                </a:solidFill>
                <a:latin typeface="Calibri" pitchFamily="34" charset="0"/>
              </a:defRPr>
            </a:lvl4pPr>
            <a:lvl5pPr marL="2171801" indent="-241312">
              <a:defRPr>
                <a:solidFill>
                  <a:schemeClr val="tx1"/>
                </a:solidFill>
                <a:latin typeface="Calibri" pitchFamily="34" charset="0"/>
              </a:defRPr>
            </a:lvl5pPr>
            <a:lvl6pPr marL="2654424" indent="-241312" fontAlgn="base">
              <a:spcBef>
                <a:spcPct val="0"/>
              </a:spcBef>
              <a:spcAft>
                <a:spcPct val="0"/>
              </a:spcAft>
              <a:defRPr>
                <a:solidFill>
                  <a:schemeClr val="tx1"/>
                </a:solidFill>
                <a:latin typeface="Calibri" pitchFamily="34" charset="0"/>
              </a:defRPr>
            </a:lvl6pPr>
            <a:lvl7pPr marL="3137046" indent="-241312" fontAlgn="base">
              <a:spcBef>
                <a:spcPct val="0"/>
              </a:spcBef>
              <a:spcAft>
                <a:spcPct val="0"/>
              </a:spcAft>
              <a:defRPr>
                <a:solidFill>
                  <a:schemeClr val="tx1"/>
                </a:solidFill>
                <a:latin typeface="Calibri" pitchFamily="34" charset="0"/>
              </a:defRPr>
            </a:lvl7pPr>
            <a:lvl8pPr marL="3619670" indent="-241312" fontAlgn="base">
              <a:spcBef>
                <a:spcPct val="0"/>
              </a:spcBef>
              <a:spcAft>
                <a:spcPct val="0"/>
              </a:spcAft>
              <a:defRPr>
                <a:solidFill>
                  <a:schemeClr val="tx1"/>
                </a:solidFill>
                <a:latin typeface="Calibri" pitchFamily="34" charset="0"/>
              </a:defRPr>
            </a:lvl8pPr>
            <a:lvl9pPr marL="4102292" indent="-241312"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CAD19E9-9505-4D50-9FC9-21C440EF26E2}" type="slidenum">
              <a:rPr lang="en-US" altLang="en-US" smtClean="0">
                <a:latin typeface="Arial" panose="020B0604020202020204" pitchFamily="34" charset="0"/>
              </a:rPr>
              <a:pPr fontAlgn="base">
                <a:spcBef>
                  <a:spcPct val="0"/>
                </a:spcBef>
                <a:spcAft>
                  <a:spcPct val="0"/>
                </a:spcAft>
                <a:defRPr/>
              </a:pPr>
              <a:t>25</a:t>
            </a:fld>
            <a:endParaRPr lang="en-US" altLang="en-US" dirty="0">
              <a:latin typeface="Arial" panose="020B0604020202020204" pitchFamily="34" charset="0"/>
            </a:endParaRPr>
          </a:p>
        </p:txBody>
      </p:sp>
    </p:spTree>
    <p:extLst>
      <p:ext uri="{BB962C8B-B14F-4D97-AF65-F5344CB8AC3E}">
        <p14:creationId xmlns:p14="http://schemas.microsoft.com/office/powerpoint/2010/main" val="1992727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us first review what the Family Portal looks like for families.</a:t>
            </a:r>
          </a:p>
        </p:txBody>
      </p:sp>
      <p:sp>
        <p:nvSpPr>
          <p:cNvPr id="4" name="Slide Number Placeholder 3"/>
          <p:cNvSpPr>
            <a:spLocks noGrp="1"/>
          </p:cNvSpPr>
          <p:nvPr>
            <p:ph type="sldNum" sz="quarter" idx="5"/>
          </p:nvPr>
        </p:nvSpPr>
        <p:spPr/>
        <p:txBody>
          <a:bodyPr/>
          <a:lstStyle/>
          <a:p>
            <a:fld id="{166D5615-3B80-4A14-A5DE-47F5AEA438E0}" type="slidenum">
              <a:rPr lang="en-US" smtClean="0"/>
              <a:t>3</a:t>
            </a:fld>
            <a:endParaRPr lang="en-US" dirty="0"/>
          </a:p>
        </p:txBody>
      </p:sp>
    </p:spTree>
    <p:extLst>
      <p:ext uri="{BB962C8B-B14F-4D97-AF65-F5344CB8AC3E}">
        <p14:creationId xmlns:p14="http://schemas.microsoft.com/office/powerpoint/2010/main" val="1683916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families will see to log in to the Family Portal. Families will have the option of viewing the portal interface in English (default) or Spanish by clicking on the globe at the top of </a:t>
            </a:r>
            <a:r>
              <a:rPr lang="en-US"/>
              <a:t>the page. </a:t>
            </a:r>
            <a:r>
              <a:rPr lang="en-US" dirty="0"/>
              <a:t>They will need three pieces of information to access their child’s assessment results: Access Code, date of birth, and first name.  </a:t>
            </a:r>
          </a:p>
        </p:txBody>
      </p:sp>
      <p:sp>
        <p:nvSpPr>
          <p:cNvPr id="4" name="Slide Number Placeholder 3"/>
          <p:cNvSpPr>
            <a:spLocks noGrp="1"/>
          </p:cNvSpPr>
          <p:nvPr>
            <p:ph type="sldNum" sz="quarter" idx="5"/>
          </p:nvPr>
        </p:nvSpPr>
        <p:spPr/>
        <p:txBody>
          <a:bodyPr/>
          <a:lstStyle/>
          <a:p>
            <a:fld id="{166D5615-3B80-4A14-A5DE-47F5AEA438E0}" type="slidenum">
              <a:rPr lang="en-US" smtClean="0"/>
              <a:t>4</a:t>
            </a:fld>
            <a:endParaRPr lang="en-US" dirty="0"/>
          </a:p>
        </p:txBody>
      </p:sp>
    </p:spTree>
    <p:extLst>
      <p:ext uri="{BB962C8B-B14F-4D97-AF65-F5344CB8AC3E}">
        <p14:creationId xmlns:p14="http://schemas.microsoft.com/office/powerpoint/2010/main" val="1060159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successfully logging in to the Family Portal, users will see this landing page, which displays the most recent test(s) that students took. </a:t>
            </a:r>
          </a:p>
        </p:txBody>
      </p:sp>
      <p:sp>
        <p:nvSpPr>
          <p:cNvPr id="4" name="Slide Number Placeholder 3"/>
          <p:cNvSpPr>
            <a:spLocks noGrp="1"/>
          </p:cNvSpPr>
          <p:nvPr>
            <p:ph type="sldNum" sz="quarter" idx="5"/>
          </p:nvPr>
        </p:nvSpPr>
        <p:spPr/>
        <p:txBody>
          <a:bodyPr/>
          <a:lstStyle/>
          <a:p>
            <a:fld id="{166D5615-3B80-4A14-A5DE-47F5AEA438E0}" type="slidenum">
              <a:rPr lang="en-US" smtClean="0"/>
              <a:t>5</a:t>
            </a:fld>
            <a:endParaRPr lang="en-US" dirty="0"/>
          </a:p>
        </p:txBody>
      </p:sp>
    </p:spTree>
    <p:extLst>
      <p:ext uri="{BB962C8B-B14F-4D97-AF65-F5344CB8AC3E}">
        <p14:creationId xmlns:p14="http://schemas.microsoft.com/office/powerpoint/2010/main" val="2028334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CAI Family Portal is also designed to display the subject-level information to offer families a complete view of the subject and the ability to download the score report. </a:t>
            </a:r>
          </a:p>
        </p:txBody>
      </p:sp>
      <p:sp>
        <p:nvSpPr>
          <p:cNvPr id="4" name="Slide Number Placeholder 3"/>
          <p:cNvSpPr>
            <a:spLocks noGrp="1"/>
          </p:cNvSpPr>
          <p:nvPr>
            <p:ph type="sldNum" sz="quarter" idx="5"/>
          </p:nvPr>
        </p:nvSpPr>
        <p:spPr/>
        <p:txBody>
          <a:bodyPr/>
          <a:lstStyle/>
          <a:p>
            <a:fld id="{166D5615-3B80-4A14-A5DE-47F5AEA438E0}" type="slidenum">
              <a:rPr lang="en-US" smtClean="0"/>
              <a:t>6</a:t>
            </a:fld>
            <a:endParaRPr lang="en-US" dirty="0"/>
          </a:p>
        </p:txBody>
      </p:sp>
    </p:spTree>
    <p:extLst>
      <p:ext uri="{BB962C8B-B14F-4D97-AF65-F5344CB8AC3E}">
        <p14:creationId xmlns:p14="http://schemas.microsoft.com/office/powerpoint/2010/main" val="3084053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download and print a PDF report of the student’s test, families can click the Download Detailed Report button. Families can download the report in English or Spanish. English is the default language, and Spanish can be selected from the dropdown. Families can also download a score interpretive guide from the Download Guide option, shown on this page.</a:t>
            </a:r>
          </a:p>
        </p:txBody>
      </p:sp>
      <p:sp>
        <p:nvSpPr>
          <p:cNvPr id="4" name="Slide Number Placeholder 3"/>
          <p:cNvSpPr>
            <a:spLocks noGrp="1"/>
          </p:cNvSpPr>
          <p:nvPr>
            <p:ph type="sldNum" sz="quarter" idx="5"/>
          </p:nvPr>
        </p:nvSpPr>
        <p:spPr/>
        <p:txBody>
          <a:bodyPr/>
          <a:lstStyle/>
          <a:p>
            <a:fld id="{166D5615-3B80-4A14-A5DE-47F5AEA438E0}" type="slidenum">
              <a:rPr lang="en-US" smtClean="0"/>
              <a:t>7</a:t>
            </a:fld>
            <a:endParaRPr lang="en-US" dirty="0"/>
          </a:p>
        </p:txBody>
      </p:sp>
    </p:spTree>
    <p:extLst>
      <p:ext uri="{BB962C8B-B14F-4D97-AF65-F5344CB8AC3E}">
        <p14:creationId xmlns:p14="http://schemas.microsoft.com/office/powerpoint/2010/main" val="593137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Families can use the Glossary to learn more about specific terms that districts and schools use.</a:t>
            </a:r>
          </a:p>
        </p:txBody>
      </p:sp>
      <p:sp>
        <p:nvSpPr>
          <p:cNvPr id="4" name="Slide Number Placeholder 3"/>
          <p:cNvSpPr>
            <a:spLocks noGrp="1"/>
          </p:cNvSpPr>
          <p:nvPr>
            <p:ph type="sldNum" sz="quarter" idx="5"/>
          </p:nvPr>
        </p:nvSpPr>
        <p:spPr/>
        <p:txBody>
          <a:bodyPr/>
          <a:lstStyle/>
          <a:p>
            <a:fld id="{166D5615-3B80-4A14-A5DE-47F5AEA438E0}" type="slidenum">
              <a:rPr lang="en-US" smtClean="0"/>
              <a:t>8</a:t>
            </a:fld>
            <a:endParaRPr lang="en-US" dirty="0"/>
          </a:p>
        </p:txBody>
      </p:sp>
    </p:spTree>
    <p:extLst>
      <p:ext uri="{BB962C8B-B14F-4D97-AF65-F5344CB8AC3E}">
        <p14:creationId xmlns:p14="http://schemas.microsoft.com/office/powerpoint/2010/main" val="3838586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Families can also use the Interactive Guide to learn more about how to use different pages and options on the Family Portal.</a:t>
            </a:r>
          </a:p>
        </p:txBody>
      </p:sp>
      <p:sp>
        <p:nvSpPr>
          <p:cNvPr id="4" name="Slide Number Placeholder 3"/>
          <p:cNvSpPr>
            <a:spLocks noGrp="1"/>
          </p:cNvSpPr>
          <p:nvPr>
            <p:ph type="sldNum" sz="quarter" idx="5"/>
          </p:nvPr>
        </p:nvSpPr>
        <p:spPr/>
        <p:txBody>
          <a:bodyPr/>
          <a:lstStyle/>
          <a:p>
            <a:fld id="{166D5615-3B80-4A14-A5DE-47F5AEA438E0}" type="slidenum">
              <a:rPr lang="en-US" smtClean="0"/>
              <a:t>9</a:t>
            </a:fld>
            <a:endParaRPr lang="en-US" dirty="0"/>
          </a:p>
        </p:txBody>
      </p:sp>
    </p:spTree>
    <p:extLst>
      <p:ext uri="{BB962C8B-B14F-4D97-AF65-F5344CB8AC3E}">
        <p14:creationId xmlns:p14="http://schemas.microsoft.com/office/powerpoint/2010/main" val="14208212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2145790" y="1"/>
            <a:ext cx="10046207"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US" sz="1300" b="0" i="0" u="none" strike="noStrike" kern="1200" cap="none" spc="600" normalizeH="0" baseline="0" noProof="0" dirty="0">
                  <a:ln w="3175" cmpd="sng">
                    <a:noFill/>
                  </a:ln>
                  <a:solidFill>
                    <a:srgbClr val="FFFFFF">
                      <a:alpha val="70000"/>
                    </a:srgbClr>
                  </a:solidFill>
                  <a:effectLst/>
                  <a:uLnTx/>
                  <a:uFillTx/>
                  <a:latin typeface="Calibri"/>
                  <a:ea typeface="+mn-ea"/>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endParaRPr kumimoji="0" lang="en-US" sz="1100" b="0" i="0" u="none" strike="noStrike" kern="1200" cap="none" spc="150" normalizeH="0" baseline="0" noProof="0" dirty="0">
                <a:ln>
                  <a:noFill/>
                </a:ln>
                <a:solidFill>
                  <a:srgbClr val="FFFFFF"/>
                </a:solidFill>
                <a:effectLst/>
                <a:uLnTx/>
                <a:uFillTx/>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solidFill>
                  <a:srgbClr val="FFFFFF"/>
                </a:solidFill>
              </a:rPr>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2145794" y="206189"/>
            <a:ext cx="10046207"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pic>
        <p:nvPicPr>
          <p:cNvPr id="21" name="Picture 20">
            <a:extLst>
              <a:ext uri="{FF2B5EF4-FFF2-40B4-BE49-F238E27FC236}">
                <a16:creationId xmlns:a16="http://schemas.microsoft.com/office/drawing/2014/main" id="{7F49BDB4-9494-CF4B-8C2F-C866A488CB5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61640" y="2730704"/>
            <a:ext cx="1300830" cy="1039198"/>
          </a:xfrm>
          <a:prstGeom prst="rect">
            <a:avLst/>
          </a:prstGeom>
        </p:spPr>
      </p:pic>
      <p:sp>
        <p:nvSpPr>
          <p:cNvPr id="22" name="Rectangle 21">
            <a:extLst>
              <a:ext uri="{FF2B5EF4-FFF2-40B4-BE49-F238E27FC236}">
                <a16:creationId xmlns:a16="http://schemas.microsoft.com/office/drawing/2014/main" id="{A836D0E5-60D3-E942-B988-E715FBC00EB4}"/>
              </a:ext>
            </a:extLst>
          </p:cNvPr>
          <p:cNvSpPr/>
          <p:nvPr userDrawn="1"/>
        </p:nvSpPr>
        <p:spPr>
          <a:xfrm>
            <a:off x="1" y="1"/>
            <a:ext cx="2145792"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217268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2145794" y="5892951"/>
            <a:ext cx="10046207"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1" y="5892951"/>
            <a:ext cx="2145793"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2145793"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sp>
        <p:nvSpPr>
          <p:cNvPr id="7" name="Text Placeholder 6"/>
          <p:cNvSpPr>
            <a:spLocks noGrp="1"/>
          </p:cNvSpPr>
          <p:nvPr userDrawn="1">
            <p:ph type="body" sz="quarter" idx="14" hasCustomPrompt="1"/>
          </p:nvPr>
        </p:nvSpPr>
        <p:spPr>
          <a:xfrm>
            <a:off x="2898519"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898773"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898773"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898519"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spTree>
    <p:extLst>
      <p:ext uri="{BB962C8B-B14F-4D97-AF65-F5344CB8AC3E}">
        <p14:creationId xmlns:p14="http://schemas.microsoft.com/office/powerpoint/2010/main" val="25337783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0"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pic>
          <p:nvPicPr>
            <p:cNvPr id="16" name="Picture 15" descr="A picture containing drawing&#10;&#10;Description automatically generated">
              <a:extLst>
                <a:ext uri="{FF2B5EF4-FFF2-40B4-BE49-F238E27FC236}">
                  <a16:creationId xmlns:a16="http://schemas.microsoft.com/office/drawing/2014/main" id="{2DC9C3BD-C577-FB4C-A37E-700B9BDCF8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 y="6428953"/>
              <a:ext cx="382005" cy="300453"/>
            </a:xfrm>
            <a:prstGeom prst="rect">
              <a:avLst/>
            </a:prstGeom>
          </p:spPr>
        </p:pic>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solidFill>
                  <a:srgbClr val="FFFFFF"/>
                </a:solidFill>
              </a:rPr>
              <a:pPr/>
              <a:t>‹#›</a:t>
            </a:fld>
            <a:endParaRPr lang="en-US" dirty="0">
              <a:solidFill>
                <a:srgbClr val="FFFFFF"/>
              </a:solidFill>
            </a:endParaRPr>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p:txBody>
          <a:bodyPr/>
          <a:lstStyle>
            <a:lvl1pPr>
              <a:defRPr>
                <a:solidFill>
                  <a:schemeClr val="accent1"/>
                </a:solidFill>
              </a:defRPr>
            </a:lvl1pPr>
          </a:lstStyle>
          <a:p>
            <a:r>
              <a:rPr lang="en-US" dirty="0"/>
              <a:t>Colored Background, Two Content Layout</a:t>
            </a:r>
          </a:p>
        </p:txBody>
      </p:sp>
    </p:spTree>
    <p:extLst>
      <p:ext uri="{BB962C8B-B14F-4D97-AF65-F5344CB8AC3E}">
        <p14:creationId xmlns:p14="http://schemas.microsoft.com/office/powerpoint/2010/main" val="563984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solidFill>
                  <a:srgbClr val="FFFFFF"/>
                </a:solidFill>
              </a:rPr>
              <a:pPr/>
              <a:t>‹#›</a:t>
            </a:fld>
            <a:endParaRPr lang="en-US" dirty="0">
              <a:solidFill>
                <a:srgbClr val="FFFFFF"/>
              </a:solidFill>
            </a:endParaRPr>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p:txBody>
          <a:bodyPr/>
          <a:lstStyle/>
          <a:p>
            <a:r>
              <a:rPr lang="en-US" dirty="0"/>
              <a:t>Ordered List Layout</a:t>
            </a:r>
          </a:p>
        </p:txBody>
      </p:sp>
    </p:spTree>
    <p:extLst>
      <p:ext uri="{BB962C8B-B14F-4D97-AF65-F5344CB8AC3E}">
        <p14:creationId xmlns:p14="http://schemas.microsoft.com/office/powerpoint/2010/main" val="257834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solidFill>
                  <a:srgbClr val="FFFFFF"/>
                </a:solidFill>
              </a:rPr>
              <a:pPr/>
              <a:t>‹#›</a:t>
            </a:fld>
            <a:endParaRPr lang="en-US" dirty="0">
              <a:solidFill>
                <a:srgbClr val="FFFFFF"/>
              </a:solidFill>
            </a:endParaRPr>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p:txBody>
          <a:bodyPr/>
          <a:lstStyle/>
          <a:p>
            <a:r>
              <a:rPr lang="en-US" dirty="0"/>
              <a:t>Two Content Ordered List Layout</a:t>
            </a:r>
          </a:p>
        </p:txBody>
      </p:sp>
    </p:spTree>
    <p:extLst>
      <p:ext uri="{BB962C8B-B14F-4D97-AF65-F5344CB8AC3E}">
        <p14:creationId xmlns:p14="http://schemas.microsoft.com/office/powerpoint/2010/main" val="7564101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pic>
          <p:nvPicPr>
            <p:cNvPr id="13" name="Picture 12" descr="A picture containing drawing&#10;&#10;Description automatically generated">
              <a:extLst>
                <a:ext uri="{FF2B5EF4-FFF2-40B4-BE49-F238E27FC236}">
                  <a16:creationId xmlns:a16="http://schemas.microsoft.com/office/drawing/2014/main" id="{8CC261DB-8969-4B4D-A222-01AF8F008E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 y="6428953"/>
              <a:ext cx="382005" cy="300453"/>
            </a:xfrm>
            <a:prstGeom prst="rect">
              <a:avLst/>
            </a:prstGeom>
          </p:spPr>
        </p:pic>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solidFill>
                  <a:srgbClr val="FFFFFF"/>
                </a:solidFill>
              </a:rPr>
              <a:pPr/>
              <a:t>‹#›</a:t>
            </a:fld>
            <a:endParaRPr lang="en-US" dirty="0">
              <a:solidFill>
                <a:srgbClr val="FFFFFF"/>
              </a:solidFill>
            </a:endParaRPr>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spTree>
    <p:extLst>
      <p:ext uri="{BB962C8B-B14F-4D97-AF65-F5344CB8AC3E}">
        <p14:creationId xmlns:p14="http://schemas.microsoft.com/office/powerpoint/2010/main" val="4126439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20502"/>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pic>
          <p:nvPicPr>
            <p:cNvPr id="15" name="Picture 14" descr="A picture containing drawing&#10;&#10;Description automatically generated">
              <a:extLst>
                <a:ext uri="{FF2B5EF4-FFF2-40B4-BE49-F238E27FC236}">
                  <a16:creationId xmlns:a16="http://schemas.microsoft.com/office/drawing/2014/main" id="{6BD5E7F0-2A05-6B46-B44C-568AE57513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 y="6428953"/>
              <a:ext cx="382005" cy="300453"/>
            </a:xfrm>
            <a:prstGeom prst="rect">
              <a:avLst/>
            </a:prstGeom>
          </p:spPr>
        </p:pic>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solidFill>
                  <a:srgbClr val="FFFFFF"/>
                </a:solidFill>
              </a:rPr>
              <a:pPr/>
              <a:t>‹#›</a:t>
            </a:fld>
            <a:endParaRPr lang="en-US" dirty="0">
              <a:solidFill>
                <a:srgbClr val="FFFFFF"/>
              </a:solidFill>
            </a:endParaRPr>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spTree>
    <p:extLst>
      <p:ext uri="{BB962C8B-B14F-4D97-AF65-F5344CB8AC3E}">
        <p14:creationId xmlns:p14="http://schemas.microsoft.com/office/powerpoint/2010/main" val="25453129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2339884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solidFill>
                  <a:srgbClr val="FFFFFF"/>
                </a:solidFill>
              </a:rPr>
              <a:pPr/>
              <a:t>‹#›</a:t>
            </a:fld>
            <a:endParaRPr lang="en-US" dirty="0">
              <a:solidFill>
                <a:srgbClr val="FFFFFF"/>
              </a:solidFill>
            </a:endParaRPr>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13857595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5" name="Picture Placeholder 1"/>
          <p:cNvSpPr>
            <a:spLocks noGrp="1"/>
          </p:cNvSpPr>
          <p:nvPr>
            <p:ph type="pic" sz="quarter" idx="15" hasCustomPrompt="1"/>
          </p:nvPr>
        </p:nvSpPr>
        <p:spPr>
          <a:xfrm>
            <a:off x="457200" y="1186734"/>
            <a:ext cx="24384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6" name="Name 1"/>
          <p:cNvSpPr>
            <a:spLocks noGrp="1"/>
          </p:cNvSpPr>
          <p:nvPr>
            <p:ph type="body" sz="quarter" idx="19" hasCustomPrompt="1"/>
          </p:nvPr>
        </p:nvSpPr>
        <p:spPr>
          <a:xfrm>
            <a:off x="457200" y="3106976"/>
            <a:ext cx="24384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7" name="Bio 1"/>
          <p:cNvSpPr>
            <a:spLocks noGrp="1"/>
          </p:cNvSpPr>
          <p:nvPr>
            <p:ph type="body" sz="quarter" idx="23" hasCustomPrompt="1"/>
          </p:nvPr>
        </p:nvSpPr>
        <p:spPr>
          <a:xfrm>
            <a:off x="457200" y="3628182"/>
            <a:ext cx="24384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8" name="Picture Placeholder 1"/>
          <p:cNvSpPr>
            <a:spLocks noGrp="1"/>
          </p:cNvSpPr>
          <p:nvPr>
            <p:ph type="pic" sz="quarter" idx="24" hasCustomPrompt="1"/>
          </p:nvPr>
        </p:nvSpPr>
        <p:spPr>
          <a:xfrm>
            <a:off x="3423920" y="1186734"/>
            <a:ext cx="24384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9" name="Name 1"/>
          <p:cNvSpPr>
            <a:spLocks noGrp="1"/>
          </p:cNvSpPr>
          <p:nvPr>
            <p:ph type="body" sz="quarter" idx="25" hasCustomPrompt="1"/>
          </p:nvPr>
        </p:nvSpPr>
        <p:spPr>
          <a:xfrm>
            <a:off x="3423920" y="3106976"/>
            <a:ext cx="24384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10" name="Bio 1"/>
          <p:cNvSpPr>
            <a:spLocks noGrp="1"/>
          </p:cNvSpPr>
          <p:nvPr>
            <p:ph type="body" sz="quarter" idx="26" hasCustomPrompt="1"/>
          </p:nvPr>
        </p:nvSpPr>
        <p:spPr>
          <a:xfrm>
            <a:off x="3423920" y="3628182"/>
            <a:ext cx="24384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11" name="Picture Placeholder 1"/>
          <p:cNvSpPr>
            <a:spLocks noGrp="1"/>
          </p:cNvSpPr>
          <p:nvPr>
            <p:ph type="pic" sz="quarter" idx="27" hasCustomPrompt="1"/>
          </p:nvPr>
        </p:nvSpPr>
        <p:spPr>
          <a:xfrm>
            <a:off x="6390640" y="1186734"/>
            <a:ext cx="24384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12" name="Name 1"/>
          <p:cNvSpPr>
            <a:spLocks noGrp="1"/>
          </p:cNvSpPr>
          <p:nvPr>
            <p:ph type="body" sz="quarter" idx="28" hasCustomPrompt="1"/>
          </p:nvPr>
        </p:nvSpPr>
        <p:spPr>
          <a:xfrm>
            <a:off x="6390640" y="3106976"/>
            <a:ext cx="24384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13" name="Bio 1"/>
          <p:cNvSpPr>
            <a:spLocks noGrp="1"/>
          </p:cNvSpPr>
          <p:nvPr>
            <p:ph type="body" sz="quarter" idx="29" hasCustomPrompt="1"/>
          </p:nvPr>
        </p:nvSpPr>
        <p:spPr>
          <a:xfrm>
            <a:off x="6390640" y="3628182"/>
            <a:ext cx="24384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14" name="Picture Placeholder 1"/>
          <p:cNvSpPr>
            <a:spLocks noGrp="1"/>
          </p:cNvSpPr>
          <p:nvPr>
            <p:ph type="pic" sz="quarter" idx="30" hasCustomPrompt="1"/>
          </p:nvPr>
        </p:nvSpPr>
        <p:spPr>
          <a:xfrm>
            <a:off x="9357360" y="1186734"/>
            <a:ext cx="24384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15" name="Name 1"/>
          <p:cNvSpPr>
            <a:spLocks noGrp="1"/>
          </p:cNvSpPr>
          <p:nvPr>
            <p:ph type="body" sz="quarter" idx="31" hasCustomPrompt="1"/>
          </p:nvPr>
        </p:nvSpPr>
        <p:spPr>
          <a:xfrm>
            <a:off x="9357360" y="3106976"/>
            <a:ext cx="24384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16" name="Bio 1"/>
          <p:cNvSpPr>
            <a:spLocks noGrp="1"/>
          </p:cNvSpPr>
          <p:nvPr>
            <p:ph type="body" sz="quarter" idx="32" hasCustomPrompt="1"/>
          </p:nvPr>
        </p:nvSpPr>
        <p:spPr>
          <a:xfrm>
            <a:off x="9357360" y="3628182"/>
            <a:ext cx="24384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solidFill>
                  <a:srgbClr val="FFFFFF"/>
                </a:solidFill>
              </a:rPr>
              <a:pPr/>
              <a:t>‹#›</a:t>
            </a:fld>
            <a:endParaRPr lang="en-US" dirty="0">
              <a:solidFill>
                <a:srgbClr val="FFFFFF"/>
              </a:solidFill>
            </a:endParaRPr>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p:txBody>
          <a:bodyPr/>
          <a:lstStyle/>
          <a:p>
            <a:r>
              <a:rPr lang="en-US" dirty="0"/>
              <a:t>Meet the Presenters Layout</a:t>
            </a:r>
          </a:p>
        </p:txBody>
      </p:sp>
    </p:spTree>
    <p:extLst>
      <p:ext uri="{BB962C8B-B14F-4D97-AF65-F5344CB8AC3E}">
        <p14:creationId xmlns:p14="http://schemas.microsoft.com/office/powerpoint/2010/main" val="41192625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US" sz="1300" b="0" i="0" u="none" strike="noStrike" kern="1200" cap="none" spc="600" normalizeH="0" baseline="0" noProof="0" dirty="0">
                  <a:ln w="3175" cmpd="sng">
                    <a:noFill/>
                  </a:ln>
                  <a:solidFill>
                    <a:srgbClr val="FFFFFF">
                      <a:alpha val="70000"/>
                    </a:srgbClr>
                  </a:solidFill>
                  <a:effectLst/>
                  <a:uLnTx/>
                  <a:uFillTx/>
                  <a:latin typeface="Calibri"/>
                  <a:ea typeface="+mn-ea"/>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endParaRPr kumimoji="0" lang="en-US" sz="1100" b="0" i="0" u="none" strike="noStrike" kern="1200" cap="none" spc="150" normalizeH="0" baseline="0" noProof="0" dirty="0">
                <a:ln>
                  <a:noFill/>
                </a:ln>
                <a:solidFill>
                  <a:srgbClr val="FFFFFF"/>
                </a:solidFill>
                <a:effectLst/>
                <a:uLnTx/>
                <a:uFillTx/>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484150"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dirty="0">
                <a:solidFill>
                  <a:srgbClr val="FFFFFF"/>
                </a:solidFill>
              </a:rPr>
              <a:t>Notice of Trademark: “Cambium Assessment, Inc.” is a registered trademark. All other brand, product, or company names are trademarks or registered trademarks of their respective owners.</a:t>
            </a:r>
          </a:p>
        </p:txBody>
      </p:sp>
      <p:pic>
        <p:nvPicPr>
          <p:cNvPr id="35" name="Picture 34" descr="A picture containing drawing&#10;&#10;Description automatically generated">
            <a:extLst>
              <a:ext uri="{FF2B5EF4-FFF2-40B4-BE49-F238E27FC236}">
                <a16:creationId xmlns:a16="http://schemas.microsoft.com/office/drawing/2014/main" id="{3CC01931-A420-1042-A47D-2BAF19D884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73851" y="6253027"/>
            <a:ext cx="509340" cy="300453"/>
          </a:xfrm>
          <a:prstGeom prst="rect">
            <a:avLst/>
          </a:prstGeom>
        </p:spPr>
      </p:pic>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7060453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2055813"/>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82995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US" sz="1300" b="0" i="0" u="none" strike="noStrike" kern="1200" cap="none" spc="600" normalizeH="0" baseline="0" noProof="0" dirty="0">
                  <a:ln w="3175" cmpd="sng">
                    <a:noFill/>
                  </a:ln>
                  <a:solidFill>
                    <a:srgbClr val="FFFFFF">
                      <a:alpha val="70000"/>
                    </a:srgbClr>
                  </a:solidFill>
                  <a:effectLst/>
                  <a:uLnTx/>
                  <a:uFillTx/>
                  <a:latin typeface="Calibri"/>
                  <a:ea typeface="+mn-ea"/>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800"/>
                </a:spcBef>
                <a:spcAft>
                  <a:spcPts val="0"/>
                </a:spcAft>
                <a:buClrTx/>
                <a:buSzTx/>
                <a:buFont typeface="Arial" panose="020B0604020202020204" pitchFamily="34" charset="0"/>
                <a:buNone/>
                <a:tabLst/>
                <a:defRPr/>
              </a:pPr>
              <a:endParaRPr kumimoji="0" lang="en-US" sz="1100" b="0" i="0" u="none" strike="noStrike" kern="1200" cap="none" spc="150" normalizeH="0" baseline="0" noProof="0" dirty="0">
                <a:ln>
                  <a:noFill/>
                </a:ln>
                <a:solidFill>
                  <a:srgbClr val="FFFFFF"/>
                </a:solidFill>
                <a:effectLst/>
                <a:uLnTx/>
                <a:uFillTx/>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Gill Sans MT"/>
                <a:ea typeface="+mn-ea"/>
                <a:cs typeface="+mn-cs"/>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pic>
        <p:nvPicPr>
          <p:cNvPr id="38" name="Picture 37" descr="A picture containing drawing&#10;&#10;Description automatically generated">
            <a:extLst>
              <a:ext uri="{FF2B5EF4-FFF2-40B4-BE49-F238E27FC236}">
                <a16:creationId xmlns:a16="http://schemas.microsoft.com/office/drawing/2014/main" id="{821EDF8B-4A01-354E-BFA0-A6CB9EA584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53027"/>
            <a:ext cx="509340" cy="300453"/>
          </a:xfrm>
          <a:prstGeom prst="rect">
            <a:avLst/>
          </a:prstGeom>
        </p:spPr>
      </p:pic>
    </p:spTree>
    <p:extLst>
      <p:ext uri="{BB962C8B-B14F-4D97-AF65-F5344CB8AC3E}">
        <p14:creationId xmlns:p14="http://schemas.microsoft.com/office/powerpoint/2010/main" val="3587502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solidFill>
                  <a:srgbClr val="FFFFFF"/>
                </a:solidFill>
              </a:rPr>
              <a:pPr/>
              <a:t>‹#›</a:t>
            </a:fld>
            <a:endParaRPr lang="en-US" dirty="0">
              <a:solidFill>
                <a:srgbClr val="FFFFFF"/>
              </a:solidFill>
            </a:endParaRPr>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p:txBody>
          <a:bodyPr/>
          <a:lstStyle/>
          <a:p>
            <a:r>
              <a:rPr lang="en-US" dirty="0"/>
              <a:t>Agenda Layout</a:t>
            </a:r>
          </a:p>
        </p:txBody>
      </p:sp>
    </p:spTree>
    <p:extLst>
      <p:ext uri="{BB962C8B-B14F-4D97-AF65-F5344CB8AC3E}">
        <p14:creationId xmlns:p14="http://schemas.microsoft.com/office/powerpoint/2010/main" val="2692589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solidFill>
                  <a:srgbClr val="FFFFFF"/>
                </a:solidFill>
              </a:rPr>
              <a:pPr/>
              <a:t>‹#›</a:t>
            </a:fld>
            <a:endParaRPr lang="en-US" dirty="0">
              <a:solidFill>
                <a:srgbClr val="FFFFFF"/>
              </a:solidFill>
            </a:endParaRPr>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p:txBody>
          <a:bodyPr/>
          <a:lstStyle/>
          <a:p>
            <a:r>
              <a:rPr lang="en-US" dirty="0"/>
              <a:t>Text Heavy Layout for Instructional Text</a:t>
            </a:r>
          </a:p>
        </p:txBody>
      </p:sp>
    </p:spTree>
    <p:extLst>
      <p:ext uri="{BB962C8B-B14F-4D97-AF65-F5344CB8AC3E}">
        <p14:creationId xmlns:p14="http://schemas.microsoft.com/office/powerpoint/2010/main" val="3686222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solidFill>
                  <a:srgbClr val="FFFFFF"/>
                </a:solidFill>
              </a:rPr>
              <a:pPr/>
              <a:t>‹#›</a:t>
            </a:fld>
            <a:endParaRPr lang="en-US" dirty="0">
              <a:solidFill>
                <a:srgbClr val="FFFFFF"/>
              </a:solidFill>
            </a:endParaRPr>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684736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solidFill>
                  <a:srgbClr val="FFFFFF"/>
                </a:solidFill>
              </a:rPr>
              <a:pPr/>
              <a:t>‹#›</a:t>
            </a:fld>
            <a:endParaRPr lang="en-US" dirty="0">
              <a:solidFill>
                <a:srgbClr val="FFFFFF"/>
              </a:solidFill>
            </a:endParaRPr>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2093331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solidFill>
                  <a:srgbClr val="FFFFFF"/>
                </a:solidFill>
              </a:rPr>
              <a:pPr/>
              <a:t>‹#›</a:t>
            </a:fld>
            <a:endParaRPr lang="en-US" dirty="0">
              <a:solidFill>
                <a:srgbClr val="FFFFFF"/>
              </a:solidFill>
            </a:endParaRPr>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p:txBody>
          <a:bodyPr/>
          <a:lstStyle/>
          <a:p>
            <a:r>
              <a:rPr lang="en-US" dirty="0"/>
              <a:t>First Level No Bullet Layout</a:t>
            </a:r>
          </a:p>
        </p:txBody>
      </p:sp>
    </p:spTree>
    <p:extLst>
      <p:ext uri="{BB962C8B-B14F-4D97-AF65-F5344CB8AC3E}">
        <p14:creationId xmlns:p14="http://schemas.microsoft.com/office/powerpoint/2010/main" val="2113552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solidFill>
                  <a:srgbClr val="FFFFFF"/>
                </a:solidFill>
              </a:rPr>
              <a:pPr/>
              <a:t>‹#›</a:t>
            </a:fld>
            <a:endParaRPr lang="en-US" dirty="0">
              <a:solidFill>
                <a:srgbClr val="FFFFFF"/>
              </a:solidFill>
            </a:endParaRPr>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246849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ay Background">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CBFA34EE-E1A1-E740-B1CC-7BC9729CA282}"/>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grpSp>
        <p:nvGrpSpPr>
          <p:cNvPr id="12" name="Group 11">
            <a:extLst>
              <a:ext uri="{FF2B5EF4-FFF2-40B4-BE49-F238E27FC236}">
                <a16:creationId xmlns:a16="http://schemas.microsoft.com/office/drawing/2014/main" id="{B871DF32-E928-4042-A084-B30EDE63F749}"/>
              </a:ext>
            </a:extLst>
          </p:cNvPr>
          <p:cNvGrpSpPr/>
          <p:nvPr userDrawn="1"/>
        </p:nvGrpSpPr>
        <p:grpSpPr>
          <a:xfrm>
            <a:off x="0" y="6220502"/>
            <a:ext cx="12192000" cy="637498"/>
            <a:chOff x="0" y="6220502"/>
            <a:chExt cx="9144000" cy="637498"/>
          </a:xfrm>
        </p:grpSpPr>
        <p:sp>
          <p:nvSpPr>
            <p:cNvPr id="13" name="Rectangle 12">
              <a:extLst>
                <a:ext uri="{FF2B5EF4-FFF2-40B4-BE49-F238E27FC236}">
                  <a16:creationId xmlns:a16="http://schemas.microsoft.com/office/drawing/2014/main" id="{35E61658-FA24-2B41-BE4F-E6300BBC9633}"/>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sp>
          <p:nvSpPr>
            <p:cNvPr id="14" name="Rectangle 13">
              <a:extLst>
                <a:ext uri="{FF2B5EF4-FFF2-40B4-BE49-F238E27FC236}">
                  <a16:creationId xmlns:a16="http://schemas.microsoft.com/office/drawing/2014/main" id="{19936FAA-9F94-EE4D-86BC-7116BE4F459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pic>
          <p:nvPicPr>
            <p:cNvPr id="15" name="Picture 14" descr="A picture containing drawing&#10;&#10;Description automatically generated">
              <a:extLst>
                <a:ext uri="{FF2B5EF4-FFF2-40B4-BE49-F238E27FC236}">
                  <a16:creationId xmlns:a16="http://schemas.microsoft.com/office/drawing/2014/main" id="{08D283E6-FDC1-E449-84DD-53593246E9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 y="6428953"/>
              <a:ext cx="382005" cy="300453"/>
            </a:xfrm>
            <a:prstGeom prst="rect">
              <a:avLst/>
            </a:prstGeom>
          </p:spPr>
        </p:pic>
      </p:grpSp>
      <p:sp>
        <p:nvSpPr>
          <p:cNvPr id="20" name="Rectangle 19">
            <a:extLst>
              <a:ext uri="{FF2B5EF4-FFF2-40B4-BE49-F238E27FC236}">
                <a16:creationId xmlns:a16="http://schemas.microsoft.com/office/drawing/2014/main" id="{85EA9511-D377-1248-92AC-0B075E7296BA}"/>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sp>
        <p:nvSpPr>
          <p:cNvPr id="10" name="Text Placeholder"/>
          <p:cNvSpPr>
            <a:spLocks noGrp="1"/>
          </p:cNvSpPr>
          <p:nvPr>
            <p:ph idx="1" hasCustomPrompt="1"/>
          </p:nvPr>
        </p:nvSpPr>
        <p:spPr>
          <a:xfrm>
            <a:off x="457199" y="980023"/>
            <a:ext cx="11338560" cy="5009297"/>
          </a:xfrm>
          <a:prstGeom prst="rect">
            <a:avLst/>
          </a:prstGeom>
          <a:ln>
            <a:noFill/>
          </a:ln>
        </p:spPr>
        <p:txBody>
          <a:bodyPr vert="horz" lIns="0" tIns="0" rIns="0" bIns="0" rtlCol="0">
            <a:normAutofit/>
          </a:bodyPr>
          <a:lstStyle>
            <a:lvl1pPr>
              <a:lnSpc>
                <a:spcPct val="125000"/>
              </a:lnSpc>
              <a:spcBef>
                <a:spcPts val="1800"/>
              </a:spcBef>
              <a:defRPr/>
            </a:lvl1pPr>
            <a:lvl2pPr>
              <a:lnSpc>
                <a:spcPct val="125000"/>
              </a:lnSpc>
              <a:spcBef>
                <a:spcPts val="1800"/>
              </a:spcBef>
              <a:defRPr/>
            </a:lvl2pPr>
            <a:lvl3pPr>
              <a:lnSpc>
                <a:spcPct val="125000"/>
              </a:lnSpc>
              <a:spcBef>
                <a:spcPts val="1800"/>
              </a:spcBef>
              <a:defRPr/>
            </a:lvl3pPr>
            <a:lvl4pPr>
              <a:lnSpc>
                <a:spcPct val="125000"/>
              </a:lnSpc>
              <a:spcBef>
                <a:spcPts val="1800"/>
              </a:spcBef>
              <a:defRPr/>
            </a:lvl4pPr>
            <a:lvl5pPr>
              <a:lnSpc>
                <a:spcPct val="125000"/>
              </a:lnSpc>
              <a:spcBef>
                <a:spcPts val="1800"/>
              </a:spcBef>
              <a:defRPr/>
            </a:lvl5pPr>
          </a:lstStyle>
          <a:p>
            <a:pPr lvl="0"/>
            <a:r>
              <a:rPr lang="en-US" dirty="0"/>
              <a:t>Click here to add bulleted text,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4847D359-AF11-D24A-860E-342B936157CF}"/>
              </a:ext>
            </a:extLst>
          </p:cNvPr>
          <p:cNvSpPr>
            <a:spLocks noGrp="1"/>
          </p:cNvSpPr>
          <p:nvPr userDrawn="1">
            <p:ph type="sldNum" sz="quarter" idx="17"/>
          </p:nvPr>
        </p:nvSpPr>
        <p:spPr/>
        <p:txBody>
          <a:bodyPr/>
          <a:lstStyle>
            <a:lvl1pPr>
              <a:defRPr>
                <a:solidFill>
                  <a:schemeClr val="bg1"/>
                </a:solidFill>
              </a:defRPr>
            </a:lvl1pPr>
          </a:lstStyle>
          <a:p>
            <a:fld id="{58AE716E-68DD-2249-A7FA-8AEF0B14DF81}" type="slidenum">
              <a:rPr lang="en-US" smtClean="0">
                <a:solidFill>
                  <a:srgbClr val="FFFFFF"/>
                </a:solidFill>
              </a:rPr>
              <a:pPr/>
              <a:t>‹#›</a:t>
            </a:fld>
            <a:endParaRPr lang="en-US" dirty="0">
              <a:solidFill>
                <a:srgbClr val="FFFFFF"/>
              </a:solidFill>
            </a:endParaRPr>
          </a:p>
        </p:txBody>
      </p:sp>
      <p:sp>
        <p:nvSpPr>
          <p:cNvPr id="16" name="Source Placeholder">
            <a:extLst>
              <a:ext uri="{FF2B5EF4-FFF2-40B4-BE49-F238E27FC236}">
                <a16:creationId xmlns:a16="http://schemas.microsoft.com/office/drawing/2014/main" id="{88F5B38B-1087-4545-99BD-B82D17B75A31}"/>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1AA68DD1-477D-D349-866E-EDFB8D2D3C29}"/>
              </a:ext>
            </a:extLst>
          </p:cNvPr>
          <p:cNvSpPr>
            <a:spLocks noGrp="1"/>
          </p:cNvSpPr>
          <p:nvPr>
            <p:ph type="title" hasCustomPrompt="1"/>
          </p:nvPr>
        </p:nvSpPr>
        <p:spPr/>
        <p:txBody>
          <a:bodyPr/>
          <a:lstStyle>
            <a:lvl1pPr>
              <a:defRPr>
                <a:solidFill>
                  <a:schemeClr val="accent1"/>
                </a:solidFill>
              </a:defRPr>
            </a:lvl1pPr>
          </a:lstStyle>
          <a:p>
            <a:r>
              <a:rPr lang="en-US" dirty="0"/>
              <a:t>Colored Background, Title and Content Layout</a:t>
            </a:r>
          </a:p>
        </p:txBody>
      </p:sp>
    </p:spTree>
    <p:extLst>
      <p:ext uri="{BB962C8B-B14F-4D97-AF65-F5344CB8AC3E}">
        <p14:creationId xmlns:p14="http://schemas.microsoft.com/office/powerpoint/2010/main" val="1477912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85AF05-D95D-4F02-B523-0DE99716C680}"/>
              </a:ext>
            </a:extLst>
          </p:cNvPr>
          <p:cNvPicPr>
            <a:picLocks noChangeAspect="1"/>
          </p:cNvPicPr>
          <p:nvPr userDrawn="1"/>
        </p:nvPicPr>
        <p:blipFill rotWithShape="1">
          <a:blip r:embed="rId21"/>
          <a:srcRect r="36816"/>
          <a:stretch/>
        </p:blipFill>
        <p:spPr>
          <a:xfrm>
            <a:off x="11345663" y="6228178"/>
            <a:ext cx="846338" cy="638699"/>
          </a:xfrm>
          <a:prstGeom prst="rect">
            <a:avLst/>
          </a:prstGeom>
        </p:spPr>
      </p:pic>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grpSp>
      <p:grpSp>
        <p:nvGrpSpPr>
          <p:cNvPr id="15" name="Group 14">
            <a:extLst>
              <a:ext uri="{FF2B5EF4-FFF2-40B4-BE49-F238E27FC236}">
                <a16:creationId xmlns:a16="http://schemas.microsoft.com/office/drawing/2014/main" id="{23396349-D794-B248-A449-09A3FF2AB65C}"/>
              </a:ext>
            </a:extLst>
          </p:cNvPr>
          <p:cNvGrpSpPr/>
          <p:nvPr userDrawn="1"/>
        </p:nvGrpSpPr>
        <p:grpSpPr>
          <a:xfrm>
            <a:off x="1" y="6220502"/>
            <a:ext cx="11345662" cy="637498"/>
            <a:chOff x="0" y="6220502"/>
            <a:chExt cx="9144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9144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9144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pic>
          <p:nvPicPr>
            <p:cNvPr id="19" name="Picture 18" descr="A picture containing drawing&#10;&#10;Description automatically generated">
              <a:extLst>
                <a:ext uri="{FF2B5EF4-FFF2-40B4-BE49-F238E27FC236}">
                  <a16:creationId xmlns:a16="http://schemas.microsoft.com/office/drawing/2014/main" id="{B89A24E4-7496-BF4B-8E3A-29F1CF108842}"/>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342900" y="6428953"/>
              <a:ext cx="382005" cy="300453"/>
            </a:xfrm>
            <a:prstGeom prst="rect">
              <a:avLst/>
            </a:prstGeom>
          </p:spPr>
        </p:pic>
      </p:grpSp>
      <p:sp>
        <p:nvSpPr>
          <p:cNvPr id="12" name="Text Placeholder"/>
          <p:cNvSpPr>
            <a:spLocks noGrp="1"/>
          </p:cNvSpPr>
          <p:nvPr>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2" name="Title Placeholder 1">
            <a:extLst>
              <a:ext uri="{FF2B5EF4-FFF2-40B4-BE49-F238E27FC236}">
                <a16:creationId xmlns:a16="http://schemas.microsoft.com/office/drawing/2014/main" id="{6DF91922-F70C-184F-ADA6-C8927E83A51E}"/>
              </a:ext>
            </a:extLst>
          </p:cNvPr>
          <p:cNvSpPr>
            <a:spLocks noGrp="1"/>
          </p:cNvSpPr>
          <p:nvPr>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84273377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41.pn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44.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hyperlink" Target="https://de.portal.cambiumast.com/" TargetMode="External"/><Relationship Id="rId2" Type="http://schemas.openxmlformats.org/officeDocument/2006/relationships/notesSlide" Target="../notesSlides/notesSlide25.xml"/><Relationship Id="rId1" Type="http://schemas.openxmlformats.org/officeDocument/2006/relationships/slideLayout" Target="../slideLayouts/slideLayout19.xml"/><Relationship Id="rId5" Type="http://schemas.openxmlformats.org/officeDocument/2006/relationships/hyperlink" Target="https://helpdesk.doe.k12.de.us/" TargetMode="External"/><Relationship Id="rId4" Type="http://schemas.openxmlformats.org/officeDocument/2006/relationships/hyperlink" Target="mailto:DeSSAHelpDesk@cambiumassessment.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E32DBB-4512-4597-BE9D-32ADC35077E8}"/>
              </a:ext>
            </a:extLst>
          </p:cNvPr>
          <p:cNvSpPr>
            <a:spLocks noGrp="1"/>
          </p:cNvSpPr>
          <p:nvPr>
            <p:ph type="title"/>
          </p:nvPr>
        </p:nvSpPr>
        <p:spPr/>
        <p:txBody>
          <a:bodyPr>
            <a:normAutofit fontScale="90000"/>
          </a:bodyPr>
          <a:lstStyle/>
          <a:p>
            <a:r>
              <a:rPr lang="en-US" dirty="0"/>
              <a:t>Family portal: Overview and how to get access codes</a:t>
            </a:r>
          </a:p>
        </p:txBody>
      </p:sp>
      <p:sp>
        <p:nvSpPr>
          <p:cNvPr id="4" name="Subtitle 3">
            <a:extLst>
              <a:ext uri="{FF2B5EF4-FFF2-40B4-BE49-F238E27FC236}">
                <a16:creationId xmlns:a16="http://schemas.microsoft.com/office/drawing/2014/main" id="{3626E68C-F3C2-4DB8-A394-764F76E747B7}"/>
              </a:ext>
            </a:extLst>
          </p:cNvPr>
          <p:cNvSpPr>
            <a:spLocks noGrp="1"/>
          </p:cNvSpPr>
          <p:nvPr>
            <p:ph type="subTitle" idx="1"/>
          </p:nvPr>
        </p:nvSpPr>
        <p:spPr/>
        <p:txBody>
          <a:bodyPr/>
          <a:lstStyle/>
          <a:p>
            <a:r>
              <a:rPr lang="en-US" dirty="0"/>
              <a:t>Training module</a:t>
            </a:r>
          </a:p>
        </p:txBody>
      </p:sp>
      <p:sp>
        <p:nvSpPr>
          <p:cNvPr id="5" name="Text Placeholder 4">
            <a:extLst>
              <a:ext uri="{FF2B5EF4-FFF2-40B4-BE49-F238E27FC236}">
                <a16:creationId xmlns:a16="http://schemas.microsoft.com/office/drawing/2014/main" id="{7AD77D62-F600-4260-A7A2-8A5CCBAC4E44}"/>
              </a:ext>
            </a:extLst>
          </p:cNvPr>
          <p:cNvSpPr>
            <a:spLocks noGrp="1"/>
          </p:cNvSpPr>
          <p:nvPr>
            <p:ph type="body" sz="quarter" idx="13"/>
          </p:nvPr>
        </p:nvSpPr>
        <p:spPr/>
        <p:txBody>
          <a:bodyPr/>
          <a:lstStyle/>
          <a:p>
            <a:r>
              <a:rPr lang="en-US" dirty="0"/>
              <a:t>2023-2024 DeSSA ELA and Mathematics</a:t>
            </a:r>
          </a:p>
        </p:txBody>
      </p:sp>
    </p:spTree>
    <p:extLst>
      <p:ext uri="{BB962C8B-B14F-4D97-AF65-F5344CB8AC3E}">
        <p14:creationId xmlns:p14="http://schemas.microsoft.com/office/powerpoint/2010/main" val="3310811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5124C2B-CEF8-40F5-AFA5-A1790B57702A}"/>
              </a:ext>
            </a:extLst>
          </p:cNvPr>
          <p:cNvSpPr>
            <a:spLocks noGrp="1"/>
          </p:cNvSpPr>
          <p:nvPr>
            <p:ph type="title"/>
          </p:nvPr>
        </p:nvSpPr>
        <p:spPr/>
        <p:txBody>
          <a:bodyPr/>
          <a:lstStyle/>
          <a:p>
            <a:r>
              <a:rPr lang="en-US" dirty="0"/>
              <a:t>How to Get Access Codes</a:t>
            </a:r>
          </a:p>
        </p:txBody>
      </p:sp>
      <p:sp>
        <p:nvSpPr>
          <p:cNvPr id="3" name="Slide Number Placeholder 2">
            <a:extLst>
              <a:ext uri="{FF2B5EF4-FFF2-40B4-BE49-F238E27FC236}">
                <a16:creationId xmlns:a16="http://schemas.microsoft.com/office/drawing/2014/main" id="{B6C121B6-FD5B-427E-91AB-89439A49F97E}"/>
              </a:ext>
            </a:extLst>
          </p:cNvPr>
          <p:cNvSpPr>
            <a:spLocks noGrp="1"/>
          </p:cNvSpPr>
          <p:nvPr>
            <p:ph type="sldNum" sz="quarter" idx="4294967295"/>
          </p:nvPr>
        </p:nvSpPr>
        <p:spPr>
          <a:xfrm>
            <a:off x="11485563" y="6445250"/>
            <a:ext cx="706437" cy="277813"/>
          </a:xfrm>
        </p:spPr>
        <p:txBody>
          <a:bodyPr/>
          <a:lstStyle/>
          <a:p>
            <a:fld id="{58AE716E-68DD-2249-A7FA-8AEF0B14DF81}" type="slidenum">
              <a:rPr lang="en-US" smtClean="0">
                <a:solidFill>
                  <a:srgbClr val="FFFFFF"/>
                </a:solidFill>
              </a:rPr>
              <a:pPr/>
              <a:t>10</a:t>
            </a:fld>
            <a:endParaRPr lang="en-US" dirty="0">
              <a:solidFill>
                <a:srgbClr val="FFFFFF"/>
              </a:solidFill>
            </a:endParaRPr>
          </a:p>
        </p:txBody>
      </p:sp>
    </p:spTree>
    <p:extLst>
      <p:ext uri="{BB962C8B-B14F-4D97-AF65-F5344CB8AC3E}">
        <p14:creationId xmlns:p14="http://schemas.microsoft.com/office/powerpoint/2010/main" val="839412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F095C1B-D1AC-44E1-A788-D225996F6856}"/>
              </a:ext>
            </a:extLst>
          </p:cNvPr>
          <p:cNvSpPr>
            <a:spLocks noGrp="1"/>
          </p:cNvSpPr>
          <p:nvPr>
            <p:ph sz="quarter" idx="15"/>
          </p:nvPr>
        </p:nvSpPr>
        <p:spPr>
          <a:xfrm>
            <a:off x="1559426" y="1419726"/>
            <a:ext cx="10604634" cy="4569594"/>
          </a:xfrm>
        </p:spPr>
        <p:txBody>
          <a:bodyPr/>
          <a:lstStyle/>
          <a:p>
            <a:pPr marL="0" indent="0">
              <a:buNone/>
            </a:pPr>
            <a:r>
              <a:rPr lang="en-US" dirty="0"/>
              <a:t>TIDE users can view Family Portal Access Codes for individual students.</a:t>
            </a:r>
          </a:p>
          <a:p>
            <a:pPr marL="0" indent="0">
              <a:buNone/>
            </a:pPr>
            <a:endParaRPr lang="en-US" sz="3200" dirty="0"/>
          </a:p>
          <a:p>
            <a:pPr marL="0" indent="0">
              <a:buNone/>
            </a:pPr>
            <a:r>
              <a:rPr lang="en-US" dirty="0"/>
              <a:t>TIDE users can view and print Family Portal Access Codes in a roster.</a:t>
            </a:r>
          </a:p>
          <a:p>
            <a:pPr marL="0" indent="0">
              <a:buNone/>
            </a:pPr>
            <a:endParaRPr lang="en-US" sz="3200" dirty="0"/>
          </a:p>
          <a:p>
            <a:pPr marL="0" indent="0">
              <a:buNone/>
            </a:pPr>
            <a:r>
              <a:rPr lang="en-US" dirty="0"/>
              <a:t>TIDE users can generate a Microsoft Excel file containing Family Portal Access Codes, add email addresses for each student’s family, and then send codes to families through TIDE.</a:t>
            </a:r>
          </a:p>
        </p:txBody>
      </p:sp>
      <p:sp>
        <p:nvSpPr>
          <p:cNvPr id="3" name="Slide Number Placeholder 2">
            <a:extLst>
              <a:ext uri="{FF2B5EF4-FFF2-40B4-BE49-F238E27FC236}">
                <a16:creationId xmlns:a16="http://schemas.microsoft.com/office/drawing/2014/main" id="{E1B3401F-599D-4D91-994D-270BDA7BC556}"/>
              </a:ext>
            </a:extLst>
          </p:cNvPr>
          <p:cNvSpPr>
            <a:spLocks noGrp="1"/>
          </p:cNvSpPr>
          <p:nvPr>
            <p:ph type="sldNum" sz="quarter" idx="17"/>
          </p:nvPr>
        </p:nvSpPr>
        <p:spPr/>
        <p:txBody>
          <a:bodyPr/>
          <a:lstStyle/>
          <a:p>
            <a:fld id="{58AE716E-68DD-2249-A7FA-8AEF0B14DF81}" type="slidenum">
              <a:rPr lang="en-US" smtClean="0">
                <a:solidFill>
                  <a:srgbClr val="FFFFFF"/>
                </a:solidFill>
              </a:rPr>
              <a:pPr/>
              <a:t>11</a:t>
            </a:fld>
            <a:endParaRPr lang="en-US" dirty="0">
              <a:solidFill>
                <a:srgbClr val="FFFFFF"/>
              </a:solidFill>
            </a:endParaRPr>
          </a:p>
        </p:txBody>
      </p:sp>
      <p:sp>
        <p:nvSpPr>
          <p:cNvPr id="5" name="Title 4">
            <a:extLst>
              <a:ext uri="{FF2B5EF4-FFF2-40B4-BE49-F238E27FC236}">
                <a16:creationId xmlns:a16="http://schemas.microsoft.com/office/drawing/2014/main" id="{E9BF4BCF-2C86-439B-8B1C-874B739A39C7}"/>
              </a:ext>
            </a:extLst>
          </p:cNvPr>
          <p:cNvSpPr>
            <a:spLocks noGrp="1"/>
          </p:cNvSpPr>
          <p:nvPr>
            <p:ph type="title"/>
          </p:nvPr>
        </p:nvSpPr>
        <p:spPr/>
        <p:txBody>
          <a:bodyPr/>
          <a:lstStyle/>
          <a:p>
            <a:r>
              <a:rPr lang="en-US" dirty="0"/>
              <a:t>Family Portal Access Codes</a:t>
            </a:r>
          </a:p>
        </p:txBody>
      </p:sp>
      <p:pic>
        <p:nvPicPr>
          <p:cNvPr id="8" name="Graphic 7" descr="Open folder with solid fill">
            <a:extLst>
              <a:ext uri="{FF2B5EF4-FFF2-40B4-BE49-F238E27FC236}">
                <a16:creationId xmlns:a16="http://schemas.microsoft.com/office/drawing/2014/main" id="{E50D307C-D13C-49AB-9519-15A28000F6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7893" y="4249103"/>
            <a:ext cx="1188005" cy="1188005"/>
          </a:xfrm>
          <a:prstGeom prst="rect">
            <a:avLst/>
          </a:prstGeom>
        </p:spPr>
      </p:pic>
      <p:grpSp>
        <p:nvGrpSpPr>
          <p:cNvPr id="17" name="Group 16">
            <a:extLst>
              <a:ext uri="{FF2B5EF4-FFF2-40B4-BE49-F238E27FC236}">
                <a16:creationId xmlns:a16="http://schemas.microsoft.com/office/drawing/2014/main" id="{5CF036C4-D9F2-4585-866B-AB69BC44FB83}"/>
              </a:ext>
            </a:extLst>
          </p:cNvPr>
          <p:cNvGrpSpPr/>
          <p:nvPr/>
        </p:nvGrpSpPr>
        <p:grpSpPr>
          <a:xfrm>
            <a:off x="187893" y="964269"/>
            <a:ext cx="1188005" cy="1188005"/>
            <a:chOff x="187893" y="964269"/>
            <a:chExt cx="1188005" cy="1188005"/>
          </a:xfrm>
        </p:grpSpPr>
        <p:pic>
          <p:nvPicPr>
            <p:cNvPr id="6" name="Graphic 5" descr="User with solid fill">
              <a:extLst>
                <a:ext uri="{FF2B5EF4-FFF2-40B4-BE49-F238E27FC236}">
                  <a16:creationId xmlns:a16="http://schemas.microsoft.com/office/drawing/2014/main" id="{D731ACA5-F93F-4698-9AF2-EDAF2B38C02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7893" y="1100495"/>
              <a:ext cx="914400" cy="914400"/>
            </a:xfrm>
            <a:prstGeom prst="rect">
              <a:avLst/>
            </a:prstGeom>
          </p:spPr>
        </p:pic>
        <p:pic>
          <p:nvPicPr>
            <p:cNvPr id="14" name="Graphic 13" descr="Magnifying glass with solid fill">
              <a:extLst>
                <a:ext uri="{FF2B5EF4-FFF2-40B4-BE49-F238E27FC236}">
                  <a16:creationId xmlns:a16="http://schemas.microsoft.com/office/drawing/2014/main" id="{0205B06C-F453-4F15-A181-88D6F7423F9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7893" y="964269"/>
              <a:ext cx="1188005" cy="1188005"/>
            </a:xfrm>
            <a:prstGeom prst="rect">
              <a:avLst/>
            </a:prstGeom>
          </p:spPr>
        </p:pic>
      </p:grpSp>
      <p:grpSp>
        <p:nvGrpSpPr>
          <p:cNvPr id="16" name="Group 15">
            <a:extLst>
              <a:ext uri="{FF2B5EF4-FFF2-40B4-BE49-F238E27FC236}">
                <a16:creationId xmlns:a16="http://schemas.microsoft.com/office/drawing/2014/main" id="{50E3FB15-631C-44B2-891B-5434411EDDF4}"/>
              </a:ext>
            </a:extLst>
          </p:cNvPr>
          <p:cNvGrpSpPr/>
          <p:nvPr/>
        </p:nvGrpSpPr>
        <p:grpSpPr>
          <a:xfrm>
            <a:off x="187892" y="2593610"/>
            <a:ext cx="1188005" cy="1188005"/>
            <a:chOff x="187892" y="2593610"/>
            <a:chExt cx="1188005" cy="1188005"/>
          </a:xfrm>
        </p:grpSpPr>
        <p:pic>
          <p:nvPicPr>
            <p:cNvPr id="12" name="Graphic 11" descr="List with solid fill">
              <a:extLst>
                <a:ext uri="{FF2B5EF4-FFF2-40B4-BE49-F238E27FC236}">
                  <a16:creationId xmlns:a16="http://schemas.microsoft.com/office/drawing/2014/main" id="{17CCAE00-782C-44B4-98B8-2F9780D007F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87892" y="2593610"/>
              <a:ext cx="1188005" cy="1188005"/>
            </a:xfrm>
            <a:prstGeom prst="rect">
              <a:avLst/>
            </a:prstGeom>
          </p:spPr>
        </p:pic>
        <p:sp>
          <p:nvSpPr>
            <p:cNvPr id="15" name="Rectangle 14">
              <a:extLst>
                <a:ext uri="{FF2B5EF4-FFF2-40B4-BE49-F238E27FC236}">
                  <a16:creationId xmlns:a16="http://schemas.microsoft.com/office/drawing/2014/main" id="{6BB050E2-5577-4189-9AFC-5C856336C4C8}"/>
                </a:ext>
              </a:extLst>
            </p:cNvPr>
            <p:cNvSpPr/>
            <p:nvPr/>
          </p:nvSpPr>
          <p:spPr>
            <a:xfrm>
              <a:off x="521494" y="3187612"/>
              <a:ext cx="521494" cy="3818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pic>
        <p:nvPicPr>
          <p:cNvPr id="10" name="Graphic 9" descr="Users with solid fill">
            <a:extLst>
              <a:ext uri="{FF2B5EF4-FFF2-40B4-BE49-F238E27FC236}">
                <a16:creationId xmlns:a16="http://schemas.microsoft.com/office/drawing/2014/main" id="{D71919C5-6ABC-41DC-98CC-37725E8521F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58169" y="3071936"/>
            <a:ext cx="647450" cy="647450"/>
          </a:xfrm>
          <a:prstGeom prst="rect">
            <a:avLst/>
          </a:prstGeom>
        </p:spPr>
      </p:pic>
    </p:spTree>
    <p:extLst>
      <p:ext uri="{BB962C8B-B14F-4D97-AF65-F5344CB8AC3E}">
        <p14:creationId xmlns:p14="http://schemas.microsoft.com/office/powerpoint/2010/main" val="637538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ED4F601-ACAA-4CA6-A3D9-4EC30C20E7A0}"/>
              </a:ext>
            </a:extLst>
          </p:cNvPr>
          <p:cNvSpPr>
            <a:spLocks noGrp="1"/>
          </p:cNvSpPr>
          <p:nvPr>
            <p:ph type="sldNum" sz="quarter" idx="17"/>
          </p:nvPr>
        </p:nvSpPr>
        <p:spPr/>
        <p:txBody>
          <a:bodyPr/>
          <a:lstStyle/>
          <a:p>
            <a:fld id="{58AE716E-68DD-2249-A7FA-8AEF0B14DF81}" type="slidenum">
              <a:rPr lang="en-US" smtClean="0">
                <a:solidFill>
                  <a:srgbClr val="FFFFFF"/>
                </a:solidFill>
              </a:rPr>
              <a:pPr/>
              <a:t>12</a:t>
            </a:fld>
            <a:endParaRPr lang="en-US" dirty="0">
              <a:solidFill>
                <a:srgbClr val="FFFFFF"/>
              </a:solidFill>
            </a:endParaRPr>
          </a:p>
        </p:txBody>
      </p:sp>
      <p:sp>
        <p:nvSpPr>
          <p:cNvPr id="5" name="Title 4">
            <a:extLst>
              <a:ext uri="{FF2B5EF4-FFF2-40B4-BE49-F238E27FC236}">
                <a16:creationId xmlns:a16="http://schemas.microsoft.com/office/drawing/2014/main" id="{917C48DD-6AE2-41A6-AD4F-5E47780D671C}"/>
              </a:ext>
            </a:extLst>
          </p:cNvPr>
          <p:cNvSpPr>
            <a:spLocks noGrp="1"/>
          </p:cNvSpPr>
          <p:nvPr>
            <p:ph type="title"/>
          </p:nvPr>
        </p:nvSpPr>
        <p:spPr/>
        <p:txBody>
          <a:bodyPr/>
          <a:lstStyle/>
          <a:p>
            <a:r>
              <a:rPr lang="en-US" dirty="0"/>
              <a:t>View Access Codes for Individual Students</a:t>
            </a:r>
          </a:p>
        </p:txBody>
      </p:sp>
      <p:pic>
        <p:nvPicPr>
          <p:cNvPr id="4" name="Picture 3">
            <a:extLst>
              <a:ext uri="{FF2B5EF4-FFF2-40B4-BE49-F238E27FC236}">
                <a16:creationId xmlns:a16="http://schemas.microsoft.com/office/drawing/2014/main" id="{FF5C58E7-9ACA-415A-9ABB-748BC33A2B61}"/>
              </a:ext>
            </a:extLst>
          </p:cNvPr>
          <p:cNvPicPr>
            <a:picLocks noChangeAspect="1"/>
          </p:cNvPicPr>
          <p:nvPr/>
        </p:nvPicPr>
        <p:blipFill>
          <a:blip r:embed="rId3"/>
          <a:stretch>
            <a:fillRect/>
          </a:stretch>
        </p:blipFill>
        <p:spPr>
          <a:xfrm>
            <a:off x="182409" y="883197"/>
            <a:ext cx="3809569" cy="5183279"/>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24CB3679-C2C8-4C7E-9D42-7C2B55E8E357}"/>
              </a:ext>
            </a:extLst>
          </p:cNvPr>
          <p:cNvPicPr>
            <a:picLocks noChangeAspect="1"/>
          </p:cNvPicPr>
          <p:nvPr/>
        </p:nvPicPr>
        <p:blipFill>
          <a:blip r:embed="rId4"/>
          <a:stretch>
            <a:fillRect/>
          </a:stretch>
        </p:blipFill>
        <p:spPr>
          <a:xfrm>
            <a:off x="4176426" y="883197"/>
            <a:ext cx="7940035" cy="3058415"/>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FB9B566B-BD2A-4FEC-9857-DE84FD6CEF94}"/>
              </a:ext>
            </a:extLst>
          </p:cNvPr>
          <p:cNvPicPr>
            <a:picLocks noChangeAspect="1"/>
          </p:cNvPicPr>
          <p:nvPr/>
        </p:nvPicPr>
        <p:blipFill>
          <a:blip r:embed="rId5"/>
          <a:stretch>
            <a:fillRect/>
          </a:stretch>
        </p:blipFill>
        <p:spPr>
          <a:xfrm>
            <a:off x="5755276" y="4241200"/>
            <a:ext cx="4525546" cy="21316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12220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5B9904E-1D44-4327-8130-A853329FFA4C}"/>
              </a:ext>
            </a:extLst>
          </p:cNvPr>
          <p:cNvSpPr>
            <a:spLocks noGrp="1"/>
          </p:cNvSpPr>
          <p:nvPr>
            <p:ph type="sldNum" sz="quarter" idx="17"/>
          </p:nvPr>
        </p:nvSpPr>
        <p:spPr/>
        <p:txBody>
          <a:bodyPr/>
          <a:lstStyle/>
          <a:p>
            <a:fld id="{58AE716E-68DD-2249-A7FA-8AEF0B14DF81}" type="slidenum">
              <a:rPr lang="en-US" smtClean="0">
                <a:solidFill>
                  <a:srgbClr val="FFFFFF"/>
                </a:solidFill>
              </a:rPr>
              <a:pPr/>
              <a:t>13</a:t>
            </a:fld>
            <a:endParaRPr lang="en-US" dirty="0">
              <a:solidFill>
                <a:srgbClr val="FFFFFF"/>
              </a:solidFill>
            </a:endParaRPr>
          </a:p>
        </p:txBody>
      </p:sp>
      <p:sp>
        <p:nvSpPr>
          <p:cNvPr id="5" name="Title 4">
            <a:extLst>
              <a:ext uri="{FF2B5EF4-FFF2-40B4-BE49-F238E27FC236}">
                <a16:creationId xmlns:a16="http://schemas.microsoft.com/office/drawing/2014/main" id="{EED7FC07-CDBE-4200-8C3C-051DEBF6AEC5}"/>
              </a:ext>
            </a:extLst>
          </p:cNvPr>
          <p:cNvSpPr>
            <a:spLocks noGrp="1"/>
          </p:cNvSpPr>
          <p:nvPr>
            <p:ph type="title"/>
          </p:nvPr>
        </p:nvSpPr>
        <p:spPr/>
        <p:txBody>
          <a:bodyPr>
            <a:normAutofit/>
          </a:bodyPr>
          <a:lstStyle/>
          <a:p>
            <a:r>
              <a:rPr lang="en-US" dirty="0"/>
              <a:t>View and Reset Access Codes for Individual Students</a:t>
            </a:r>
          </a:p>
        </p:txBody>
      </p:sp>
      <p:pic>
        <p:nvPicPr>
          <p:cNvPr id="4" name="Picture 3">
            <a:extLst>
              <a:ext uri="{FF2B5EF4-FFF2-40B4-BE49-F238E27FC236}">
                <a16:creationId xmlns:a16="http://schemas.microsoft.com/office/drawing/2014/main" id="{8CDE3AF6-6A1A-4A3F-99D7-835E72D7865F}"/>
              </a:ext>
            </a:extLst>
          </p:cNvPr>
          <p:cNvPicPr>
            <a:picLocks noChangeAspect="1"/>
          </p:cNvPicPr>
          <p:nvPr/>
        </p:nvPicPr>
        <p:blipFill>
          <a:blip r:embed="rId3"/>
          <a:stretch>
            <a:fillRect/>
          </a:stretch>
        </p:blipFill>
        <p:spPr>
          <a:xfrm>
            <a:off x="540607" y="728911"/>
            <a:ext cx="10787448" cy="4176166"/>
          </a:xfrm>
          <a:prstGeom prst="rect">
            <a:avLst/>
          </a:prstGeom>
          <a:ln>
            <a:noFill/>
          </a:ln>
          <a:effectLst>
            <a:outerShdw blurRad="292100" dist="139700" dir="2700000" algn="tl" rotWithShape="0">
              <a:srgbClr val="333333">
                <a:alpha val="65000"/>
              </a:srgbClr>
            </a:outerShdw>
          </a:effectLst>
        </p:spPr>
      </p:pic>
      <p:sp>
        <p:nvSpPr>
          <p:cNvPr id="11" name="Rectangle 10">
            <a:extLst>
              <a:ext uri="{FF2B5EF4-FFF2-40B4-BE49-F238E27FC236}">
                <a16:creationId xmlns:a16="http://schemas.microsoft.com/office/drawing/2014/main" id="{FCD803A2-16B7-40F8-9098-0D5CCA8919BC}"/>
              </a:ext>
            </a:extLst>
          </p:cNvPr>
          <p:cNvSpPr/>
          <p:nvPr/>
        </p:nvSpPr>
        <p:spPr>
          <a:xfrm>
            <a:off x="863945" y="4478307"/>
            <a:ext cx="303700" cy="3414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cxnSp>
        <p:nvCxnSpPr>
          <p:cNvPr id="12" name="Straight Arrow Connector 11">
            <a:extLst>
              <a:ext uri="{FF2B5EF4-FFF2-40B4-BE49-F238E27FC236}">
                <a16:creationId xmlns:a16="http://schemas.microsoft.com/office/drawing/2014/main" id="{8AEF93B6-9445-42A2-872E-3D23D5C9B288}"/>
              </a:ext>
            </a:extLst>
          </p:cNvPr>
          <p:cNvCxnSpPr>
            <a:cxnSpLocks/>
          </p:cNvCxnSpPr>
          <p:nvPr/>
        </p:nvCxnSpPr>
        <p:spPr>
          <a:xfrm>
            <a:off x="1167645" y="4819723"/>
            <a:ext cx="1143069" cy="34141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56AECD92-E1BA-4C26-AF7E-01E7AACDED9C}"/>
              </a:ext>
            </a:extLst>
          </p:cNvPr>
          <p:cNvPicPr>
            <a:picLocks noChangeAspect="1"/>
          </p:cNvPicPr>
          <p:nvPr/>
        </p:nvPicPr>
        <p:blipFill>
          <a:blip r:embed="rId4"/>
          <a:stretch>
            <a:fillRect/>
          </a:stretch>
        </p:blipFill>
        <p:spPr>
          <a:xfrm>
            <a:off x="2310714" y="4026098"/>
            <a:ext cx="5659394" cy="24186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7098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5B9904E-1D44-4327-8130-A853329FFA4C}"/>
              </a:ext>
            </a:extLst>
          </p:cNvPr>
          <p:cNvSpPr>
            <a:spLocks noGrp="1"/>
          </p:cNvSpPr>
          <p:nvPr>
            <p:ph type="sldNum" sz="quarter" idx="17"/>
          </p:nvPr>
        </p:nvSpPr>
        <p:spPr/>
        <p:txBody>
          <a:bodyPr/>
          <a:lstStyle/>
          <a:p>
            <a:fld id="{58AE716E-68DD-2249-A7FA-8AEF0B14DF81}" type="slidenum">
              <a:rPr lang="en-US" smtClean="0">
                <a:solidFill>
                  <a:srgbClr val="FFFFFF"/>
                </a:solidFill>
              </a:rPr>
              <a:pPr/>
              <a:t>14</a:t>
            </a:fld>
            <a:endParaRPr lang="en-US" dirty="0">
              <a:solidFill>
                <a:srgbClr val="FFFFFF"/>
              </a:solidFill>
            </a:endParaRPr>
          </a:p>
        </p:txBody>
      </p:sp>
      <p:sp>
        <p:nvSpPr>
          <p:cNvPr id="5" name="Title 4">
            <a:extLst>
              <a:ext uri="{FF2B5EF4-FFF2-40B4-BE49-F238E27FC236}">
                <a16:creationId xmlns:a16="http://schemas.microsoft.com/office/drawing/2014/main" id="{EED7FC07-CDBE-4200-8C3C-051DEBF6AEC5}"/>
              </a:ext>
            </a:extLst>
          </p:cNvPr>
          <p:cNvSpPr>
            <a:spLocks noGrp="1"/>
          </p:cNvSpPr>
          <p:nvPr>
            <p:ph type="title"/>
          </p:nvPr>
        </p:nvSpPr>
        <p:spPr/>
        <p:txBody>
          <a:bodyPr/>
          <a:lstStyle/>
          <a:p>
            <a:r>
              <a:rPr lang="en-US" dirty="0"/>
              <a:t>View Access Codes in a Roster</a:t>
            </a:r>
          </a:p>
        </p:txBody>
      </p:sp>
      <p:pic>
        <p:nvPicPr>
          <p:cNvPr id="6" name="Picture 5">
            <a:extLst>
              <a:ext uri="{FF2B5EF4-FFF2-40B4-BE49-F238E27FC236}">
                <a16:creationId xmlns:a16="http://schemas.microsoft.com/office/drawing/2014/main" id="{EE19FA18-3DE0-4599-8752-98C5ACC21CCF}"/>
              </a:ext>
            </a:extLst>
          </p:cNvPr>
          <p:cNvPicPr>
            <a:picLocks noChangeAspect="1"/>
          </p:cNvPicPr>
          <p:nvPr/>
        </p:nvPicPr>
        <p:blipFill>
          <a:blip r:embed="rId3"/>
          <a:stretch>
            <a:fillRect/>
          </a:stretch>
        </p:blipFill>
        <p:spPr>
          <a:xfrm>
            <a:off x="279584" y="1052549"/>
            <a:ext cx="3368744" cy="4752901"/>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9BB392A6-A0E7-4B2E-AC4E-650832A4FF64}"/>
              </a:ext>
            </a:extLst>
          </p:cNvPr>
          <p:cNvPicPr>
            <a:picLocks noChangeAspect="1"/>
          </p:cNvPicPr>
          <p:nvPr/>
        </p:nvPicPr>
        <p:blipFill>
          <a:blip r:embed="rId4"/>
          <a:stretch>
            <a:fillRect/>
          </a:stretch>
        </p:blipFill>
        <p:spPr>
          <a:xfrm>
            <a:off x="3917092" y="1178794"/>
            <a:ext cx="8185395" cy="1799184"/>
          </a:xfrm>
          <a:prstGeom prst="rect">
            <a:avLst/>
          </a:prstGeom>
          <a:ln>
            <a:noFill/>
          </a:ln>
          <a:effectLst>
            <a:outerShdw blurRad="292100" dist="139700" dir="2700000" algn="tl" rotWithShape="0">
              <a:srgbClr val="333333">
                <a:alpha val="65000"/>
              </a:srgbClr>
            </a:outerShdw>
          </a:effectLst>
        </p:spPr>
      </p:pic>
      <p:sp>
        <p:nvSpPr>
          <p:cNvPr id="14" name="Rectangle 13">
            <a:extLst>
              <a:ext uri="{FF2B5EF4-FFF2-40B4-BE49-F238E27FC236}">
                <a16:creationId xmlns:a16="http://schemas.microsoft.com/office/drawing/2014/main" id="{9E378C52-5B31-41FD-A443-90F50FE86F17}"/>
              </a:ext>
            </a:extLst>
          </p:cNvPr>
          <p:cNvSpPr/>
          <p:nvPr/>
        </p:nvSpPr>
        <p:spPr>
          <a:xfrm>
            <a:off x="7699722" y="2706130"/>
            <a:ext cx="765257" cy="2718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2" name="Picture 11">
            <a:extLst>
              <a:ext uri="{FF2B5EF4-FFF2-40B4-BE49-F238E27FC236}">
                <a16:creationId xmlns:a16="http://schemas.microsoft.com/office/drawing/2014/main" id="{A3343D6D-ABE7-4D56-8B52-D630CFE36320}"/>
              </a:ext>
            </a:extLst>
          </p:cNvPr>
          <p:cNvPicPr>
            <a:picLocks noChangeAspect="1"/>
          </p:cNvPicPr>
          <p:nvPr/>
        </p:nvPicPr>
        <p:blipFill>
          <a:blip r:embed="rId5"/>
          <a:stretch>
            <a:fillRect/>
          </a:stretch>
        </p:blipFill>
        <p:spPr>
          <a:xfrm>
            <a:off x="5251097" y="3580617"/>
            <a:ext cx="4199491" cy="2058198"/>
          </a:xfrm>
          <a:prstGeom prst="rect">
            <a:avLst/>
          </a:prstGeom>
          <a:ln>
            <a:noFill/>
          </a:ln>
          <a:effectLst>
            <a:outerShdw blurRad="292100" dist="139700" dir="2700000" algn="tl" rotWithShape="0">
              <a:srgbClr val="333333">
                <a:alpha val="65000"/>
              </a:srgbClr>
            </a:outerShdw>
          </a:effectLst>
        </p:spPr>
      </p:pic>
      <p:sp>
        <p:nvSpPr>
          <p:cNvPr id="18" name="Rectangle 17">
            <a:extLst>
              <a:ext uri="{FF2B5EF4-FFF2-40B4-BE49-F238E27FC236}">
                <a16:creationId xmlns:a16="http://schemas.microsoft.com/office/drawing/2014/main" id="{19CEA989-3CAF-414B-ACB4-EC154702BD24}"/>
              </a:ext>
            </a:extLst>
          </p:cNvPr>
          <p:cNvSpPr/>
          <p:nvPr/>
        </p:nvSpPr>
        <p:spPr>
          <a:xfrm>
            <a:off x="5486400" y="5165124"/>
            <a:ext cx="914400" cy="3459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3691889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Table&#10;&#10;Description automatically generated">
            <a:extLst>
              <a:ext uri="{FF2B5EF4-FFF2-40B4-BE49-F238E27FC236}">
                <a16:creationId xmlns:a16="http://schemas.microsoft.com/office/drawing/2014/main" id="{8E1BF5BD-B018-4821-88B5-6374DBD6C3CD}"/>
              </a:ext>
            </a:extLst>
          </p:cNvPr>
          <p:cNvPicPr>
            <a:picLocks noChangeAspect="1"/>
          </p:cNvPicPr>
          <p:nvPr/>
        </p:nvPicPr>
        <p:blipFill>
          <a:blip r:embed="rId3"/>
          <a:stretch>
            <a:fillRect/>
          </a:stretch>
        </p:blipFill>
        <p:spPr>
          <a:xfrm>
            <a:off x="292100" y="931863"/>
            <a:ext cx="10090260" cy="4389438"/>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13" name="Picture 12" descr="Graphical user interface, application&#10;&#10;Description automatically generated">
            <a:extLst>
              <a:ext uri="{FF2B5EF4-FFF2-40B4-BE49-F238E27FC236}">
                <a16:creationId xmlns:a16="http://schemas.microsoft.com/office/drawing/2014/main" id="{F28CC413-80B6-485F-8174-62577F08FCD2}"/>
              </a:ext>
            </a:extLst>
          </p:cNvPr>
          <p:cNvPicPr>
            <a:picLocks noChangeAspect="1"/>
          </p:cNvPicPr>
          <p:nvPr/>
        </p:nvPicPr>
        <p:blipFill rotWithShape="1">
          <a:blip r:embed="rId4"/>
          <a:srcRect r="3819" b="4110"/>
          <a:stretch/>
        </p:blipFill>
        <p:spPr>
          <a:xfrm>
            <a:off x="8547101" y="2004312"/>
            <a:ext cx="3454399" cy="4074225"/>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3" name="Slide Number Placeholder 2">
            <a:extLst>
              <a:ext uri="{FF2B5EF4-FFF2-40B4-BE49-F238E27FC236}">
                <a16:creationId xmlns:a16="http://schemas.microsoft.com/office/drawing/2014/main" id="{55B9904E-1D44-4327-8130-A853329FFA4C}"/>
              </a:ext>
            </a:extLst>
          </p:cNvPr>
          <p:cNvSpPr>
            <a:spLocks noGrp="1"/>
          </p:cNvSpPr>
          <p:nvPr>
            <p:ph type="sldNum" sz="quarter" idx="4294967295"/>
          </p:nvPr>
        </p:nvSpPr>
        <p:spPr>
          <a:xfrm>
            <a:off x="11442432" y="6444777"/>
            <a:ext cx="706657" cy="278820"/>
          </a:xfrm>
        </p:spPr>
        <p:txBody>
          <a:bodyPr anchor="ctr">
            <a:normAutofit/>
          </a:bodyPr>
          <a:lstStyle/>
          <a:p>
            <a:pPr>
              <a:spcAft>
                <a:spcPts val="600"/>
              </a:spcAft>
            </a:pPr>
            <a:fld id="{58AE716E-68DD-2249-A7FA-8AEF0B14DF81}" type="slidenum">
              <a:rPr lang="en-US" smtClean="0">
                <a:solidFill>
                  <a:srgbClr val="FFFFFF"/>
                </a:solidFill>
              </a:rPr>
              <a:pPr>
                <a:spcAft>
                  <a:spcPts val="600"/>
                </a:spcAft>
              </a:pPr>
              <a:t>15</a:t>
            </a:fld>
            <a:endParaRPr lang="en-US" dirty="0">
              <a:solidFill>
                <a:srgbClr val="FFFFFF"/>
              </a:solidFill>
            </a:endParaRPr>
          </a:p>
        </p:txBody>
      </p:sp>
      <p:sp>
        <p:nvSpPr>
          <p:cNvPr id="5" name="Title 4">
            <a:extLst>
              <a:ext uri="{FF2B5EF4-FFF2-40B4-BE49-F238E27FC236}">
                <a16:creationId xmlns:a16="http://schemas.microsoft.com/office/drawing/2014/main" id="{EED7FC07-CDBE-4200-8C3C-051DEBF6AEC5}"/>
              </a:ext>
            </a:extLst>
          </p:cNvPr>
          <p:cNvSpPr>
            <a:spLocks noGrp="1"/>
          </p:cNvSpPr>
          <p:nvPr>
            <p:ph type="title"/>
          </p:nvPr>
        </p:nvSpPr>
        <p:spPr>
          <a:xfrm>
            <a:off x="426231" y="65597"/>
            <a:ext cx="11016200" cy="518012"/>
          </a:xfrm>
        </p:spPr>
        <p:txBody>
          <a:bodyPr anchor="b">
            <a:normAutofit/>
          </a:bodyPr>
          <a:lstStyle/>
          <a:p>
            <a:r>
              <a:rPr lang="en-US" dirty="0"/>
              <a:t>Print Access Codes in a Roster</a:t>
            </a:r>
          </a:p>
        </p:txBody>
      </p:sp>
      <p:sp>
        <p:nvSpPr>
          <p:cNvPr id="14" name="Rectangle 13">
            <a:extLst>
              <a:ext uri="{FF2B5EF4-FFF2-40B4-BE49-F238E27FC236}">
                <a16:creationId xmlns:a16="http://schemas.microsoft.com/office/drawing/2014/main" id="{E8DC2868-0E1E-4CBE-BE3F-337F8B44287D}"/>
              </a:ext>
            </a:extLst>
          </p:cNvPr>
          <p:cNvSpPr/>
          <p:nvPr/>
        </p:nvSpPr>
        <p:spPr>
          <a:xfrm>
            <a:off x="348764" y="2391464"/>
            <a:ext cx="749786" cy="56763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cxnSp>
        <p:nvCxnSpPr>
          <p:cNvPr id="15" name="Straight Arrow Connector 14">
            <a:extLst>
              <a:ext uri="{FF2B5EF4-FFF2-40B4-BE49-F238E27FC236}">
                <a16:creationId xmlns:a16="http://schemas.microsoft.com/office/drawing/2014/main" id="{703345F2-B861-4413-A60E-6651E97C80E0}"/>
              </a:ext>
            </a:extLst>
          </p:cNvPr>
          <p:cNvCxnSpPr>
            <a:cxnSpLocks/>
          </p:cNvCxnSpPr>
          <p:nvPr/>
        </p:nvCxnSpPr>
        <p:spPr>
          <a:xfrm>
            <a:off x="1098550" y="2945606"/>
            <a:ext cx="7551964" cy="15041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0182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5B9904E-1D44-4327-8130-A853329FFA4C}"/>
              </a:ext>
            </a:extLst>
          </p:cNvPr>
          <p:cNvSpPr>
            <a:spLocks noGrp="1"/>
          </p:cNvSpPr>
          <p:nvPr>
            <p:ph type="sldNum" sz="quarter" idx="4294967295"/>
          </p:nvPr>
        </p:nvSpPr>
        <p:spPr>
          <a:xfrm>
            <a:off x="11442432" y="6444777"/>
            <a:ext cx="706657" cy="278820"/>
          </a:xfrm>
        </p:spPr>
        <p:txBody>
          <a:bodyPr anchor="ctr">
            <a:normAutofit/>
          </a:bodyPr>
          <a:lstStyle/>
          <a:p>
            <a:pPr>
              <a:spcAft>
                <a:spcPts val="600"/>
              </a:spcAft>
            </a:pPr>
            <a:fld id="{58AE716E-68DD-2249-A7FA-8AEF0B14DF81}" type="slidenum">
              <a:rPr lang="en-US" smtClean="0">
                <a:solidFill>
                  <a:srgbClr val="FFFFFF"/>
                </a:solidFill>
              </a:rPr>
              <a:pPr>
                <a:spcAft>
                  <a:spcPts val="600"/>
                </a:spcAft>
              </a:pPr>
              <a:t>16</a:t>
            </a:fld>
            <a:endParaRPr lang="en-US" dirty="0">
              <a:solidFill>
                <a:srgbClr val="FFFFFF"/>
              </a:solidFill>
            </a:endParaRPr>
          </a:p>
        </p:txBody>
      </p:sp>
      <p:sp>
        <p:nvSpPr>
          <p:cNvPr id="5" name="Title 4">
            <a:extLst>
              <a:ext uri="{FF2B5EF4-FFF2-40B4-BE49-F238E27FC236}">
                <a16:creationId xmlns:a16="http://schemas.microsoft.com/office/drawing/2014/main" id="{EED7FC07-CDBE-4200-8C3C-051DEBF6AEC5}"/>
              </a:ext>
            </a:extLst>
          </p:cNvPr>
          <p:cNvSpPr>
            <a:spLocks noGrp="1"/>
          </p:cNvSpPr>
          <p:nvPr>
            <p:ph type="title"/>
          </p:nvPr>
        </p:nvSpPr>
        <p:spPr>
          <a:xfrm>
            <a:off x="426231" y="65597"/>
            <a:ext cx="11016200" cy="518012"/>
          </a:xfrm>
        </p:spPr>
        <p:txBody>
          <a:bodyPr anchor="b">
            <a:normAutofit/>
          </a:bodyPr>
          <a:lstStyle/>
          <a:p>
            <a:r>
              <a:rPr lang="en-US" dirty="0"/>
              <a:t>Print Access Codes in a Roster, Continued</a:t>
            </a:r>
          </a:p>
        </p:txBody>
      </p:sp>
      <p:pic>
        <p:nvPicPr>
          <p:cNvPr id="4" name="Picture 3">
            <a:extLst>
              <a:ext uri="{FF2B5EF4-FFF2-40B4-BE49-F238E27FC236}">
                <a16:creationId xmlns:a16="http://schemas.microsoft.com/office/drawing/2014/main" id="{CFACCCEF-367D-43EA-AAC8-C764F29C2BCD}"/>
              </a:ext>
            </a:extLst>
          </p:cNvPr>
          <p:cNvPicPr>
            <a:picLocks noChangeAspect="1"/>
          </p:cNvPicPr>
          <p:nvPr/>
        </p:nvPicPr>
        <p:blipFill>
          <a:blip r:embed="rId3"/>
          <a:stretch>
            <a:fillRect/>
          </a:stretch>
        </p:blipFill>
        <p:spPr>
          <a:xfrm>
            <a:off x="332083" y="899337"/>
            <a:ext cx="5957506" cy="4372611"/>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0" name="Rectangle 9">
            <a:extLst>
              <a:ext uri="{FF2B5EF4-FFF2-40B4-BE49-F238E27FC236}">
                <a16:creationId xmlns:a16="http://schemas.microsoft.com/office/drawing/2014/main" id="{6615A229-FA22-4991-A534-7DDA4A63632E}"/>
              </a:ext>
            </a:extLst>
          </p:cNvPr>
          <p:cNvSpPr/>
          <p:nvPr/>
        </p:nvSpPr>
        <p:spPr>
          <a:xfrm>
            <a:off x="426231" y="2619632"/>
            <a:ext cx="1093650" cy="55929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A520DBA0-D36F-4C75-AFFE-FA808B421BE4}"/>
              </a:ext>
            </a:extLst>
          </p:cNvPr>
          <p:cNvSpPr/>
          <p:nvPr/>
        </p:nvSpPr>
        <p:spPr>
          <a:xfrm>
            <a:off x="2857635" y="964513"/>
            <a:ext cx="2373421" cy="4013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Rectangle 15">
            <a:extLst>
              <a:ext uri="{FF2B5EF4-FFF2-40B4-BE49-F238E27FC236}">
                <a16:creationId xmlns:a16="http://schemas.microsoft.com/office/drawing/2014/main" id="{40A1CFFB-155F-4335-A1B7-F10E73FBF70F}"/>
              </a:ext>
            </a:extLst>
          </p:cNvPr>
          <p:cNvSpPr/>
          <p:nvPr/>
        </p:nvSpPr>
        <p:spPr>
          <a:xfrm>
            <a:off x="426231" y="988542"/>
            <a:ext cx="519147" cy="3093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8" name="Picture 7">
            <a:extLst>
              <a:ext uri="{FF2B5EF4-FFF2-40B4-BE49-F238E27FC236}">
                <a16:creationId xmlns:a16="http://schemas.microsoft.com/office/drawing/2014/main" id="{44DD30A9-F5DC-4F9A-83C7-1D31B92CBB86}"/>
              </a:ext>
            </a:extLst>
          </p:cNvPr>
          <p:cNvPicPr>
            <a:picLocks noChangeAspect="1"/>
          </p:cNvPicPr>
          <p:nvPr/>
        </p:nvPicPr>
        <p:blipFill>
          <a:blip r:embed="rId4"/>
          <a:stretch>
            <a:fillRect/>
          </a:stretch>
        </p:blipFill>
        <p:spPr>
          <a:xfrm>
            <a:off x="6759146" y="1832794"/>
            <a:ext cx="4920125" cy="2523911"/>
          </a:xfrm>
          <a:prstGeom prst="rect">
            <a:avLst/>
          </a:prstGeom>
        </p:spPr>
      </p:pic>
    </p:spTree>
    <p:extLst>
      <p:ext uri="{BB962C8B-B14F-4D97-AF65-F5344CB8AC3E}">
        <p14:creationId xmlns:p14="http://schemas.microsoft.com/office/powerpoint/2010/main" val="3993488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5B9904E-1D44-4327-8130-A853329FFA4C}"/>
              </a:ext>
            </a:extLst>
          </p:cNvPr>
          <p:cNvSpPr>
            <a:spLocks noGrp="1"/>
          </p:cNvSpPr>
          <p:nvPr>
            <p:ph type="sldNum" sz="quarter" idx="17"/>
          </p:nvPr>
        </p:nvSpPr>
        <p:spPr/>
        <p:txBody>
          <a:bodyPr/>
          <a:lstStyle/>
          <a:p>
            <a:fld id="{58AE716E-68DD-2249-A7FA-8AEF0B14DF81}" type="slidenum">
              <a:rPr lang="en-US" smtClean="0">
                <a:solidFill>
                  <a:srgbClr val="FFFFFF"/>
                </a:solidFill>
              </a:rPr>
              <a:pPr/>
              <a:t>17</a:t>
            </a:fld>
            <a:endParaRPr lang="en-US" dirty="0">
              <a:solidFill>
                <a:srgbClr val="FFFFFF"/>
              </a:solidFill>
            </a:endParaRPr>
          </a:p>
        </p:txBody>
      </p:sp>
      <p:sp>
        <p:nvSpPr>
          <p:cNvPr id="5" name="Title 4">
            <a:extLst>
              <a:ext uri="{FF2B5EF4-FFF2-40B4-BE49-F238E27FC236}">
                <a16:creationId xmlns:a16="http://schemas.microsoft.com/office/drawing/2014/main" id="{EED7FC07-CDBE-4200-8C3C-051DEBF6AEC5}"/>
              </a:ext>
            </a:extLst>
          </p:cNvPr>
          <p:cNvSpPr>
            <a:spLocks noGrp="1"/>
          </p:cNvSpPr>
          <p:nvPr>
            <p:ph type="title"/>
          </p:nvPr>
        </p:nvSpPr>
        <p:spPr/>
        <p:txBody>
          <a:bodyPr>
            <a:normAutofit/>
          </a:bodyPr>
          <a:lstStyle/>
          <a:p>
            <a:r>
              <a:rPr lang="en-US" dirty="0"/>
              <a:t>Generate an Excel File Containing Family Portal Access Codes</a:t>
            </a:r>
          </a:p>
        </p:txBody>
      </p:sp>
      <p:pic>
        <p:nvPicPr>
          <p:cNvPr id="6" name="Picture 5">
            <a:extLst>
              <a:ext uri="{FF2B5EF4-FFF2-40B4-BE49-F238E27FC236}">
                <a16:creationId xmlns:a16="http://schemas.microsoft.com/office/drawing/2014/main" id="{E5ABE549-F037-450F-BB31-019D67D50247}"/>
              </a:ext>
            </a:extLst>
          </p:cNvPr>
          <p:cNvPicPr>
            <a:picLocks noChangeAspect="1"/>
          </p:cNvPicPr>
          <p:nvPr/>
        </p:nvPicPr>
        <p:blipFill>
          <a:blip r:embed="rId3"/>
          <a:stretch>
            <a:fillRect/>
          </a:stretch>
        </p:blipFill>
        <p:spPr>
          <a:xfrm>
            <a:off x="194030" y="966512"/>
            <a:ext cx="4044038" cy="3824650"/>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010DE31B-4C02-4DD9-92DA-EB43F6E208F6}"/>
              </a:ext>
            </a:extLst>
          </p:cNvPr>
          <p:cNvPicPr>
            <a:picLocks noChangeAspect="1"/>
          </p:cNvPicPr>
          <p:nvPr/>
        </p:nvPicPr>
        <p:blipFill>
          <a:blip r:embed="rId4"/>
          <a:stretch>
            <a:fillRect/>
          </a:stretch>
        </p:blipFill>
        <p:spPr>
          <a:xfrm>
            <a:off x="4433240" y="982043"/>
            <a:ext cx="7498940" cy="3210364"/>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0D815BF4-2705-4E85-AEBA-10241383BCB4}"/>
              </a:ext>
            </a:extLst>
          </p:cNvPr>
          <p:cNvPicPr>
            <a:picLocks noChangeAspect="1"/>
          </p:cNvPicPr>
          <p:nvPr/>
        </p:nvPicPr>
        <p:blipFill>
          <a:blip r:embed="rId5"/>
          <a:stretch>
            <a:fillRect/>
          </a:stretch>
        </p:blipFill>
        <p:spPr>
          <a:xfrm>
            <a:off x="6200015" y="4331131"/>
            <a:ext cx="3325007" cy="1683548"/>
          </a:xfrm>
          <a:prstGeom prst="rect">
            <a:avLst/>
          </a:prstGeom>
        </p:spPr>
      </p:pic>
      <p:sp>
        <p:nvSpPr>
          <p:cNvPr id="17" name="Rectangle 16">
            <a:extLst>
              <a:ext uri="{FF2B5EF4-FFF2-40B4-BE49-F238E27FC236}">
                <a16:creationId xmlns:a16="http://schemas.microsoft.com/office/drawing/2014/main" id="{D96B52D4-85E5-4CA5-95C4-6F01BBE6FFC9}"/>
              </a:ext>
            </a:extLst>
          </p:cNvPr>
          <p:cNvSpPr/>
          <p:nvPr/>
        </p:nvSpPr>
        <p:spPr>
          <a:xfrm>
            <a:off x="7800703" y="3655177"/>
            <a:ext cx="716756" cy="2928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99EDDA90-23CA-44B5-8AA6-7825EF774BEE}"/>
              </a:ext>
            </a:extLst>
          </p:cNvPr>
          <p:cNvSpPr/>
          <p:nvPr/>
        </p:nvSpPr>
        <p:spPr>
          <a:xfrm>
            <a:off x="6598508" y="5572896"/>
            <a:ext cx="740364" cy="30305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1461985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5B9904E-1D44-4327-8130-A853329FFA4C}"/>
              </a:ext>
            </a:extLst>
          </p:cNvPr>
          <p:cNvSpPr>
            <a:spLocks noGrp="1"/>
          </p:cNvSpPr>
          <p:nvPr>
            <p:ph type="sldNum" sz="quarter" idx="17"/>
          </p:nvPr>
        </p:nvSpPr>
        <p:spPr/>
        <p:txBody>
          <a:bodyPr/>
          <a:lstStyle/>
          <a:p>
            <a:fld id="{58AE716E-68DD-2249-A7FA-8AEF0B14DF81}" type="slidenum">
              <a:rPr lang="en-US" smtClean="0">
                <a:solidFill>
                  <a:srgbClr val="FFFFFF"/>
                </a:solidFill>
              </a:rPr>
              <a:pPr/>
              <a:t>18</a:t>
            </a:fld>
            <a:endParaRPr lang="en-US" dirty="0">
              <a:solidFill>
                <a:srgbClr val="FFFFFF"/>
              </a:solidFill>
            </a:endParaRPr>
          </a:p>
        </p:txBody>
      </p:sp>
      <p:sp>
        <p:nvSpPr>
          <p:cNvPr id="5" name="Title 4">
            <a:extLst>
              <a:ext uri="{FF2B5EF4-FFF2-40B4-BE49-F238E27FC236}">
                <a16:creationId xmlns:a16="http://schemas.microsoft.com/office/drawing/2014/main" id="{EED7FC07-CDBE-4200-8C3C-051DEBF6AEC5}"/>
              </a:ext>
            </a:extLst>
          </p:cNvPr>
          <p:cNvSpPr>
            <a:spLocks noGrp="1"/>
          </p:cNvSpPr>
          <p:nvPr>
            <p:ph type="title"/>
          </p:nvPr>
        </p:nvSpPr>
        <p:spPr/>
        <p:txBody>
          <a:bodyPr/>
          <a:lstStyle/>
          <a:p>
            <a:r>
              <a:rPr lang="en-US" dirty="0"/>
              <a:t>Download Family Portal Access Codes Template</a:t>
            </a:r>
          </a:p>
        </p:txBody>
      </p:sp>
      <p:pic>
        <p:nvPicPr>
          <p:cNvPr id="17" name="Picture 16">
            <a:extLst>
              <a:ext uri="{FF2B5EF4-FFF2-40B4-BE49-F238E27FC236}">
                <a16:creationId xmlns:a16="http://schemas.microsoft.com/office/drawing/2014/main" id="{F55DF7AE-EA19-4590-9827-29D6D3ECF8A8}"/>
              </a:ext>
            </a:extLst>
          </p:cNvPr>
          <p:cNvPicPr>
            <a:picLocks noChangeAspect="1"/>
          </p:cNvPicPr>
          <p:nvPr/>
        </p:nvPicPr>
        <p:blipFill>
          <a:blip r:embed="rId3"/>
          <a:stretch>
            <a:fillRect/>
          </a:stretch>
        </p:blipFill>
        <p:spPr>
          <a:xfrm>
            <a:off x="171448" y="1226262"/>
            <a:ext cx="9876209" cy="4405476"/>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20" name="Rectangle 19">
            <a:extLst>
              <a:ext uri="{FF2B5EF4-FFF2-40B4-BE49-F238E27FC236}">
                <a16:creationId xmlns:a16="http://schemas.microsoft.com/office/drawing/2014/main" id="{B242F149-B971-4259-A409-A056FEE17367}"/>
              </a:ext>
            </a:extLst>
          </p:cNvPr>
          <p:cNvSpPr/>
          <p:nvPr/>
        </p:nvSpPr>
        <p:spPr>
          <a:xfrm>
            <a:off x="4847222" y="2598456"/>
            <a:ext cx="3017253" cy="47868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24" name="Picture 23">
            <a:extLst>
              <a:ext uri="{FF2B5EF4-FFF2-40B4-BE49-F238E27FC236}">
                <a16:creationId xmlns:a16="http://schemas.microsoft.com/office/drawing/2014/main" id="{951776C3-5EC9-4AB5-A1BA-7BFF6BE3AA95}"/>
              </a:ext>
            </a:extLst>
          </p:cNvPr>
          <p:cNvPicPr>
            <a:picLocks noChangeAspect="1"/>
          </p:cNvPicPr>
          <p:nvPr/>
        </p:nvPicPr>
        <p:blipFill rotWithShape="1">
          <a:blip r:embed="rId4"/>
          <a:srcRect b="2967"/>
          <a:stretch/>
        </p:blipFill>
        <p:spPr>
          <a:xfrm>
            <a:off x="8035274" y="1227690"/>
            <a:ext cx="3985278" cy="1718681"/>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cxnSp>
        <p:nvCxnSpPr>
          <p:cNvPr id="21" name="Straight Arrow Connector 20">
            <a:extLst>
              <a:ext uri="{FF2B5EF4-FFF2-40B4-BE49-F238E27FC236}">
                <a16:creationId xmlns:a16="http://schemas.microsoft.com/office/drawing/2014/main" id="{4B50FC19-4AF0-4EAD-8B24-50538CC4AAE3}"/>
              </a:ext>
            </a:extLst>
          </p:cNvPr>
          <p:cNvCxnSpPr>
            <a:cxnSpLocks/>
          </p:cNvCxnSpPr>
          <p:nvPr/>
        </p:nvCxnSpPr>
        <p:spPr>
          <a:xfrm flipV="1">
            <a:off x="7864475" y="1837260"/>
            <a:ext cx="311785" cy="76048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5480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5B9904E-1D44-4327-8130-A853329FFA4C}"/>
              </a:ext>
            </a:extLst>
          </p:cNvPr>
          <p:cNvSpPr>
            <a:spLocks noGrp="1"/>
          </p:cNvSpPr>
          <p:nvPr>
            <p:ph type="sldNum" sz="quarter" idx="17"/>
          </p:nvPr>
        </p:nvSpPr>
        <p:spPr/>
        <p:txBody>
          <a:bodyPr/>
          <a:lstStyle/>
          <a:p>
            <a:fld id="{58AE716E-68DD-2249-A7FA-8AEF0B14DF81}" type="slidenum">
              <a:rPr lang="en-US" smtClean="0">
                <a:solidFill>
                  <a:srgbClr val="FFFFFF"/>
                </a:solidFill>
              </a:rPr>
              <a:pPr/>
              <a:t>19</a:t>
            </a:fld>
            <a:endParaRPr lang="en-US" dirty="0">
              <a:solidFill>
                <a:srgbClr val="FFFFFF"/>
              </a:solidFill>
            </a:endParaRPr>
          </a:p>
        </p:txBody>
      </p:sp>
      <p:sp>
        <p:nvSpPr>
          <p:cNvPr id="5" name="Title 4">
            <a:extLst>
              <a:ext uri="{FF2B5EF4-FFF2-40B4-BE49-F238E27FC236}">
                <a16:creationId xmlns:a16="http://schemas.microsoft.com/office/drawing/2014/main" id="{EED7FC07-CDBE-4200-8C3C-051DEBF6AEC5}"/>
              </a:ext>
            </a:extLst>
          </p:cNvPr>
          <p:cNvSpPr>
            <a:spLocks noGrp="1"/>
          </p:cNvSpPr>
          <p:nvPr>
            <p:ph type="title"/>
          </p:nvPr>
        </p:nvSpPr>
        <p:spPr/>
        <p:txBody>
          <a:bodyPr>
            <a:normAutofit/>
          </a:bodyPr>
          <a:lstStyle/>
          <a:p>
            <a:r>
              <a:rPr lang="en-US" dirty="0"/>
              <a:t>Family Portal Access Codes Template</a:t>
            </a:r>
          </a:p>
        </p:txBody>
      </p:sp>
      <p:pic>
        <p:nvPicPr>
          <p:cNvPr id="8" name="Picture 7">
            <a:extLst>
              <a:ext uri="{FF2B5EF4-FFF2-40B4-BE49-F238E27FC236}">
                <a16:creationId xmlns:a16="http://schemas.microsoft.com/office/drawing/2014/main" id="{BF1C0B55-1882-48BE-BB97-751A8C7780E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60389" y="1599407"/>
            <a:ext cx="9452919" cy="3812852"/>
          </a:xfrm>
          <a:prstGeom prst="rect">
            <a:avLst/>
          </a:prstGeom>
        </p:spPr>
      </p:pic>
      <p:sp>
        <p:nvSpPr>
          <p:cNvPr id="11" name="Rectangle 10">
            <a:extLst>
              <a:ext uri="{FF2B5EF4-FFF2-40B4-BE49-F238E27FC236}">
                <a16:creationId xmlns:a16="http://schemas.microsoft.com/office/drawing/2014/main" id="{192A747E-2918-4DAD-9DA9-F9C25E53444D}"/>
              </a:ext>
            </a:extLst>
          </p:cNvPr>
          <p:cNvSpPr/>
          <p:nvPr/>
        </p:nvSpPr>
        <p:spPr>
          <a:xfrm>
            <a:off x="7741822" y="3751941"/>
            <a:ext cx="1945876" cy="2145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480552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5BF659-2B0D-4895-846F-09077B816B24}"/>
              </a:ext>
            </a:extLst>
          </p:cNvPr>
          <p:cNvSpPr>
            <a:spLocks noGrp="1"/>
          </p:cNvSpPr>
          <p:nvPr>
            <p:ph sz="quarter" idx="15"/>
          </p:nvPr>
        </p:nvSpPr>
        <p:spPr>
          <a:xfrm>
            <a:off x="5934331" y="2104556"/>
            <a:ext cx="5182018" cy="4094685"/>
          </a:xfrm>
        </p:spPr>
        <p:txBody>
          <a:bodyPr>
            <a:normAutofit/>
          </a:bodyPr>
          <a:lstStyle/>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Your student’s results from </a:t>
            </a:r>
            <a:r>
              <a:rPr lang="en-US" sz="2000" dirty="0">
                <a:latin typeface="Calibri" panose="020F0502020204030204" pitchFamily="34" charset="0"/>
                <a:ea typeface="Calibri" panose="020F0502020204030204" pitchFamily="34" charset="0"/>
                <a:cs typeface="Times New Roman" panose="02020603050405020304" pitchFamily="18" charset="0"/>
              </a:rPr>
              <a:t>the </a:t>
            </a:r>
            <a:r>
              <a:rPr lang="en-US" sz="2000" dirty="0">
                <a:effectLst/>
                <a:latin typeface="Calibri" panose="020F0502020204030204" pitchFamily="34" charset="0"/>
                <a:ea typeface="Calibri" panose="020F0502020204030204" pitchFamily="34" charset="0"/>
                <a:cs typeface="Times New Roman" panose="02020603050405020304" pitchFamily="18" charset="0"/>
              </a:rPr>
              <a:t>test administration</a:t>
            </a:r>
          </a:p>
          <a:p>
            <a:pPr marL="0" marR="0" lvl="0" indent="0">
              <a:lnSpc>
                <a:spcPct val="107000"/>
              </a:lnSpc>
              <a:spcBef>
                <a:spcPts val="0"/>
              </a:spcBef>
              <a:spcAft>
                <a:spcPts val="0"/>
              </a:spcAft>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Your student’s individual score reports with interpretative guides that can be downloaded and printed</a:t>
            </a:r>
          </a:p>
          <a:p>
            <a:pPr marL="0" marR="0" lvl="0" indent="0">
              <a:lnSpc>
                <a:spcPct val="107000"/>
              </a:lnSpc>
              <a:spcBef>
                <a:spcPts val="0"/>
              </a:spcBef>
              <a:spcAft>
                <a:spcPts val="0"/>
              </a:spcAft>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Glossary</a:t>
            </a:r>
          </a:p>
          <a:p>
            <a:pPr marL="0" marR="0" lvl="0" indent="0">
              <a:lnSpc>
                <a:spcPct val="107000"/>
              </a:lnSpc>
              <a:spcBef>
                <a:spcPts val="0"/>
              </a:spcBef>
              <a:spcAft>
                <a:spcPts val="0"/>
              </a:spcAft>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FAQs</a:t>
            </a:r>
          </a:p>
          <a:p>
            <a:pPr marL="0" marR="0" lvl="0" indent="0">
              <a:lnSpc>
                <a:spcPct val="107000"/>
              </a:lnSpc>
              <a:spcBef>
                <a:spcPts val="0"/>
              </a:spcBef>
              <a:spcAft>
                <a:spcPts val="0"/>
              </a:spcAft>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Performance levels</a:t>
            </a:r>
          </a:p>
          <a:p>
            <a:endParaRPr lang="en-US" sz="2400" dirty="0"/>
          </a:p>
        </p:txBody>
      </p:sp>
      <p:sp>
        <p:nvSpPr>
          <p:cNvPr id="3" name="Slide Number Placeholder 2">
            <a:extLst>
              <a:ext uri="{FF2B5EF4-FFF2-40B4-BE49-F238E27FC236}">
                <a16:creationId xmlns:a16="http://schemas.microsoft.com/office/drawing/2014/main" id="{7354DECF-79BD-4B20-B07B-C434A6838CB1}"/>
              </a:ext>
            </a:extLst>
          </p:cNvPr>
          <p:cNvSpPr>
            <a:spLocks noGrp="1"/>
          </p:cNvSpPr>
          <p:nvPr>
            <p:ph type="sldNum" sz="quarter" idx="17"/>
          </p:nvPr>
        </p:nvSpPr>
        <p:spPr/>
        <p:txBody>
          <a:bodyPr/>
          <a:lstStyle/>
          <a:p>
            <a:fld id="{58AE716E-68DD-2249-A7FA-8AEF0B14DF81}" type="slidenum">
              <a:rPr lang="en-US" smtClean="0">
                <a:solidFill>
                  <a:srgbClr val="FFFFFF"/>
                </a:solidFill>
              </a:rPr>
              <a:pPr/>
              <a:t>2</a:t>
            </a:fld>
            <a:endParaRPr lang="en-US" dirty="0">
              <a:solidFill>
                <a:srgbClr val="FFFFFF"/>
              </a:solidFill>
            </a:endParaRPr>
          </a:p>
        </p:txBody>
      </p:sp>
      <p:sp>
        <p:nvSpPr>
          <p:cNvPr id="5" name="Title 4">
            <a:extLst>
              <a:ext uri="{FF2B5EF4-FFF2-40B4-BE49-F238E27FC236}">
                <a16:creationId xmlns:a16="http://schemas.microsoft.com/office/drawing/2014/main" id="{CC685383-F7B1-4E63-BBD7-00B53D931B09}"/>
              </a:ext>
            </a:extLst>
          </p:cNvPr>
          <p:cNvSpPr>
            <a:spLocks noGrp="1"/>
          </p:cNvSpPr>
          <p:nvPr>
            <p:ph type="title"/>
          </p:nvPr>
        </p:nvSpPr>
        <p:spPr/>
        <p:txBody>
          <a:bodyPr/>
          <a:lstStyle/>
          <a:p>
            <a:r>
              <a:rPr lang="en-US" dirty="0"/>
              <a:t>The Family Portal</a:t>
            </a:r>
          </a:p>
        </p:txBody>
      </p:sp>
      <p:pic>
        <p:nvPicPr>
          <p:cNvPr id="34" name="docshape11">
            <a:extLst>
              <a:ext uri="{FF2B5EF4-FFF2-40B4-BE49-F238E27FC236}">
                <a16:creationId xmlns:a16="http://schemas.microsoft.com/office/drawing/2014/main" id="{BF5E5B62-8355-4FA2-9E43-8BE2778FF5C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774" y="1315401"/>
            <a:ext cx="4556125" cy="422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34">
            <a:extLst>
              <a:ext uri="{FF2B5EF4-FFF2-40B4-BE49-F238E27FC236}">
                <a16:creationId xmlns:a16="http://schemas.microsoft.com/office/drawing/2014/main" id="{881438EA-BAC5-4332-8C59-9C88A2924C14}"/>
              </a:ext>
            </a:extLst>
          </p:cNvPr>
          <p:cNvSpPr txBox="1"/>
          <p:nvPr/>
        </p:nvSpPr>
        <p:spPr>
          <a:xfrm>
            <a:off x="5934331" y="1003300"/>
            <a:ext cx="5610226" cy="954107"/>
          </a:xfrm>
          <a:prstGeom prst="rect">
            <a:avLst/>
          </a:prstGeom>
          <a:noFill/>
        </p:spPr>
        <p:txBody>
          <a:bodyPr wrap="square" rtlCol="0">
            <a:spAutoFit/>
          </a:bodyPr>
          <a:lstStyle/>
          <a:p>
            <a:r>
              <a:rPr lang="en-US" sz="2800" b="1" dirty="0"/>
              <a:t>What information can be found on the Family Portal?</a:t>
            </a:r>
          </a:p>
        </p:txBody>
      </p:sp>
    </p:spTree>
    <p:extLst>
      <p:ext uri="{BB962C8B-B14F-4D97-AF65-F5344CB8AC3E}">
        <p14:creationId xmlns:p14="http://schemas.microsoft.com/office/powerpoint/2010/main" val="26246110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023C87D6-6111-4F87-BD1E-8C6293593BA6}"/>
              </a:ext>
            </a:extLst>
          </p:cNvPr>
          <p:cNvGrpSpPr/>
          <p:nvPr/>
        </p:nvGrpSpPr>
        <p:grpSpPr>
          <a:xfrm>
            <a:off x="4503812" y="1952143"/>
            <a:ext cx="7645277" cy="2284389"/>
            <a:chOff x="4347790" y="952296"/>
            <a:chExt cx="7645277" cy="2284389"/>
          </a:xfrm>
        </p:grpSpPr>
        <p:pic>
          <p:nvPicPr>
            <p:cNvPr id="4" name="Picture 3">
              <a:extLst>
                <a:ext uri="{FF2B5EF4-FFF2-40B4-BE49-F238E27FC236}">
                  <a16:creationId xmlns:a16="http://schemas.microsoft.com/office/drawing/2014/main" id="{47BC959E-E78D-4D47-95E3-EDB539401392}"/>
                </a:ext>
              </a:extLst>
            </p:cNvPr>
            <p:cNvPicPr>
              <a:picLocks noChangeAspect="1"/>
            </p:cNvPicPr>
            <p:nvPr/>
          </p:nvPicPr>
          <p:blipFill>
            <a:blip r:embed="rId3"/>
            <a:stretch>
              <a:fillRect/>
            </a:stretch>
          </p:blipFill>
          <p:spPr>
            <a:xfrm>
              <a:off x="4347790" y="952296"/>
              <a:ext cx="7645277" cy="228438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050D2E8B-C864-4AAF-9DA0-2EFCA2641B41}"/>
                </a:ext>
              </a:extLst>
            </p:cNvPr>
            <p:cNvPicPr>
              <a:picLocks noChangeAspect="1"/>
            </p:cNvPicPr>
            <p:nvPr/>
          </p:nvPicPr>
          <p:blipFill>
            <a:blip r:embed="rId4"/>
            <a:stretch>
              <a:fillRect/>
            </a:stretch>
          </p:blipFill>
          <p:spPr>
            <a:xfrm>
              <a:off x="7619457" y="2809905"/>
              <a:ext cx="1159418" cy="426780"/>
            </a:xfrm>
            <a:prstGeom prst="rect">
              <a:avLst/>
            </a:prstGeom>
          </p:spPr>
        </p:pic>
      </p:grpSp>
      <p:sp>
        <p:nvSpPr>
          <p:cNvPr id="3" name="Slide Number Placeholder 2">
            <a:extLst>
              <a:ext uri="{FF2B5EF4-FFF2-40B4-BE49-F238E27FC236}">
                <a16:creationId xmlns:a16="http://schemas.microsoft.com/office/drawing/2014/main" id="{55B9904E-1D44-4327-8130-A853329FFA4C}"/>
              </a:ext>
            </a:extLst>
          </p:cNvPr>
          <p:cNvSpPr>
            <a:spLocks noGrp="1"/>
          </p:cNvSpPr>
          <p:nvPr>
            <p:ph type="sldNum" sz="quarter" idx="17"/>
          </p:nvPr>
        </p:nvSpPr>
        <p:spPr/>
        <p:txBody>
          <a:bodyPr/>
          <a:lstStyle/>
          <a:p>
            <a:fld id="{58AE716E-68DD-2249-A7FA-8AEF0B14DF81}" type="slidenum">
              <a:rPr lang="en-US" smtClean="0">
                <a:solidFill>
                  <a:srgbClr val="FFFFFF"/>
                </a:solidFill>
              </a:rPr>
              <a:pPr/>
              <a:t>20</a:t>
            </a:fld>
            <a:endParaRPr lang="en-US" dirty="0">
              <a:solidFill>
                <a:srgbClr val="FFFFFF"/>
              </a:solidFill>
            </a:endParaRPr>
          </a:p>
        </p:txBody>
      </p:sp>
      <p:sp>
        <p:nvSpPr>
          <p:cNvPr id="5" name="Title 4">
            <a:extLst>
              <a:ext uri="{FF2B5EF4-FFF2-40B4-BE49-F238E27FC236}">
                <a16:creationId xmlns:a16="http://schemas.microsoft.com/office/drawing/2014/main" id="{EED7FC07-CDBE-4200-8C3C-051DEBF6AEC5}"/>
              </a:ext>
            </a:extLst>
          </p:cNvPr>
          <p:cNvSpPr>
            <a:spLocks noGrp="1"/>
          </p:cNvSpPr>
          <p:nvPr>
            <p:ph type="title"/>
          </p:nvPr>
        </p:nvSpPr>
        <p:spPr/>
        <p:txBody>
          <a:bodyPr/>
          <a:lstStyle/>
          <a:p>
            <a:r>
              <a:rPr lang="en-US" dirty="0"/>
              <a:t>Email Family Portal Access Codes</a:t>
            </a:r>
          </a:p>
        </p:txBody>
      </p:sp>
      <p:sp>
        <p:nvSpPr>
          <p:cNvPr id="13" name="Rectangle 12">
            <a:extLst>
              <a:ext uri="{FF2B5EF4-FFF2-40B4-BE49-F238E27FC236}">
                <a16:creationId xmlns:a16="http://schemas.microsoft.com/office/drawing/2014/main" id="{AA18B629-BCA3-40BA-A607-5FDEF0212475}"/>
              </a:ext>
            </a:extLst>
          </p:cNvPr>
          <p:cNvSpPr/>
          <p:nvPr/>
        </p:nvSpPr>
        <p:spPr>
          <a:xfrm>
            <a:off x="7802312" y="3809752"/>
            <a:ext cx="964463" cy="3952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7" name="Rectangle 16">
            <a:extLst>
              <a:ext uri="{FF2B5EF4-FFF2-40B4-BE49-F238E27FC236}">
                <a16:creationId xmlns:a16="http://schemas.microsoft.com/office/drawing/2014/main" id="{BF51D687-D50E-4886-8978-BE6C891CF9A4}"/>
              </a:ext>
            </a:extLst>
          </p:cNvPr>
          <p:cNvSpPr/>
          <p:nvPr/>
        </p:nvSpPr>
        <p:spPr>
          <a:xfrm>
            <a:off x="7293247" y="3009570"/>
            <a:ext cx="964463" cy="3952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2" name="Picture 11">
            <a:extLst>
              <a:ext uri="{FF2B5EF4-FFF2-40B4-BE49-F238E27FC236}">
                <a16:creationId xmlns:a16="http://schemas.microsoft.com/office/drawing/2014/main" id="{B728B229-CED0-C2A6-ABFF-4C7BFA628773}"/>
              </a:ext>
            </a:extLst>
          </p:cNvPr>
          <p:cNvPicPr>
            <a:picLocks noChangeAspect="1"/>
          </p:cNvPicPr>
          <p:nvPr/>
        </p:nvPicPr>
        <p:blipFill>
          <a:blip r:embed="rId5"/>
          <a:stretch>
            <a:fillRect/>
          </a:stretch>
        </p:blipFill>
        <p:spPr>
          <a:xfrm>
            <a:off x="168175" y="1268396"/>
            <a:ext cx="4104254" cy="3866326"/>
          </a:xfrm>
          <a:prstGeom prst="rect">
            <a:avLst/>
          </a:prstGeom>
          <a:ln>
            <a:noFill/>
          </a:ln>
          <a:effectLst>
            <a:outerShdw blurRad="292100" dist="139700" dir="2700000" algn="tl" rotWithShape="0">
              <a:srgbClr val="333333">
                <a:alpha val="65000"/>
              </a:srgbClr>
            </a:outerShdw>
          </a:effectLst>
        </p:spPr>
      </p:pic>
      <p:sp>
        <p:nvSpPr>
          <p:cNvPr id="14" name="Rectangle 13">
            <a:extLst>
              <a:ext uri="{FF2B5EF4-FFF2-40B4-BE49-F238E27FC236}">
                <a16:creationId xmlns:a16="http://schemas.microsoft.com/office/drawing/2014/main" id="{25099F2A-766D-30A0-5ABC-1AA1FC9E677C}"/>
              </a:ext>
            </a:extLst>
          </p:cNvPr>
          <p:cNvSpPr/>
          <p:nvPr/>
        </p:nvSpPr>
        <p:spPr>
          <a:xfrm>
            <a:off x="447936" y="4132689"/>
            <a:ext cx="3141847" cy="302395"/>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37796465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5B9904E-1D44-4327-8130-A853329FFA4C}"/>
              </a:ext>
            </a:extLst>
          </p:cNvPr>
          <p:cNvSpPr>
            <a:spLocks noGrp="1"/>
          </p:cNvSpPr>
          <p:nvPr>
            <p:ph type="sldNum" sz="quarter" idx="17"/>
          </p:nvPr>
        </p:nvSpPr>
        <p:spPr/>
        <p:txBody>
          <a:bodyPr/>
          <a:lstStyle/>
          <a:p>
            <a:fld id="{58AE716E-68DD-2249-A7FA-8AEF0B14DF81}" type="slidenum">
              <a:rPr lang="en-US" smtClean="0">
                <a:solidFill>
                  <a:srgbClr val="FFFFFF"/>
                </a:solidFill>
              </a:rPr>
              <a:pPr/>
              <a:t>21</a:t>
            </a:fld>
            <a:endParaRPr lang="en-US" dirty="0">
              <a:solidFill>
                <a:srgbClr val="FFFFFF"/>
              </a:solidFill>
            </a:endParaRPr>
          </a:p>
        </p:txBody>
      </p:sp>
      <p:sp>
        <p:nvSpPr>
          <p:cNvPr id="5" name="Title 4">
            <a:extLst>
              <a:ext uri="{FF2B5EF4-FFF2-40B4-BE49-F238E27FC236}">
                <a16:creationId xmlns:a16="http://schemas.microsoft.com/office/drawing/2014/main" id="{EED7FC07-CDBE-4200-8C3C-051DEBF6AEC5}"/>
              </a:ext>
            </a:extLst>
          </p:cNvPr>
          <p:cNvSpPr>
            <a:spLocks noGrp="1"/>
          </p:cNvSpPr>
          <p:nvPr>
            <p:ph type="title"/>
          </p:nvPr>
        </p:nvSpPr>
        <p:spPr/>
        <p:txBody>
          <a:bodyPr/>
          <a:lstStyle/>
          <a:p>
            <a:r>
              <a:rPr lang="en-US" dirty="0"/>
              <a:t>Email Family Portal Access Codes, Continued</a:t>
            </a:r>
          </a:p>
        </p:txBody>
      </p:sp>
      <p:pic>
        <p:nvPicPr>
          <p:cNvPr id="14" name="Content Placeholder 5">
            <a:extLst>
              <a:ext uri="{FF2B5EF4-FFF2-40B4-BE49-F238E27FC236}">
                <a16:creationId xmlns:a16="http://schemas.microsoft.com/office/drawing/2014/main" id="{E77625D5-BC5B-413C-B9C4-F1C69D4D0906}"/>
              </a:ext>
            </a:extLst>
          </p:cNvPr>
          <p:cNvPicPr>
            <a:picLocks noGrp="1" noChangeAspect="1"/>
          </p:cNvPicPr>
          <p:nvPr>
            <p:ph sz="quarter" idx="15"/>
          </p:nvPr>
        </p:nvPicPr>
        <p:blipFill rotWithShape="1">
          <a:blip r:embed="rId3"/>
          <a:srcRect t="14417" b="44277"/>
          <a:stretch/>
        </p:blipFill>
        <p:spPr>
          <a:xfrm>
            <a:off x="261324" y="882355"/>
            <a:ext cx="11669351" cy="234950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8" name="Rectangle 17">
            <a:extLst>
              <a:ext uri="{FF2B5EF4-FFF2-40B4-BE49-F238E27FC236}">
                <a16:creationId xmlns:a16="http://schemas.microsoft.com/office/drawing/2014/main" id="{9D9205A0-99BE-4279-9048-3415C6419B87}"/>
              </a:ext>
            </a:extLst>
          </p:cNvPr>
          <p:cNvSpPr/>
          <p:nvPr/>
        </p:nvSpPr>
        <p:spPr>
          <a:xfrm>
            <a:off x="5144444" y="2850852"/>
            <a:ext cx="865832" cy="3397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6" name="Picture 5">
            <a:extLst>
              <a:ext uri="{FF2B5EF4-FFF2-40B4-BE49-F238E27FC236}">
                <a16:creationId xmlns:a16="http://schemas.microsoft.com/office/drawing/2014/main" id="{7047CE60-12A5-4B5B-B3DB-6ABA1BB9AA9F}"/>
              </a:ext>
            </a:extLst>
          </p:cNvPr>
          <p:cNvPicPr>
            <a:picLocks noChangeAspect="1"/>
          </p:cNvPicPr>
          <p:nvPr/>
        </p:nvPicPr>
        <p:blipFill rotWithShape="1">
          <a:blip r:embed="rId4"/>
          <a:srcRect b="2822"/>
          <a:stretch/>
        </p:blipFill>
        <p:spPr>
          <a:xfrm>
            <a:off x="261324" y="3378200"/>
            <a:ext cx="6683173" cy="257897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9" name="Rectangle 18">
            <a:extLst>
              <a:ext uri="{FF2B5EF4-FFF2-40B4-BE49-F238E27FC236}">
                <a16:creationId xmlns:a16="http://schemas.microsoft.com/office/drawing/2014/main" id="{D62EB804-5A80-484E-81C8-10DEA62A6FFB}"/>
              </a:ext>
            </a:extLst>
          </p:cNvPr>
          <p:cNvSpPr/>
          <p:nvPr/>
        </p:nvSpPr>
        <p:spPr>
          <a:xfrm>
            <a:off x="2102708" y="4107700"/>
            <a:ext cx="805506" cy="2542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0" name="Rectangle 19">
            <a:extLst>
              <a:ext uri="{FF2B5EF4-FFF2-40B4-BE49-F238E27FC236}">
                <a16:creationId xmlns:a16="http://schemas.microsoft.com/office/drawing/2014/main" id="{C3F0BE4D-3F36-43A2-BE9C-FC3E663A1C79}"/>
              </a:ext>
            </a:extLst>
          </p:cNvPr>
          <p:cNvSpPr/>
          <p:nvPr/>
        </p:nvSpPr>
        <p:spPr>
          <a:xfrm>
            <a:off x="1879902" y="5619877"/>
            <a:ext cx="1251118" cy="3373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8" name="Picture 7">
            <a:extLst>
              <a:ext uri="{FF2B5EF4-FFF2-40B4-BE49-F238E27FC236}">
                <a16:creationId xmlns:a16="http://schemas.microsoft.com/office/drawing/2014/main" id="{8DD680EE-E207-453A-B5F4-7FDEEC093F66}"/>
              </a:ext>
            </a:extLst>
          </p:cNvPr>
          <p:cNvPicPr>
            <a:picLocks noChangeAspect="1"/>
          </p:cNvPicPr>
          <p:nvPr/>
        </p:nvPicPr>
        <p:blipFill>
          <a:blip r:embed="rId5"/>
          <a:stretch>
            <a:fillRect/>
          </a:stretch>
        </p:blipFill>
        <p:spPr>
          <a:xfrm>
            <a:off x="6596422" y="3762900"/>
            <a:ext cx="5420751" cy="21508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254245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5B9904E-1D44-4327-8130-A853329FFA4C}"/>
              </a:ext>
            </a:extLst>
          </p:cNvPr>
          <p:cNvSpPr>
            <a:spLocks noGrp="1"/>
          </p:cNvSpPr>
          <p:nvPr>
            <p:ph type="sldNum" sz="quarter" idx="17"/>
          </p:nvPr>
        </p:nvSpPr>
        <p:spPr/>
        <p:txBody>
          <a:bodyPr/>
          <a:lstStyle/>
          <a:p>
            <a:fld id="{58AE716E-68DD-2249-A7FA-8AEF0B14DF81}" type="slidenum">
              <a:rPr lang="en-US" smtClean="0">
                <a:solidFill>
                  <a:srgbClr val="FFFFFF"/>
                </a:solidFill>
              </a:rPr>
              <a:pPr/>
              <a:t>22</a:t>
            </a:fld>
            <a:endParaRPr lang="en-US" dirty="0">
              <a:solidFill>
                <a:srgbClr val="FFFFFF"/>
              </a:solidFill>
            </a:endParaRPr>
          </a:p>
        </p:txBody>
      </p:sp>
      <p:sp>
        <p:nvSpPr>
          <p:cNvPr id="5" name="Title 4">
            <a:extLst>
              <a:ext uri="{FF2B5EF4-FFF2-40B4-BE49-F238E27FC236}">
                <a16:creationId xmlns:a16="http://schemas.microsoft.com/office/drawing/2014/main" id="{EED7FC07-CDBE-4200-8C3C-051DEBF6AEC5}"/>
              </a:ext>
            </a:extLst>
          </p:cNvPr>
          <p:cNvSpPr>
            <a:spLocks noGrp="1"/>
          </p:cNvSpPr>
          <p:nvPr>
            <p:ph type="title"/>
          </p:nvPr>
        </p:nvSpPr>
        <p:spPr/>
        <p:txBody>
          <a:bodyPr/>
          <a:lstStyle/>
          <a:p>
            <a:r>
              <a:rPr lang="en-US" dirty="0"/>
              <a:t>Email Family Portal Access Codes, Continued</a:t>
            </a:r>
          </a:p>
        </p:txBody>
      </p:sp>
      <p:pic>
        <p:nvPicPr>
          <p:cNvPr id="13" name="Picture 12">
            <a:extLst>
              <a:ext uri="{FF2B5EF4-FFF2-40B4-BE49-F238E27FC236}">
                <a16:creationId xmlns:a16="http://schemas.microsoft.com/office/drawing/2014/main" id="{D2C01FBA-B1F1-449F-A66C-8A91181C9ACC}"/>
              </a:ext>
            </a:extLst>
          </p:cNvPr>
          <p:cNvPicPr>
            <a:picLocks noChangeAspect="1"/>
          </p:cNvPicPr>
          <p:nvPr/>
        </p:nvPicPr>
        <p:blipFill>
          <a:blip r:embed="rId3"/>
          <a:stretch>
            <a:fillRect/>
          </a:stretch>
        </p:blipFill>
        <p:spPr>
          <a:xfrm>
            <a:off x="426231" y="715720"/>
            <a:ext cx="10342605" cy="3297014"/>
          </a:xfrm>
          <a:prstGeom prst="rect">
            <a:avLst/>
          </a:prstGeom>
        </p:spPr>
      </p:pic>
      <p:pic>
        <p:nvPicPr>
          <p:cNvPr id="21" name="Picture 20">
            <a:extLst>
              <a:ext uri="{FF2B5EF4-FFF2-40B4-BE49-F238E27FC236}">
                <a16:creationId xmlns:a16="http://schemas.microsoft.com/office/drawing/2014/main" id="{30FB70A6-BDEC-4FE5-88BE-1B896838A0B6}"/>
              </a:ext>
            </a:extLst>
          </p:cNvPr>
          <p:cNvPicPr>
            <a:picLocks noChangeAspect="1"/>
          </p:cNvPicPr>
          <p:nvPr/>
        </p:nvPicPr>
        <p:blipFill>
          <a:blip r:embed="rId4"/>
          <a:stretch>
            <a:fillRect/>
          </a:stretch>
        </p:blipFill>
        <p:spPr>
          <a:xfrm>
            <a:off x="409789" y="4088330"/>
            <a:ext cx="6065670" cy="2356447"/>
          </a:xfrm>
          <a:prstGeom prst="rect">
            <a:avLst/>
          </a:prstGeom>
        </p:spPr>
      </p:pic>
      <p:sp>
        <p:nvSpPr>
          <p:cNvPr id="22" name="Rectangle 21">
            <a:extLst>
              <a:ext uri="{FF2B5EF4-FFF2-40B4-BE49-F238E27FC236}">
                <a16:creationId xmlns:a16="http://schemas.microsoft.com/office/drawing/2014/main" id="{46BB2436-64FB-4941-8A04-A0C779258E9C}"/>
              </a:ext>
            </a:extLst>
          </p:cNvPr>
          <p:cNvSpPr/>
          <p:nvPr/>
        </p:nvSpPr>
        <p:spPr>
          <a:xfrm>
            <a:off x="5521709" y="3719384"/>
            <a:ext cx="825244" cy="2933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0F5274B5-49D9-406A-AF8F-DC4E8852A400}"/>
              </a:ext>
            </a:extLst>
          </p:cNvPr>
          <p:cNvSpPr/>
          <p:nvPr/>
        </p:nvSpPr>
        <p:spPr>
          <a:xfrm>
            <a:off x="1818502" y="4756796"/>
            <a:ext cx="702276" cy="2353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9298D6CE-7A76-4A43-8EA5-D4D1152F7872}"/>
              </a:ext>
            </a:extLst>
          </p:cNvPr>
          <p:cNvSpPr/>
          <p:nvPr/>
        </p:nvSpPr>
        <p:spPr>
          <a:xfrm>
            <a:off x="3645242" y="5804980"/>
            <a:ext cx="1000899" cy="3373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9021055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19F0FBF-A56A-46AA-8BEC-0FA4A193B2A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7200" y="1424127"/>
            <a:ext cx="11338560" cy="4121087"/>
          </a:xfrm>
          <a:prstGeom prst="rect">
            <a:avLst/>
          </a:prstGeom>
          <a:ln>
            <a:noFill/>
          </a:ln>
          <a:effectLst>
            <a:outerShdw blurRad="292100" dist="139700" dir="2700000" algn="tl" rotWithShape="0">
              <a:srgbClr val="333333">
                <a:alpha val="65000"/>
              </a:srgbClr>
            </a:outerShdw>
          </a:effectLst>
        </p:spPr>
      </p:pic>
      <p:sp>
        <p:nvSpPr>
          <p:cNvPr id="3" name="Slide Number Placeholder 2">
            <a:extLst>
              <a:ext uri="{FF2B5EF4-FFF2-40B4-BE49-F238E27FC236}">
                <a16:creationId xmlns:a16="http://schemas.microsoft.com/office/drawing/2014/main" id="{55B9904E-1D44-4327-8130-A853329FFA4C}"/>
              </a:ext>
            </a:extLst>
          </p:cNvPr>
          <p:cNvSpPr>
            <a:spLocks noGrp="1"/>
          </p:cNvSpPr>
          <p:nvPr>
            <p:ph type="sldNum" sz="quarter" idx="18"/>
          </p:nvPr>
        </p:nvSpPr>
        <p:spPr>
          <a:xfrm>
            <a:off x="11442432" y="6444777"/>
            <a:ext cx="706657" cy="278820"/>
          </a:xfrm>
        </p:spPr>
        <p:txBody>
          <a:bodyPr anchor="ctr">
            <a:normAutofit/>
          </a:bodyPr>
          <a:lstStyle/>
          <a:p>
            <a:pPr>
              <a:spcAft>
                <a:spcPts val="600"/>
              </a:spcAft>
            </a:pPr>
            <a:fld id="{58AE716E-68DD-2249-A7FA-8AEF0B14DF81}" type="slidenum">
              <a:rPr lang="en-US" smtClean="0">
                <a:solidFill>
                  <a:srgbClr val="FFFFFF"/>
                </a:solidFill>
              </a:rPr>
              <a:pPr>
                <a:spcAft>
                  <a:spcPts val="600"/>
                </a:spcAft>
              </a:pPr>
              <a:t>23</a:t>
            </a:fld>
            <a:endParaRPr lang="en-US">
              <a:solidFill>
                <a:srgbClr val="FFFFFF"/>
              </a:solidFill>
            </a:endParaRPr>
          </a:p>
        </p:txBody>
      </p:sp>
      <p:sp>
        <p:nvSpPr>
          <p:cNvPr id="5" name="Title 4">
            <a:extLst>
              <a:ext uri="{FF2B5EF4-FFF2-40B4-BE49-F238E27FC236}">
                <a16:creationId xmlns:a16="http://schemas.microsoft.com/office/drawing/2014/main" id="{EED7FC07-CDBE-4200-8C3C-051DEBF6AEC5}"/>
              </a:ext>
            </a:extLst>
          </p:cNvPr>
          <p:cNvSpPr>
            <a:spLocks noGrp="1"/>
          </p:cNvSpPr>
          <p:nvPr>
            <p:ph type="title"/>
          </p:nvPr>
        </p:nvSpPr>
        <p:spPr>
          <a:xfrm>
            <a:off x="426231" y="65597"/>
            <a:ext cx="11016200" cy="518012"/>
          </a:xfrm>
        </p:spPr>
        <p:txBody>
          <a:bodyPr anchor="b">
            <a:normAutofit/>
          </a:bodyPr>
          <a:lstStyle/>
          <a:p>
            <a:r>
              <a:rPr lang="en-US" dirty="0"/>
              <a:t>Family Portal Access Codes Email</a:t>
            </a:r>
          </a:p>
        </p:txBody>
      </p:sp>
    </p:spTree>
    <p:extLst>
      <p:ext uri="{BB962C8B-B14F-4D97-AF65-F5344CB8AC3E}">
        <p14:creationId xmlns:p14="http://schemas.microsoft.com/office/powerpoint/2010/main" val="25052578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231" y="914138"/>
            <a:ext cx="10966449" cy="4531947"/>
          </a:xfrm>
        </p:spPr>
        <p:txBody>
          <a:bodyPr rtlCol="0">
            <a:noAutofit/>
          </a:bodyPr>
          <a:lstStyle/>
          <a:p>
            <a:pPr marL="0" indent="0" eaLnBrk="1" fontAlgn="auto" hangingPunct="1">
              <a:buNone/>
              <a:defRPr/>
            </a:pPr>
            <a:r>
              <a:rPr lang="en-US" sz="2200" dirty="0">
                <a:solidFill>
                  <a:srgbClr val="53565A"/>
                </a:solidFill>
              </a:rPr>
              <a:t>You can contact the Help Desk for assistance with any technical issues you encounter.</a:t>
            </a:r>
          </a:p>
          <a:p>
            <a:pPr marL="0" indent="0" eaLnBrk="1" fontAlgn="auto" hangingPunct="1">
              <a:buNone/>
              <a:defRPr/>
            </a:pPr>
            <a:r>
              <a:rPr lang="en-US" sz="2200" dirty="0">
                <a:solidFill>
                  <a:srgbClr val="53565A"/>
                </a:solidFill>
              </a:rPr>
              <a:t>When contacting the Help Desk, please be ready to provide the following information:</a:t>
            </a:r>
          </a:p>
          <a:p>
            <a:pPr eaLnBrk="1" fontAlgn="auto" hangingPunct="1">
              <a:defRPr/>
            </a:pPr>
            <a:r>
              <a:rPr lang="en-US" sz="2000" dirty="0">
                <a:solidFill>
                  <a:srgbClr val="53565A"/>
                </a:solidFill>
              </a:rPr>
              <a:t>Any error messages that are appearing (including codes)</a:t>
            </a:r>
          </a:p>
          <a:p>
            <a:pPr eaLnBrk="1" fontAlgn="auto" hangingPunct="1">
              <a:defRPr/>
            </a:pPr>
            <a:r>
              <a:rPr lang="en-US" sz="2000" dirty="0">
                <a:solidFill>
                  <a:srgbClr val="53565A"/>
                </a:solidFill>
              </a:rPr>
              <a:t>Your operating system and browser information</a:t>
            </a:r>
          </a:p>
          <a:p>
            <a:pPr eaLnBrk="1" fontAlgn="auto" hangingPunct="1">
              <a:defRPr/>
            </a:pPr>
            <a:r>
              <a:rPr lang="en-US" sz="2000" dirty="0">
                <a:solidFill>
                  <a:srgbClr val="53565A"/>
                </a:solidFill>
              </a:rPr>
              <a:t>Your network configuration information</a:t>
            </a:r>
          </a:p>
          <a:p>
            <a:pPr eaLnBrk="1" fontAlgn="auto" hangingPunct="1">
              <a:defRPr/>
            </a:pPr>
            <a:r>
              <a:rPr lang="en-US" sz="2000" dirty="0">
                <a:solidFill>
                  <a:srgbClr val="53565A"/>
                </a:solidFill>
              </a:rPr>
              <a:t>Your contact information for follow-up by telephone or email</a:t>
            </a:r>
          </a:p>
          <a:p>
            <a:pPr eaLnBrk="1" fontAlgn="auto" hangingPunct="1">
              <a:defRPr/>
            </a:pPr>
            <a:r>
              <a:rPr lang="en-US" sz="2000" dirty="0">
                <a:solidFill>
                  <a:srgbClr val="53565A"/>
                </a:solidFill>
              </a:rPr>
              <a:t>Any other relevant information, such as test names or content areas, student IDs, session IDs, and search criteria</a:t>
            </a:r>
          </a:p>
          <a:p>
            <a:pPr marL="0" indent="0" eaLnBrk="1" fontAlgn="auto" hangingPunct="1">
              <a:buNone/>
              <a:defRPr/>
            </a:pPr>
            <a:r>
              <a:rPr lang="en-US" sz="2200" dirty="0">
                <a:solidFill>
                  <a:srgbClr val="53565A"/>
                </a:solidFill>
              </a:rPr>
              <a:t>For test administration or policy issues, please contact your district test coordinator.</a:t>
            </a:r>
          </a:p>
          <a:p>
            <a:pPr eaLnBrk="1" fontAlgn="auto" hangingPunct="1">
              <a:buFont typeface="Arial" panose="020B0604020202020204" pitchFamily="34" charset="0"/>
              <a:buChar char="•"/>
              <a:defRPr/>
            </a:pPr>
            <a:endParaRPr lang="en-US" sz="2800" dirty="0">
              <a:solidFill>
                <a:srgbClr val="FF0000"/>
              </a:solidFill>
            </a:endParaRPr>
          </a:p>
        </p:txBody>
      </p:sp>
      <p:sp>
        <p:nvSpPr>
          <p:cNvPr id="2" name="Title 1"/>
          <p:cNvSpPr>
            <a:spLocks noGrp="1"/>
          </p:cNvSpPr>
          <p:nvPr>
            <p:ph type="title"/>
          </p:nvPr>
        </p:nvSpPr>
        <p:spPr/>
        <p:txBody>
          <a:bodyPr>
            <a:normAutofit/>
          </a:bodyPr>
          <a:lstStyle/>
          <a:p>
            <a:r>
              <a:rPr lang="en-US" dirty="0"/>
              <a:t>Contact Your Help Desk</a:t>
            </a:r>
          </a:p>
        </p:txBody>
      </p:sp>
      <p:sp>
        <p:nvSpPr>
          <p:cNvPr id="4" name="Slide Number Placeholder 3">
            <a:extLst>
              <a:ext uri="{FF2B5EF4-FFF2-40B4-BE49-F238E27FC236}">
                <a16:creationId xmlns:a16="http://schemas.microsoft.com/office/drawing/2014/main" id="{9959761E-44B6-413C-ADC0-6A7A7CFEB87F}"/>
              </a:ext>
            </a:extLst>
          </p:cNvPr>
          <p:cNvSpPr>
            <a:spLocks noGrp="1"/>
          </p:cNvSpPr>
          <p:nvPr>
            <p:ph type="sldNum" sz="quarter" idx="10"/>
          </p:nvPr>
        </p:nvSpPr>
        <p:spPr>
          <a:xfrm>
            <a:off x="11413462" y="6444778"/>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lang="en-US">
                <a:solidFill>
                  <a:srgbClr val="FFFFFF"/>
                </a:solidFill>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lang="en-US" dirty="0">
              <a:solidFill>
                <a:srgbClr val="FFFFFF"/>
              </a:solidFill>
            </a:endParaRPr>
          </a:p>
        </p:txBody>
      </p:sp>
    </p:spTree>
    <p:extLst>
      <p:ext uri="{BB962C8B-B14F-4D97-AF65-F5344CB8AC3E}">
        <p14:creationId xmlns:p14="http://schemas.microsoft.com/office/powerpoint/2010/main" val="35671579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231" y="688054"/>
            <a:ext cx="10546569" cy="4266083"/>
          </a:xfrm>
        </p:spPr>
        <p:txBody>
          <a:bodyPr rtlCol="0">
            <a:noAutofit/>
          </a:bodyPr>
          <a:lstStyle/>
          <a:p>
            <a:pPr marL="0" indent="0">
              <a:buNone/>
              <a:defRPr/>
            </a:pPr>
            <a:r>
              <a:rPr lang="en-US" sz="4000" b="1" dirty="0">
                <a:solidFill>
                  <a:srgbClr val="53565A"/>
                </a:solidFill>
              </a:rPr>
              <a:t>Further Information</a:t>
            </a:r>
          </a:p>
          <a:p>
            <a:pPr>
              <a:defRPr/>
            </a:pPr>
            <a:r>
              <a:rPr lang="en-US" sz="2000" dirty="0">
                <a:hlinkClick r:id="rId3"/>
              </a:rPr>
              <a:t>https://de.portal.cambiumast.com/</a:t>
            </a:r>
            <a:endParaRPr lang="en-US" sz="2000" b="1" dirty="0">
              <a:solidFill>
                <a:srgbClr val="53565A"/>
              </a:solidFill>
            </a:endParaRPr>
          </a:p>
          <a:p>
            <a:pPr marL="0" indent="0">
              <a:buNone/>
              <a:defRPr/>
            </a:pPr>
            <a:r>
              <a:rPr lang="en-US" sz="2000" b="1" dirty="0" err="1"/>
              <a:t>DeSSA</a:t>
            </a:r>
            <a:r>
              <a:rPr lang="en-US" sz="2000" b="1" dirty="0"/>
              <a:t> Help Desk:</a:t>
            </a:r>
            <a:endParaRPr lang="en-US" sz="2000" dirty="0"/>
          </a:p>
          <a:p>
            <a:r>
              <a:rPr lang="en-US" sz="1800" b="1" dirty="0"/>
              <a:t>E-mail Support:</a:t>
            </a:r>
            <a:r>
              <a:rPr lang="en-US" sz="1800" dirty="0"/>
              <a:t> </a:t>
            </a:r>
            <a:r>
              <a:rPr lang="en-US" sz="1800" dirty="0">
                <a:hlinkClick r:id="rId4"/>
              </a:rPr>
              <a:t>DeSSAHelpDesk@cambiumassessment.com</a:t>
            </a:r>
            <a:endParaRPr lang="en-US" sz="1800" dirty="0"/>
          </a:p>
          <a:p>
            <a:r>
              <a:rPr lang="en-US" sz="1800" b="1" dirty="0"/>
              <a:t>Support Toll-Free Number:</a:t>
            </a:r>
            <a:r>
              <a:rPr lang="en-US" sz="1800" dirty="0"/>
              <a:t> 877.560.8331</a:t>
            </a:r>
          </a:p>
          <a:p>
            <a:r>
              <a:rPr lang="en-US" sz="1800" dirty="0"/>
              <a:t>Hours: 6:30 a.m. to 6:30 p.m. ET- Mondays–Fridays (except holidays)</a:t>
            </a:r>
          </a:p>
          <a:p>
            <a:pPr marL="0" indent="0">
              <a:buNone/>
            </a:pPr>
            <a:r>
              <a:rPr lang="en-US" sz="2000" b="1" dirty="0"/>
              <a:t>DOE Contact: </a:t>
            </a:r>
          </a:p>
          <a:p>
            <a:r>
              <a:rPr lang="en-US" sz="1800" b="1" dirty="0"/>
              <a:t>Phone</a:t>
            </a:r>
            <a:r>
              <a:rPr lang="en-US" sz="1800" dirty="0"/>
              <a:t> </a:t>
            </a:r>
            <a:r>
              <a:rPr lang="en-US" sz="1800" b="1" dirty="0"/>
              <a:t>number</a:t>
            </a:r>
            <a:r>
              <a:rPr lang="en-US" sz="1800" dirty="0"/>
              <a:t>: (302) 857-3391</a:t>
            </a:r>
          </a:p>
          <a:p>
            <a:r>
              <a:rPr lang="en-US" sz="1800" dirty="0">
                <a:hlinkClick r:id="rId5"/>
              </a:rPr>
              <a:t>https://helpdesk.doe.k12.de.us/</a:t>
            </a:r>
            <a:endParaRPr lang="en-US" sz="1800" dirty="0">
              <a:solidFill>
                <a:srgbClr val="FF0000"/>
              </a:solidFill>
            </a:endParaRPr>
          </a:p>
          <a:p>
            <a:pPr eaLnBrk="1" fontAlgn="auto" hangingPunct="1">
              <a:buFont typeface="Arial" panose="020B0604020202020204" pitchFamily="34" charset="0"/>
              <a:buChar char="•"/>
              <a:defRPr/>
            </a:pPr>
            <a:endParaRPr lang="en-US" dirty="0">
              <a:solidFill>
                <a:srgbClr val="FF0000"/>
              </a:solidFill>
            </a:endParaRPr>
          </a:p>
        </p:txBody>
      </p:sp>
      <p:sp>
        <p:nvSpPr>
          <p:cNvPr id="2" name="Title 1"/>
          <p:cNvSpPr>
            <a:spLocks noGrp="1"/>
          </p:cNvSpPr>
          <p:nvPr>
            <p:ph type="title"/>
          </p:nvPr>
        </p:nvSpPr>
        <p:spPr/>
        <p:txBody>
          <a:bodyPr>
            <a:normAutofit/>
          </a:bodyPr>
          <a:lstStyle/>
          <a:p>
            <a:r>
              <a:rPr lang="en-US" dirty="0"/>
              <a:t>Thank You!</a:t>
            </a:r>
          </a:p>
        </p:txBody>
      </p:sp>
      <p:sp>
        <p:nvSpPr>
          <p:cNvPr id="4" name="Slide Number Placeholder 3">
            <a:extLst>
              <a:ext uri="{FF2B5EF4-FFF2-40B4-BE49-F238E27FC236}">
                <a16:creationId xmlns:a16="http://schemas.microsoft.com/office/drawing/2014/main" id="{DBEC3116-CF31-4060-9338-293F1B16FDE1}"/>
              </a:ext>
            </a:extLst>
          </p:cNvPr>
          <p:cNvSpPr>
            <a:spLocks noGrp="1"/>
          </p:cNvSpPr>
          <p:nvPr>
            <p:ph type="sldNum" sz="quarter" idx="10"/>
          </p:nvPr>
        </p:nvSpPr>
        <p:spPr/>
        <p:txBody>
          <a:bodyPr/>
          <a:lstStyle/>
          <a:p>
            <a:pPr algn="r"/>
            <a:fld id="{F3477EC8-074D-41C4-94AE-E9EA7CEEA348}" type="slidenum">
              <a:rPr lang="en-US" smtClean="0"/>
              <a:pPr algn="r"/>
              <a:t>25</a:t>
            </a:fld>
            <a:endParaRPr lang="en-US" dirty="0"/>
          </a:p>
        </p:txBody>
      </p:sp>
    </p:spTree>
    <p:extLst>
      <p:ext uri="{BB962C8B-B14F-4D97-AF65-F5344CB8AC3E}">
        <p14:creationId xmlns:p14="http://schemas.microsoft.com/office/powerpoint/2010/main" val="2324424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6AC30EB-A215-4500-B5EF-81ABF978C088}"/>
              </a:ext>
            </a:extLst>
          </p:cNvPr>
          <p:cNvSpPr>
            <a:spLocks noGrp="1"/>
          </p:cNvSpPr>
          <p:nvPr>
            <p:ph type="title"/>
          </p:nvPr>
        </p:nvSpPr>
        <p:spPr/>
        <p:txBody>
          <a:bodyPr/>
          <a:lstStyle/>
          <a:p>
            <a:r>
              <a:rPr lang="en-US" dirty="0"/>
              <a:t>Family Portal Overview</a:t>
            </a:r>
          </a:p>
        </p:txBody>
      </p:sp>
      <p:sp>
        <p:nvSpPr>
          <p:cNvPr id="3" name="Slide Number Placeholder 2">
            <a:extLst>
              <a:ext uri="{FF2B5EF4-FFF2-40B4-BE49-F238E27FC236}">
                <a16:creationId xmlns:a16="http://schemas.microsoft.com/office/drawing/2014/main" id="{4FB8D174-2ECF-415E-8BF4-29DF15EBBE4C}"/>
              </a:ext>
            </a:extLst>
          </p:cNvPr>
          <p:cNvSpPr>
            <a:spLocks noGrp="1"/>
          </p:cNvSpPr>
          <p:nvPr>
            <p:ph type="sldNum" sz="quarter" idx="4294967295"/>
          </p:nvPr>
        </p:nvSpPr>
        <p:spPr>
          <a:xfrm>
            <a:off x="11454390" y="6445250"/>
            <a:ext cx="706437" cy="277813"/>
          </a:xfrm>
        </p:spPr>
        <p:txBody>
          <a:bodyPr/>
          <a:lstStyle/>
          <a:p>
            <a:fld id="{58AE716E-68DD-2249-A7FA-8AEF0B14DF81}" type="slidenum">
              <a:rPr lang="en-US" smtClean="0">
                <a:solidFill>
                  <a:srgbClr val="FFFFFF"/>
                </a:solidFill>
              </a:rPr>
              <a:pPr/>
              <a:t>3</a:t>
            </a:fld>
            <a:endParaRPr lang="en-US" dirty="0">
              <a:solidFill>
                <a:srgbClr val="FFFFFF"/>
              </a:solidFill>
            </a:endParaRPr>
          </a:p>
        </p:txBody>
      </p:sp>
    </p:spTree>
    <p:extLst>
      <p:ext uri="{BB962C8B-B14F-4D97-AF65-F5344CB8AC3E}">
        <p14:creationId xmlns:p14="http://schemas.microsoft.com/office/powerpoint/2010/main" val="3536815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3322511F-DCCE-490B-9BFE-23A5F49ACFE8}"/>
              </a:ext>
            </a:extLst>
          </p:cNvPr>
          <p:cNvPicPr>
            <a:picLocks noGrp="1" noChangeAspect="1"/>
          </p:cNvPicPr>
          <p:nvPr>
            <p:ph sz="quarter" idx="17"/>
          </p:nvPr>
        </p:nvPicPr>
        <p:blipFill>
          <a:blip r:embed="rId3">
            <a:extLst>
              <a:ext uri="{28A0092B-C50C-407E-A947-70E740481C1C}">
                <a14:useLocalDpi xmlns:a14="http://schemas.microsoft.com/office/drawing/2010/main" val="0"/>
              </a:ext>
            </a:extLst>
          </a:blip>
          <a:srcRect/>
          <a:stretch/>
        </p:blipFill>
        <p:spPr>
          <a:xfrm>
            <a:off x="2707164" y="980023"/>
            <a:ext cx="6838631" cy="5009297"/>
          </a:xfrm>
          <a:prstGeom prst="rect">
            <a:avLst/>
          </a:prstGeom>
          <a:noFill/>
          <a:ln>
            <a:noFill/>
          </a:ln>
          <a:effectLst>
            <a:outerShdw blurRad="292100" dist="139700" dir="2700000" algn="tl" rotWithShape="0">
              <a:srgbClr val="333333">
                <a:alpha val="65000"/>
              </a:srgbClr>
            </a:outerShdw>
          </a:effectLst>
        </p:spPr>
      </p:pic>
      <p:sp>
        <p:nvSpPr>
          <p:cNvPr id="3" name="Slide Number Placeholder 2">
            <a:extLst>
              <a:ext uri="{FF2B5EF4-FFF2-40B4-BE49-F238E27FC236}">
                <a16:creationId xmlns:a16="http://schemas.microsoft.com/office/drawing/2014/main" id="{E1B3401F-599D-4D91-994D-270BDA7BC556}"/>
              </a:ext>
            </a:extLst>
          </p:cNvPr>
          <p:cNvSpPr>
            <a:spLocks noGrp="1"/>
          </p:cNvSpPr>
          <p:nvPr>
            <p:ph type="sldNum" sz="quarter" idx="18"/>
          </p:nvPr>
        </p:nvSpPr>
        <p:spPr>
          <a:xfrm>
            <a:off x="11442432" y="6444777"/>
            <a:ext cx="706657" cy="278820"/>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58AE716E-68DD-2249-A7FA-8AEF0B14DF81}" type="slidenum">
              <a:rPr kumimoji="0" lang="en-US" b="0" i="0" u="none" strike="noStrike" kern="1200" cap="none" spc="0" normalizeH="0" baseline="0" noProof="0" smtClean="0">
                <a:ln>
                  <a:noFill/>
                </a:ln>
                <a:solidFill>
                  <a:srgbClr val="FFFFFF"/>
                </a:solidFill>
                <a:effectLst/>
                <a:uLnTx/>
                <a:uFillTx/>
              </a:rPr>
              <a:pPr marL="0" marR="0" lvl="0" indent="0" defTabSz="914400" rtl="0" eaLnBrk="1" fontAlgn="auto" latinLnBrk="0" hangingPunct="1">
                <a:spcBef>
                  <a:spcPts val="0"/>
                </a:spcBef>
                <a:spcAft>
                  <a:spcPts val="600"/>
                </a:spcAft>
                <a:buClrTx/>
                <a:buSzTx/>
                <a:buFontTx/>
                <a:buNone/>
                <a:tabLst/>
                <a:defRPr/>
              </a:pPr>
              <a:t>4</a:t>
            </a:fld>
            <a:endParaRPr kumimoji="0" lang="en-US" b="0" i="0" u="none" strike="noStrike" kern="1200" cap="none" spc="0" normalizeH="0" baseline="0" noProof="0">
              <a:ln>
                <a:noFill/>
              </a:ln>
              <a:solidFill>
                <a:srgbClr val="FFFFFF"/>
              </a:solidFill>
              <a:effectLst/>
              <a:uLnTx/>
              <a:uFillTx/>
            </a:endParaRPr>
          </a:p>
        </p:txBody>
      </p:sp>
      <p:sp>
        <p:nvSpPr>
          <p:cNvPr id="5" name="Title 4">
            <a:extLst>
              <a:ext uri="{FF2B5EF4-FFF2-40B4-BE49-F238E27FC236}">
                <a16:creationId xmlns:a16="http://schemas.microsoft.com/office/drawing/2014/main" id="{E9BF4BCF-2C86-439B-8B1C-874B739A39C7}"/>
              </a:ext>
            </a:extLst>
          </p:cNvPr>
          <p:cNvSpPr>
            <a:spLocks noGrp="1"/>
          </p:cNvSpPr>
          <p:nvPr>
            <p:ph type="title"/>
          </p:nvPr>
        </p:nvSpPr>
        <p:spPr>
          <a:xfrm>
            <a:off x="426231" y="65597"/>
            <a:ext cx="11016200" cy="518012"/>
          </a:xfrm>
        </p:spPr>
        <p:txBody>
          <a:bodyPr anchor="b">
            <a:normAutofit/>
          </a:bodyPr>
          <a:lstStyle/>
          <a:p>
            <a:r>
              <a:rPr lang="en-US" dirty="0"/>
              <a:t>Login Page</a:t>
            </a:r>
          </a:p>
        </p:txBody>
      </p:sp>
    </p:spTree>
    <p:extLst>
      <p:ext uri="{BB962C8B-B14F-4D97-AF65-F5344CB8AC3E}">
        <p14:creationId xmlns:p14="http://schemas.microsoft.com/office/powerpoint/2010/main" val="1682102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83F974B-D39A-4CB7-B318-0E8032A14FD1}"/>
              </a:ext>
            </a:extLst>
          </p:cNvPr>
          <p:cNvSpPr>
            <a:spLocks noGrp="1"/>
          </p:cNvSpPr>
          <p:nvPr>
            <p:ph type="sldNum" sz="quarter" idx="17"/>
          </p:nvPr>
        </p:nvSpPr>
        <p:spPr/>
        <p:txBody>
          <a:bodyPr/>
          <a:lstStyle/>
          <a:p>
            <a:fld id="{58AE716E-68DD-2249-A7FA-8AEF0B14DF81}" type="slidenum">
              <a:rPr lang="en-US" smtClean="0">
                <a:solidFill>
                  <a:srgbClr val="FFFFFF"/>
                </a:solidFill>
              </a:rPr>
              <a:pPr/>
              <a:t>5</a:t>
            </a:fld>
            <a:endParaRPr lang="en-US" dirty="0">
              <a:solidFill>
                <a:srgbClr val="FFFFFF"/>
              </a:solidFill>
            </a:endParaRPr>
          </a:p>
        </p:txBody>
      </p:sp>
      <p:sp>
        <p:nvSpPr>
          <p:cNvPr id="5" name="Title 4">
            <a:extLst>
              <a:ext uri="{FF2B5EF4-FFF2-40B4-BE49-F238E27FC236}">
                <a16:creationId xmlns:a16="http://schemas.microsoft.com/office/drawing/2014/main" id="{C728AE6A-33AD-4C9B-A71D-8B5CE03F2C04}"/>
              </a:ext>
            </a:extLst>
          </p:cNvPr>
          <p:cNvSpPr>
            <a:spLocks noGrp="1"/>
          </p:cNvSpPr>
          <p:nvPr>
            <p:ph type="title"/>
          </p:nvPr>
        </p:nvSpPr>
        <p:spPr/>
        <p:txBody>
          <a:bodyPr/>
          <a:lstStyle/>
          <a:p>
            <a:r>
              <a:rPr lang="en-US" dirty="0"/>
              <a:t>Landing Page</a:t>
            </a:r>
          </a:p>
        </p:txBody>
      </p:sp>
      <p:pic>
        <p:nvPicPr>
          <p:cNvPr id="9" name="Picture 8">
            <a:extLst>
              <a:ext uri="{FF2B5EF4-FFF2-40B4-BE49-F238E27FC236}">
                <a16:creationId xmlns:a16="http://schemas.microsoft.com/office/drawing/2014/main" id="{537A8FA1-6BD1-4449-9379-4A4D680CC50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68556" y="1164277"/>
            <a:ext cx="8559958" cy="44745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36360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B8E9FB4-371D-4B96-A737-783ADA3339C9}"/>
              </a:ext>
            </a:extLst>
          </p:cNvPr>
          <p:cNvSpPr>
            <a:spLocks noGrp="1"/>
          </p:cNvSpPr>
          <p:nvPr>
            <p:ph type="sldNum" sz="quarter" idx="17"/>
          </p:nvPr>
        </p:nvSpPr>
        <p:spPr/>
        <p:txBody>
          <a:bodyPr/>
          <a:lstStyle/>
          <a:p>
            <a:fld id="{58AE716E-68DD-2249-A7FA-8AEF0B14DF81}" type="slidenum">
              <a:rPr lang="en-US" smtClean="0">
                <a:solidFill>
                  <a:srgbClr val="FFFFFF"/>
                </a:solidFill>
              </a:rPr>
              <a:pPr/>
              <a:t>6</a:t>
            </a:fld>
            <a:endParaRPr lang="en-US" dirty="0">
              <a:solidFill>
                <a:srgbClr val="FFFFFF"/>
              </a:solidFill>
            </a:endParaRPr>
          </a:p>
        </p:txBody>
      </p:sp>
      <p:sp>
        <p:nvSpPr>
          <p:cNvPr id="5" name="Title 4">
            <a:extLst>
              <a:ext uri="{FF2B5EF4-FFF2-40B4-BE49-F238E27FC236}">
                <a16:creationId xmlns:a16="http://schemas.microsoft.com/office/drawing/2014/main" id="{D11CA587-7CF1-47BB-8E71-4C600705F41E}"/>
              </a:ext>
            </a:extLst>
          </p:cNvPr>
          <p:cNvSpPr>
            <a:spLocks noGrp="1"/>
          </p:cNvSpPr>
          <p:nvPr>
            <p:ph type="title"/>
          </p:nvPr>
        </p:nvSpPr>
        <p:spPr/>
        <p:txBody>
          <a:bodyPr/>
          <a:lstStyle/>
          <a:p>
            <a:r>
              <a:rPr lang="en-US" dirty="0"/>
              <a:t>Subject Page</a:t>
            </a:r>
          </a:p>
        </p:txBody>
      </p:sp>
      <p:pic>
        <p:nvPicPr>
          <p:cNvPr id="8" name="Picture 7">
            <a:extLst>
              <a:ext uri="{FF2B5EF4-FFF2-40B4-BE49-F238E27FC236}">
                <a16:creationId xmlns:a16="http://schemas.microsoft.com/office/drawing/2014/main" id="{167AA925-8488-0397-CE26-715A622A9404}"/>
              </a:ext>
            </a:extLst>
          </p:cNvPr>
          <p:cNvPicPr>
            <a:picLocks noChangeAspect="1"/>
          </p:cNvPicPr>
          <p:nvPr/>
        </p:nvPicPr>
        <p:blipFill>
          <a:blip r:embed="rId3"/>
          <a:stretch>
            <a:fillRect/>
          </a:stretch>
        </p:blipFill>
        <p:spPr>
          <a:xfrm>
            <a:off x="1877862" y="812800"/>
            <a:ext cx="7869249" cy="52405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89851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E42C1BB8-5371-48FD-BE52-37F9745DA459}"/>
              </a:ext>
            </a:extLst>
          </p:cNvPr>
          <p:cNvPicPr>
            <a:picLocks noGrp="1" noChangeAspect="1"/>
          </p:cNvPicPr>
          <p:nvPr>
            <p:ph sz="quarter" idx="15"/>
          </p:nvPr>
        </p:nvPicPr>
        <p:blipFill>
          <a:blip r:embed="rId3">
            <a:extLst>
              <a:ext uri="{28A0092B-C50C-407E-A947-70E740481C1C}">
                <a14:useLocalDpi xmlns:a14="http://schemas.microsoft.com/office/drawing/2010/main" val="0"/>
              </a:ext>
            </a:extLst>
          </a:blip>
          <a:srcRect/>
          <a:stretch/>
        </p:blipFill>
        <p:spPr>
          <a:xfrm>
            <a:off x="1852608" y="986244"/>
            <a:ext cx="8547108" cy="4996637"/>
          </a:xfrm>
        </p:spPr>
      </p:pic>
      <p:sp>
        <p:nvSpPr>
          <p:cNvPr id="3" name="Slide Number Placeholder 2">
            <a:extLst>
              <a:ext uri="{FF2B5EF4-FFF2-40B4-BE49-F238E27FC236}">
                <a16:creationId xmlns:a16="http://schemas.microsoft.com/office/drawing/2014/main" id="{CB22FA0D-6E52-4348-91C5-1F0A35E365DD}"/>
              </a:ext>
            </a:extLst>
          </p:cNvPr>
          <p:cNvSpPr>
            <a:spLocks noGrp="1"/>
          </p:cNvSpPr>
          <p:nvPr>
            <p:ph type="sldNum" sz="quarter" idx="17"/>
          </p:nvPr>
        </p:nvSpPr>
        <p:spPr/>
        <p:txBody>
          <a:bodyPr/>
          <a:lstStyle/>
          <a:p>
            <a:fld id="{58AE716E-68DD-2249-A7FA-8AEF0B14DF81}" type="slidenum">
              <a:rPr lang="en-US" smtClean="0">
                <a:solidFill>
                  <a:srgbClr val="FFFFFF"/>
                </a:solidFill>
              </a:rPr>
              <a:pPr/>
              <a:t>7</a:t>
            </a:fld>
            <a:endParaRPr lang="en-US" dirty="0">
              <a:solidFill>
                <a:srgbClr val="FFFFFF"/>
              </a:solidFill>
            </a:endParaRPr>
          </a:p>
        </p:txBody>
      </p:sp>
      <p:sp>
        <p:nvSpPr>
          <p:cNvPr id="5" name="Title 4">
            <a:extLst>
              <a:ext uri="{FF2B5EF4-FFF2-40B4-BE49-F238E27FC236}">
                <a16:creationId xmlns:a16="http://schemas.microsoft.com/office/drawing/2014/main" id="{D0F09C32-FFF1-43D4-BA95-1E89F6014631}"/>
              </a:ext>
            </a:extLst>
          </p:cNvPr>
          <p:cNvSpPr>
            <a:spLocks noGrp="1"/>
          </p:cNvSpPr>
          <p:nvPr>
            <p:ph type="title"/>
          </p:nvPr>
        </p:nvSpPr>
        <p:spPr/>
        <p:txBody>
          <a:bodyPr/>
          <a:lstStyle/>
          <a:p>
            <a:r>
              <a:rPr lang="en-US" dirty="0"/>
              <a:t>Detailed Report Download</a:t>
            </a:r>
          </a:p>
        </p:txBody>
      </p:sp>
      <p:sp>
        <p:nvSpPr>
          <p:cNvPr id="2" name="Rectangle 1">
            <a:extLst>
              <a:ext uri="{FF2B5EF4-FFF2-40B4-BE49-F238E27FC236}">
                <a16:creationId xmlns:a16="http://schemas.microsoft.com/office/drawing/2014/main" id="{9C75EA8E-C317-47F6-A3B6-B9B13526E3B2}"/>
              </a:ext>
            </a:extLst>
          </p:cNvPr>
          <p:cNvSpPr/>
          <p:nvPr/>
        </p:nvSpPr>
        <p:spPr>
          <a:xfrm>
            <a:off x="9144000" y="3429000"/>
            <a:ext cx="990600" cy="51162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848067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4707CF51-CCC8-4667-95B4-6FF23FB2E052}"/>
              </a:ext>
            </a:extLst>
          </p:cNvPr>
          <p:cNvPicPr>
            <a:picLocks noGrp="1" noChangeAspect="1"/>
          </p:cNvPicPr>
          <p:nvPr>
            <p:ph sz="quarter" idx="15"/>
          </p:nvPr>
        </p:nvPicPr>
        <p:blipFill>
          <a:blip r:embed="rId3"/>
          <a:stretch>
            <a:fillRect/>
          </a:stretch>
        </p:blipFill>
        <p:spPr>
          <a:xfrm>
            <a:off x="678323" y="979488"/>
            <a:ext cx="10895679" cy="5010150"/>
          </a:xfrm>
        </p:spPr>
      </p:pic>
      <p:sp>
        <p:nvSpPr>
          <p:cNvPr id="3" name="Slide Number Placeholder 2">
            <a:extLst>
              <a:ext uri="{FF2B5EF4-FFF2-40B4-BE49-F238E27FC236}">
                <a16:creationId xmlns:a16="http://schemas.microsoft.com/office/drawing/2014/main" id="{D06A0947-7776-4BF6-BA1C-6941A69EE6A4}"/>
              </a:ext>
            </a:extLst>
          </p:cNvPr>
          <p:cNvSpPr>
            <a:spLocks noGrp="1"/>
          </p:cNvSpPr>
          <p:nvPr>
            <p:ph type="sldNum" sz="quarter" idx="17"/>
          </p:nvPr>
        </p:nvSpPr>
        <p:spPr/>
        <p:txBody>
          <a:bodyPr/>
          <a:lstStyle/>
          <a:p>
            <a:fld id="{58AE716E-68DD-2249-A7FA-8AEF0B14DF81}" type="slidenum">
              <a:rPr lang="en-US" smtClean="0">
                <a:solidFill>
                  <a:srgbClr val="FFFFFF"/>
                </a:solidFill>
              </a:rPr>
              <a:pPr/>
              <a:t>8</a:t>
            </a:fld>
            <a:endParaRPr lang="en-US" dirty="0">
              <a:solidFill>
                <a:srgbClr val="FFFFFF"/>
              </a:solidFill>
            </a:endParaRPr>
          </a:p>
        </p:txBody>
      </p:sp>
      <p:sp>
        <p:nvSpPr>
          <p:cNvPr id="5" name="Title 4">
            <a:extLst>
              <a:ext uri="{FF2B5EF4-FFF2-40B4-BE49-F238E27FC236}">
                <a16:creationId xmlns:a16="http://schemas.microsoft.com/office/drawing/2014/main" id="{A87C8645-F25A-4DB1-89E0-ED961088E999}"/>
              </a:ext>
            </a:extLst>
          </p:cNvPr>
          <p:cNvSpPr>
            <a:spLocks noGrp="1"/>
          </p:cNvSpPr>
          <p:nvPr>
            <p:ph type="title"/>
          </p:nvPr>
        </p:nvSpPr>
        <p:spPr/>
        <p:txBody>
          <a:bodyPr/>
          <a:lstStyle/>
          <a:p>
            <a:r>
              <a:rPr lang="en-US" dirty="0"/>
              <a:t>Glossary</a:t>
            </a:r>
          </a:p>
        </p:txBody>
      </p:sp>
    </p:spTree>
    <p:extLst>
      <p:ext uri="{BB962C8B-B14F-4D97-AF65-F5344CB8AC3E}">
        <p14:creationId xmlns:p14="http://schemas.microsoft.com/office/powerpoint/2010/main" val="2977348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0D6E691-CE10-4040-B9B3-53C7329585AD}"/>
              </a:ext>
            </a:extLst>
          </p:cNvPr>
          <p:cNvPicPr>
            <a:picLocks noChangeAspect="1"/>
          </p:cNvPicPr>
          <p:nvPr/>
        </p:nvPicPr>
        <p:blipFill>
          <a:blip r:embed="rId3"/>
          <a:stretch>
            <a:fillRect/>
          </a:stretch>
        </p:blipFill>
        <p:spPr>
          <a:xfrm>
            <a:off x="681594" y="980023"/>
            <a:ext cx="10889771" cy="5009297"/>
          </a:xfrm>
          <a:prstGeom prst="rect">
            <a:avLst/>
          </a:prstGeom>
          <a:ln>
            <a:noFill/>
          </a:ln>
          <a:effectLst>
            <a:outerShdw blurRad="292100" dist="139700" dir="2700000" algn="tl" rotWithShape="0">
              <a:srgbClr val="333333">
                <a:alpha val="65000"/>
              </a:srgbClr>
            </a:outerShdw>
          </a:effectLst>
        </p:spPr>
      </p:pic>
      <p:sp>
        <p:nvSpPr>
          <p:cNvPr id="3" name="Slide Number Placeholder 2">
            <a:extLst>
              <a:ext uri="{FF2B5EF4-FFF2-40B4-BE49-F238E27FC236}">
                <a16:creationId xmlns:a16="http://schemas.microsoft.com/office/drawing/2014/main" id="{E2184A7A-3C9D-4EC3-A990-5B2EA5C31F6B}"/>
              </a:ext>
            </a:extLst>
          </p:cNvPr>
          <p:cNvSpPr>
            <a:spLocks noGrp="1"/>
          </p:cNvSpPr>
          <p:nvPr>
            <p:ph type="sldNum" sz="quarter" idx="18"/>
          </p:nvPr>
        </p:nvSpPr>
        <p:spPr>
          <a:xfrm>
            <a:off x="11442432" y="6444777"/>
            <a:ext cx="706657" cy="278820"/>
          </a:xfrm>
        </p:spPr>
        <p:txBody>
          <a:bodyPr anchor="ctr">
            <a:normAutofit/>
          </a:bodyPr>
          <a:lstStyle/>
          <a:p>
            <a:pPr>
              <a:spcAft>
                <a:spcPts val="600"/>
              </a:spcAft>
            </a:pPr>
            <a:fld id="{58AE716E-68DD-2249-A7FA-8AEF0B14DF81}" type="slidenum">
              <a:rPr lang="en-US" smtClean="0">
                <a:solidFill>
                  <a:srgbClr val="FFFFFF"/>
                </a:solidFill>
              </a:rPr>
              <a:pPr>
                <a:spcAft>
                  <a:spcPts val="600"/>
                </a:spcAft>
              </a:pPr>
              <a:t>9</a:t>
            </a:fld>
            <a:endParaRPr lang="en-US">
              <a:solidFill>
                <a:srgbClr val="FFFFFF"/>
              </a:solidFill>
            </a:endParaRPr>
          </a:p>
        </p:txBody>
      </p:sp>
      <p:sp>
        <p:nvSpPr>
          <p:cNvPr id="5" name="Title 4">
            <a:extLst>
              <a:ext uri="{FF2B5EF4-FFF2-40B4-BE49-F238E27FC236}">
                <a16:creationId xmlns:a16="http://schemas.microsoft.com/office/drawing/2014/main" id="{BECCD340-3D11-4A4C-AA10-E81987EBF8D3}"/>
              </a:ext>
            </a:extLst>
          </p:cNvPr>
          <p:cNvSpPr>
            <a:spLocks noGrp="1"/>
          </p:cNvSpPr>
          <p:nvPr>
            <p:ph type="title"/>
          </p:nvPr>
        </p:nvSpPr>
        <p:spPr>
          <a:xfrm>
            <a:off x="426231" y="65597"/>
            <a:ext cx="11016200" cy="518012"/>
          </a:xfrm>
        </p:spPr>
        <p:txBody>
          <a:bodyPr anchor="b">
            <a:normAutofit/>
          </a:bodyPr>
          <a:lstStyle/>
          <a:p>
            <a:r>
              <a:rPr lang="en-US" dirty="0"/>
              <a:t>Interactive Guide</a:t>
            </a:r>
          </a:p>
        </p:txBody>
      </p:sp>
    </p:spTree>
    <p:extLst>
      <p:ext uri="{BB962C8B-B14F-4D97-AF65-F5344CB8AC3E}">
        <p14:creationId xmlns:p14="http://schemas.microsoft.com/office/powerpoint/2010/main" val="210386704"/>
      </p:ext>
    </p:extLst>
  </p:cSld>
  <p:clrMapOvr>
    <a:masterClrMapping/>
  </p:clrMapOvr>
</p:sld>
</file>

<file path=ppt/theme/theme1.xml><?xml version="1.0" encoding="utf-8"?>
<a:theme xmlns:a="http://schemas.openxmlformats.org/drawingml/2006/main" name="1_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 id="{D9F41315-A90C-7348-BB46-ABA0A1FCC387}" vid="{DE743A30-2539-5240-8123-012656EC899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9573f01-a661-41f6-b80e-5182727183d4" xsi:nil="true"/>
    <lcf76f155ced4ddcb4097134ff3c332f xmlns="8a897a94-c3d0-438b-b2e3-367f2c5a20dc">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38E7473F36D94E9723DC8D3C9E3919" ma:contentTypeVersion="16" ma:contentTypeDescription="Create a new document." ma:contentTypeScope="" ma:versionID="3d5cc724b091f7154835ee14abab1a8b">
  <xsd:schema xmlns:xsd="http://www.w3.org/2001/XMLSchema" xmlns:xs="http://www.w3.org/2001/XMLSchema" xmlns:p="http://schemas.microsoft.com/office/2006/metadata/properties" xmlns:ns2="8a897a94-c3d0-438b-b2e3-367f2c5a20dc" xmlns:ns3="79573f01-a661-41f6-b80e-5182727183d4" targetNamespace="http://schemas.microsoft.com/office/2006/metadata/properties" ma:root="true" ma:fieldsID="7061e5fab96fa86761eba730f968cf37" ns2:_="" ns3:_="">
    <xsd:import namespace="8a897a94-c3d0-438b-b2e3-367f2c5a20dc"/>
    <xsd:import namespace="79573f01-a661-41f6-b80e-5182727183d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897a94-c3d0-438b-b2e3-367f2c5a20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a00141d-80f0-4ca7-8ba9-0163cf36486b"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573f01-a661-41f6-b80e-5182727183d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cf1843e-559f-4b6a-b7e8-ad755c4e5ec3}" ma:internalName="TaxCatchAll" ma:showField="CatchAllData" ma:web="79573f01-a661-41f6-b80e-5182727183d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3BB096-CE9A-42D7-BACB-68294B454BE2}">
  <ds:schemaRefs>
    <ds:schemaRef ds:uri="http://purl.org/dc/terms/"/>
    <ds:schemaRef ds:uri="http://schemas.microsoft.com/office/2006/documentManagement/types"/>
    <ds:schemaRef ds:uri="8a897a94-c3d0-438b-b2e3-367f2c5a20dc"/>
    <ds:schemaRef ds:uri="http://purl.org/dc/elements/1.1/"/>
    <ds:schemaRef ds:uri="http://schemas.openxmlformats.org/package/2006/metadata/core-properties"/>
    <ds:schemaRef ds:uri="http://www.w3.org/XML/1998/namespace"/>
    <ds:schemaRef ds:uri="http://schemas.microsoft.com/office/2006/metadata/properties"/>
    <ds:schemaRef ds:uri="http://purl.org/dc/dcmitype/"/>
    <ds:schemaRef ds:uri="http://schemas.microsoft.com/office/infopath/2007/PartnerControls"/>
    <ds:schemaRef ds:uri="79573f01-a661-41f6-b80e-5182727183d4"/>
  </ds:schemaRefs>
</ds:datastoreItem>
</file>

<file path=customXml/itemProps2.xml><?xml version="1.0" encoding="utf-8"?>
<ds:datastoreItem xmlns:ds="http://schemas.openxmlformats.org/officeDocument/2006/customXml" ds:itemID="{CAF9AECC-F07E-4B54-B58B-1BE715E732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897a94-c3d0-438b-b2e3-367f2c5a20dc"/>
    <ds:schemaRef ds:uri="79573f01-a661-41f6-b80e-5182727183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62543E-45B6-431D-9AC3-595BDC3F15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1580</TotalTime>
  <Words>2235</Words>
  <Application>Microsoft Office PowerPoint</Application>
  <PresentationFormat>Widescreen</PresentationFormat>
  <Paragraphs>179</Paragraphs>
  <Slides>25</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Arial Narrow</vt:lpstr>
      <vt:lpstr>Calibri</vt:lpstr>
      <vt:lpstr>Franklin Gothic Book</vt:lpstr>
      <vt:lpstr>Franklin Gothic Medium</vt:lpstr>
      <vt:lpstr>Gill Sans MT</vt:lpstr>
      <vt:lpstr>Symbol</vt:lpstr>
      <vt:lpstr>Times New Roman</vt:lpstr>
      <vt:lpstr>1_Cambium Assessment PPT</vt:lpstr>
      <vt:lpstr>Family portal: Overview and how to get access codes</vt:lpstr>
      <vt:lpstr>The Family Portal</vt:lpstr>
      <vt:lpstr>Family Portal Overview</vt:lpstr>
      <vt:lpstr>Login Page</vt:lpstr>
      <vt:lpstr>Landing Page</vt:lpstr>
      <vt:lpstr>Subject Page</vt:lpstr>
      <vt:lpstr>Detailed Report Download</vt:lpstr>
      <vt:lpstr>Glossary</vt:lpstr>
      <vt:lpstr>Interactive Guide</vt:lpstr>
      <vt:lpstr>How to Get Access Codes</vt:lpstr>
      <vt:lpstr>Family Portal Access Codes</vt:lpstr>
      <vt:lpstr>View Access Codes for Individual Students</vt:lpstr>
      <vt:lpstr>View and Reset Access Codes for Individual Students</vt:lpstr>
      <vt:lpstr>View Access Codes in a Roster</vt:lpstr>
      <vt:lpstr>Print Access Codes in a Roster</vt:lpstr>
      <vt:lpstr>Print Access Codes in a Roster, Continued</vt:lpstr>
      <vt:lpstr>Generate an Excel File Containing Family Portal Access Codes</vt:lpstr>
      <vt:lpstr>Download Family Portal Access Codes Template</vt:lpstr>
      <vt:lpstr>Family Portal Access Codes Template</vt:lpstr>
      <vt:lpstr>Email Family Portal Access Codes</vt:lpstr>
      <vt:lpstr>Email Family Portal Access Codes, Continued</vt:lpstr>
      <vt:lpstr>Email Family Portal Access Codes, Continued</vt:lpstr>
      <vt:lpstr>Family Portal Access Codes Email</vt:lpstr>
      <vt:lpstr>Contact Your Help Desk</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portal: Overview and how to get access codes</dc:title>
  <dc:creator>Tracie Morris</dc:creator>
  <cp:lastModifiedBy>Effie Pearson</cp:lastModifiedBy>
  <cp:revision>22</cp:revision>
  <dcterms:created xsi:type="dcterms:W3CDTF">2022-12-15T20:37:00Z</dcterms:created>
  <dcterms:modified xsi:type="dcterms:W3CDTF">2024-04-10T17:16:37Z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0x0101007938E7473F36D94E9723DC8D3C9E3919</vt:lpwstr>
  </property>
  <property fmtid="{D5CDD505-2E9C-101B-9397-08002B2CF9AE}" pid="3" name="MediaServiceImageTags">
    <vt:lpwstr/>
  </property>
</Properties>
</file>