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650" r:id="rId2"/>
    <p:sldId id="431" r:id="rId3"/>
    <p:sldId id="454" r:id="rId4"/>
    <p:sldId id="266" r:id="rId5"/>
    <p:sldId id="761" r:id="rId6"/>
    <p:sldId id="799" r:id="rId7"/>
    <p:sldId id="764" r:id="rId8"/>
    <p:sldId id="763" r:id="rId9"/>
    <p:sldId id="800" r:id="rId10"/>
    <p:sldId id="771" r:id="rId11"/>
    <p:sldId id="481" r:id="rId12"/>
    <p:sldId id="75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6564587-C60B-4FA6-9575-364E85592A5C}">
          <p14:sldIdLst>
            <p14:sldId id="650"/>
          </p14:sldIdLst>
        </p14:section>
        <p14:section name="Tests with Reporting Categories" id="{4BE43B17-5D0F-4D46-A7EF-99956223B006}">
          <p14:sldIdLst>
            <p14:sldId id="431"/>
          </p14:sldIdLst>
        </p14:section>
        <p14:section name="Tests with Standard Measures" id="{D5ED7BEE-509D-4A10-B871-452FF829C044}">
          <p14:sldIdLst>
            <p14:sldId id="454"/>
            <p14:sldId id="266"/>
          </p14:sldIdLst>
        </p14:section>
        <p14:section name="Tests with Writing Dimensions" id="{C693EE4B-6658-4D2C-AA8A-C5BFFE037F57}">
          <p14:sldIdLst>
            <p14:sldId id="761"/>
            <p14:sldId id="799"/>
          </p14:sldIdLst>
        </p14:section>
        <p14:section name="Cross Sectional Reports" id="{29721FA9-C14B-4B91-BFB7-5E258F1D7D31}">
          <p14:sldIdLst>
            <p14:sldId id="764"/>
            <p14:sldId id="763"/>
            <p14:sldId id="800"/>
            <p14:sldId id="771"/>
          </p14:sldIdLst>
        </p14:section>
        <p14:section name="More Information" id="{0B7CDF43-5B24-4AD1-BCC7-670F556EB353}">
          <p14:sldIdLst>
            <p14:sldId id="481"/>
            <p14:sldId id="7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FD755E-3C7E-07E1-ED85-BF596FCB43F2}" name="Foret Katia" initials="FK" userId="S::katia.foret@doe.k12.de.us::92d5ab63-85ad-4f9d-917d-8634455e4bda" providerId="AD"/>
  <p188:author id="{638524C6-BFA2-09CB-EC17-F123844A2C86}" name="Effie Pearson" initials="EP" userId="S::effie.pearson@cambiumassessment.com::cdfd84c6-2ed3-4db2-acd1-5192d45ac6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Mills" initials="MM" lastIdx="4" clrIdx="0">
    <p:extLst>
      <p:ext uri="{19B8F6BF-5375-455C-9EA6-DF929625EA0E}">
        <p15:presenceInfo xmlns:p15="http://schemas.microsoft.com/office/powerpoint/2012/main" userId="S::monica.mills@cambiumassessment.com::23239697-e21f-4bcd-a872-d364e6b1047e" providerId="AD"/>
      </p:ext>
    </p:extLst>
  </p:cmAuthor>
  <p:cmAuthor id="2" name="Foret Katia" initials="FK" lastIdx="10" clrIdx="1">
    <p:extLst>
      <p:ext uri="{19B8F6BF-5375-455C-9EA6-DF929625EA0E}">
        <p15:presenceInfo xmlns:p15="http://schemas.microsoft.com/office/powerpoint/2012/main" userId="S-1-5-21-1663063133-427115637-1538882281-1711" providerId="AD"/>
      </p:ext>
    </p:extLst>
  </p:cmAuthor>
  <p:cmAuthor id="3" name="Effie Pearson" initials="EP" lastIdx="3" clrIdx="2">
    <p:extLst>
      <p:ext uri="{19B8F6BF-5375-455C-9EA6-DF929625EA0E}">
        <p15:presenceInfo xmlns:p15="http://schemas.microsoft.com/office/powerpoint/2012/main" userId="S::effie.pearson@cambiumassessment.com::cdfd84c6-2ed3-4db2-acd1-5192d45ac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55" autoAdjust="0"/>
    <p:restoredTop sz="86385" autoAdjust="0"/>
  </p:normalViewPr>
  <p:slideViewPr>
    <p:cSldViewPr snapToGrid="0">
      <p:cViewPr varScale="1">
        <p:scale>
          <a:sx n="90" d="100"/>
          <a:sy n="90" d="100"/>
        </p:scale>
        <p:origin x="114" y="270"/>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2BBF1-2E01-4A45-A5DD-BA7B8D6426B6}"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4F645-D1C8-495C-92C2-FFE28CC672A7}" type="slidenum">
              <a:rPr lang="en-US" smtClean="0"/>
              <a:t>‹#›</a:t>
            </a:fld>
            <a:endParaRPr lang="en-US"/>
          </a:p>
        </p:txBody>
      </p:sp>
    </p:spTree>
    <p:extLst>
      <p:ext uri="{BB962C8B-B14F-4D97-AF65-F5344CB8AC3E}">
        <p14:creationId xmlns:p14="http://schemas.microsoft.com/office/powerpoint/2010/main" val="1090637766"/>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Welcome to this mini training module on the Reporting System</a:t>
            </a:r>
            <a:r>
              <a:rPr lang="en-US" sz="900" b="0" dirty="0">
                <a:latin typeface="Arial" panose="020B0604020202020204" pitchFamily="34" charset="0"/>
                <a:cs typeface="Arial" panose="020B0604020202020204" pitchFamily="34" charset="0"/>
              </a:rPr>
              <a:t>—Viewing Results with Reporting Categories, Standard Measures, and Writing Dimensions. </a:t>
            </a:r>
            <a:r>
              <a:rPr lang="en-US" sz="900" dirty="0">
                <a:latin typeface="Arial" panose="020B0604020202020204" pitchFamily="34" charset="0"/>
                <a:cs typeface="Arial" panose="020B0604020202020204" pitchFamily="34" charset="0"/>
              </a:rPr>
              <a:t>This training module is based on the</a:t>
            </a:r>
            <a:r>
              <a:rPr lang="en-US" sz="900" b="0" i="1" dirty="0">
                <a:latin typeface="Arial" panose="020B0604020202020204" pitchFamily="34" charset="0"/>
                <a:cs typeface="Arial" panose="020B0604020202020204" pitchFamily="34" charset="0"/>
              </a:rPr>
              <a:t> </a:t>
            </a:r>
            <a:r>
              <a:rPr lang="en-US" sz="900" b="1" i="1" dirty="0">
                <a:latin typeface="Arial" panose="020B0604020202020204" pitchFamily="34" charset="0"/>
                <a:cs typeface="Arial" panose="020B0604020202020204" pitchFamily="34" charset="0"/>
              </a:rPr>
              <a:t>Centralized Reporting System User Guide for Summative and Interim Assessments, 2023–2024</a:t>
            </a:r>
            <a:r>
              <a:rPr lang="en-US" sz="900" dirty="0">
                <a:latin typeface="Arial" panose="020B0604020202020204" pitchFamily="34" charset="0"/>
                <a:cs typeface="Arial" panose="020B0604020202020204" pitchFamily="34" charset="0"/>
              </a:rPr>
              <a:t>, which is available on the </a:t>
            </a:r>
            <a:r>
              <a:rPr lang="en-US" sz="900" b="1" dirty="0" err="1">
                <a:latin typeface="Arial" panose="020B0604020202020204" pitchFamily="34" charset="0"/>
                <a:cs typeface="Arial" panose="020B0604020202020204" pitchFamily="34" charset="0"/>
              </a:rPr>
              <a:t>DeSSA</a:t>
            </a:r>
            <a:r>
              <a:rPr lang="en-US" sz="900" b="1" dirty="0">
                <a:latin typeface="Arial" panose="020B0604020202020204" pitchFamily="34" charset="0"/>
                <a:cs typeface="Arial" panose="020B0604020202020204" pitchFamily="34" charset="0"/>
              </a:rPr>
              <a:t> portal</a:t>
            </a:r>
            <a:r>
              <a:rPr lang="en-US" sz="900" dirty="0">
                <a:latin typeface="Arial" panose="020B0604020202020204" pitchFamily="34" charset="0"/>
                <a:cs typeface="Arial" panose="020B0604020202020204" pitchFamily="34" charset="0"/>
              </a:rPr>
              <a:t>. </a:t>
            </a:r>
          </a:p>
          <a:p>
            <a:endParaRPr lang="en-US" sz="9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table below the graphs breaks down performance by target. Again, you see the three school year administrations side-by-side, with the standards cluster identified under the color-coded reporting categories. The standard cluster measures typically include </a:t>
            </a:r>
            <a:r>
              <a:rPr lang="en-US" b="1" dirty="0"/>
              <a:t>Proficient? And Strength? </a:t>
            </a:r>
            <a:r>
              <a:rPr lang="en-US" dirty="0"/>
              <a:t>You see the legends displayed at the right. This helps you understand at a glance how the school (or district) is improving or declining in each area.</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372095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module has given you an understanding of the different types of reporting measures you may see in your reports</a:t>
            </a:r>
            <a:r>
              <a:rPr lang="en-US" b="0" dirty="0"/>
              <a:t>.  </a:t>
            </a:r>
            <a:r>
              <a:rPr lang="en-US" dirty="0"/>
              <a:t>Watch for future announcements on the </a:t>
            </a:r>
            <a:r>
              <a:rPr lang="en-US" dirty="0" err="1"/>
              <a:t>DeSSA</a:t>
            </a:r>
            <a:r>
              <a:rPr lang="en-US" dirty="0"/>
              <a:t> assessment portal page. </a:t>
            </a:r>
            <a:r>
              <a:rPr lang="en-US" b="0" dirty="0"/>
              <a:t>A</a:t>
            </a:r>
            <a:r>
              <a:rPr lang="en-US" b="1" dirty="0"/>
              <a:t> Centralized</a:t>
            </a:r>
            <a:r>
              <a:rPr lang="en-US" b="1" i="1" dirty="0"/>
              <a:t> Reporting System User Guide</a:t>
            </a:r>
            <a:r>
              <a:rPr lang="en-US" b="0" i="1" dirty="0"/>
              <a:t> </a:t>
            </a:r>
            <a:r>
              <a:rPr lang="en-US" dirty="0"/>
              <a:t>is posted there. You can also call or email the </a:t>
            </a:r>
            <a:r>
              <a:rPr lang="en-US" b="1" dirty="0" err="1"/>
              <a:t>DeSSA</a:t>
            </a:r>
            <a:r>
              <a:rPr lang="en-US" b="1" dirty="0"/>
              <a:t> Help Desk </a:t>
            </a:r>
            <a:r>
              <a:rPr lang="en-US" dirty="0"/>
              <a:t>with your questions.</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FC3BB-83ED-4FBD-AB97-B60FAD447E3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9977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your </a:t>
            </a:r>
            <a:r>
              <a:rPr lang="en-US" i="1" baseline="0" dirty="0">
                <a:solidFill>
                  <a:schemeClr val="tx1"/>
                </a:solidFill>
                <a:latin typeface="Arial" panose="020B0604020202020204" pitchFamily="34" charset="0"/>
                <a:cs typeface="Arial" panose="020B0604020202020204" pitchFamily="34" charset="0"/>
              </a:rPr>
              <a:t>CRS User Guide </a:t>
            </a:r>
            <a:r>
              <a:rPr lang="en-US" baseline="0" dirty="0">
                <a:solidFill>
                  <a:schemeClr val="tx1"/>
                </a:solidFill>
                <a:latin typeface="Arial" panose="020B0604020202020204" pitchFamily="34" charset="0"/>
                <a:cs typeface="Arial" panose="020B0604020202020204" pitchFamily="34" charset="0"/>
              </a:rPr>
              <a:t>located on the DeSSA portal or contact the DeSSA Help Desk.</a:t>
            </a:r>
            <a:endParaRPr lang="en-US" dirty="0">
              <a:solidFill>
                <a:schemeClr val="tx1"/>
              </a:solidFill>
              <a:latin typeface="Arial" panose="020B0604020202020204" pitchFamily="34" charset="0"/>
              <a:cs typeface="Arial" panose="020B0604020202020204" pitchFamily="34" charset="0"/>
            </a:endParaRPr>
          </a:p>
          <a:p>
            <a:pPr lvl="0"/>
            <a:endParaRPr lang="en-US" dirty="0"/>
          </a:p>
        </p:txBody>
      </p:sp>
      <p:sp>
        <p:nvSpPr>
          <p:cNvPr id="4" name="Slide Number Placeholder 3"/>
          <p:cNvSpPr>
            <a:spLocks noGrp="1"/>
          </p:cNvSpPr>
          <p:nvPr>
            <p:ph type="sldNum" sz="quarter" idx="10"/>
          </p:nvPr>
        </p:nvSpPr>
        <p:spPr>
          <a:xfrm>
            <a:off x="3426653" y="9024094"/>
            <a:ext cx="157094" cy="231708"/>
          </a:xfrm>
        </p:spPr>
        <p:txBody>
          <a:bodyPr/>
          <a:lstStyle/>
          <a:p>
            <a:pPr lvl="0"/>
            <a:fld id="{DBA2C2E2-0E08-480B-A22D-C2F2EBF6A27D}" type="slidenum">
              <a:rPr lang="en-US" noProof="0"/>
              <a:pPr lvl="0"/>
              <a:t>12</a:t>
            </a:fld>
            <a:endParaRPr lang="en-US" noProof="0" dirty="0"/>
          </a:p>
        </p:txBody>
      </p:sp>
      <p:sp>
        <p:nvSpPr>
          <p:cNvPr id="6" name="Slide Image Placeholder 5">
            <a:extLst>
              <a:ext uri="{FF2B5EF4-FFF2-40B4-BE49-F238E27FC236}">
                <a16:creationId xmlns:a16="http://schemas.microsoft.com/office/drawing/2014/main" id="{D596EACB-4837-4B3D-8FF0-02082207D95E}"/>
              </a:ext>
            </a:extLst>
          </p:cNvPr>
          <p:cNvSpPr>
            <a:spLocks noGrp="1" noRot="1" noChangeAspect="1"/>
          </p:cNvSpPr>
          <p:nvPr>
            <p:ph type="sldImg"/>
          </p:nvPr>
        </p:nvSpPr>
        <p:spPr/>
      </p:sp>
    </p:spTree>
    <p:extLst>
      <p:ext uri="{BB962C8B-B14F-4D97-AF65-F5344CB8AC3E}">
        <p14:creationId xmlns:p14="http://schemas.microsoft.com/office/powerpoint/2010/main" val="353915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tests with reporting category sections, you can compare the performance of your students in each area of the test. Click each vertical section bar to expand or collapse it. In this example, you can view the performance level for each student under the reporting categories for this Grade 8 ELA test. Summative and interim tests cover multiple reporting categories, while a benchmark test covers only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There are  helpful resources in </a:t>
            </a:r>
            <a:r>
              <a:rPr lang="en-US" b="1" dirty="0"/>
              <a:t>Tools for Teachers </a:t>
            </a:r>
            <a:r>
              <a:rPr lang="en-US" dirty="0"/>
              <a:t>like </a:t>
            </a:r>
            <a:r>
              <a:rPr lang="en-US" b="1" dirty="0"/>
              <a:t>Using </a:t>
            </a:r>
            <a:r>
              <a:rPr lang="en-US" b="1" dirty="0" err="1"/>
              <a:t>SmART:Understanding</a:t>
            </a:r>
            <a:r>
              <a:rPr lang="en-US" b="1" dirty="0"/>
              <a:t> Grade Level Expectations </a:t>
            </a:r>
            <a:r>
              <a:rPr lang="en-US" b="0" dirty="0"/>
              <a:t>and</a:t>
            </a:r>
            <a:r>
              <a:rPr lang="en-US" b="1" dirty="0"/>
              <a:t> Using </a:t>
            </a:r>
            <a:r>
              <a:rPr lang="en-US" b="1" dirty="0" err="1"/>
              <a:t>SmART</a:t>
            </a:r>
            <a:r>
              <a:rPr lang="en-US" b="1" dirty="0"/>
              <a:t>: Understanding ELA Performance Task Writing Rubrics for Elementary Schools.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ea typeface="Times New Roman" panose="02020603050405020304" pitchFamily="18" charset="0"/>
                <a:cs typeface="Calibri" panose="020F0502020204030204" pitchFamily="34" charset="0"/>
              </a:rPr>
              <a:t>NOTE:</a:t>
            </a:r>
            <a:r>
              <a:rPr lang="en-US" dirty="0">
                <a:latin typeface="Calibri" panose="020F0502020204030204" pitchFamily="34" charset="0"/>
                <a:ea typeface="Times New Roman" panose="02020603050405020304" pitchFamily="18" charset="0"/>
                <a:cs typeface="Calibri" panose="020F0502020204030204" pitchFamily="34" charset="0"/>
              </a:rPr>
              <a:t> Student level reporting category data is only available in CRS for summative assessments taken during the 2018-2019 school year and prior due to the transition to the abbreviated blueprint adopted for ELA/L and Math during the 2020-2021 school year. Student level reporting category data will be available again starting with the 2023-2024 summative assessment. Students will still take the abbreviated blueprint, but some ELA and Math reporting categories or claims will be combined to support claim level reporting at the student level. There will be no changes to the aggregate school or district level reporting. </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9194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6648" y="4400550"/>
            <a:ext cx="5486400" cy="3600450"/>
          </a:xfrm>
        </p:spPr>
        <p:txBody>
          <a:bodyPr/>
          <a:lstStyle/>
          <a:p>
            <a:r>
              <a:rPr lang="en-US" dirty="0">
                <a:latin typeface="Arial" panose="020B0604020202020204" pitchFamily="34" charset="0"/>
                <a:cs typeface="Arial" panose="020B0604020202020204" pitchFamily="34" charset="0"/>
              </a:rPr>
              <a:t>Adaptive tests will generate a “standard measures report,” notable for its target measures and the symbols indicating performance results. This image shows the School Performance on Test report for the Grade 3 ELA Summative. The teacher’s rosters are listed in the column on the left. Aggregate state, district, and school performance levels are listed above the rosters.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The expandable table contains information organized by Reporting Category, with test results, organized by standard, nested in a hierarchy below. ELA tests typically include two, three, or even four different reporting categories that together make up one test score. Here, you see the </a:t>
            </a:r>
            <a:r>
              <a:rPr lang="en-US" b="1" dirty="0">
                <a:latin typeface="Arial" panose="020B0604020202020204" pitchFamily="34" charset="0"/>
                <a:cs typeface="Arial" panose="020B0604020202020204" pitchFamily="34" charset="0"/>
              </a:rPr>
              <a:t>Listening and Reading Informational Text </a:t>
            </a:r>
            <a:r>
              <a:rPr lang="en-US" b="0" dirty="0">
                <a:latin typeface="Arial" panose="020B0604020202020204" pitchFamily="34" charset="0"/>
                <a:cs typeface="Arial" panose="020B0604020202020204" pitchFamily="34" charset="0"/>
              </a:rPr>
              <a:t>categories</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expanded. Underneath each reporting category, Standard Clusters are listed. </a:t>
            </a:r>
            <a:r>
              <a:rPr lang="en-US" b="1" dirty="0">
                <a:latin typeface="Arial" panose="020B0604020202020204" pitchFamily="34" charset="0"/>
                <a:cs typeface="Arial" panose="020B0604020202020204" pitchFamily="34" charset="0"/>
              </a:rPr>
              <a:t>Standard Clusters are called targets</a:t>
            </a:r>
            <a:r>
              <a:rPr lang="en-US" b="0" dirty="0">
                <a:latin typeface="Arial" panose="020B0604020202020204" pitchFamily="34" charset="0"/>
                <a:cs typeface="Arial" panose="020B0604020202020204" pitchFamily="34" charset="0"/>
              </a:rPr>
              <a:t>. Results for each target are reported using two measurement sub-columns: </a:t>
            </a:r>
            <a:r>
              <a:rPr lang="en-US" b="1" dirty="0">
                <a:latin typeface="Arial" panose="020B0604020202020204" pitchFamily="34" charset="0"/>
                <a:cs typeface="Arial" panose="020B0604020202020204" pitchFamily="34" charset="0"/>
              </a:rPr>
              <a:t>Proficient</a:t>
            </a:r>
            <a:r>
              <a:rPr lang="en-US" b="0"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Weak or Strong</a:t>
            </a:r>
            <a:r>
              <a:rPr lang="en-US" b="0" dirty="0">
                <a:latin typeface="Arial" panose="020B0604020202020204" pitchFamily="34" charset="0"/>
                <a:cs typeface="Arial" panose="020B0604020202020204" pitchFamily="34" charset="0"/>
              </a:rPr>
              <a:t>. You may see a column for % Correct, depending on the specific test which is the case for the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Each standard cluster is matched with a “more information” button that displays its description.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81185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legend for any standard in the cluster describes exactly what students must do to hit the target. The performance indicators under that standard reflect how close the students came to the target, relative to how the student performed on the rest of the test.</a:t>
            </a:r>
          </a:p>
          <a:p>
            <a:endParaRPr lang="en-US" dirty="0"/>
          </a:p>
          <a:p>
            <a:r>
              <a:rPr lang="en-US" dirty="0"/>
              <a:t>The </a:t>
            </a:r>
            <a:r>
              <a:rPr lang="en-US" b="1" dirty="0"/>
              <a:t>Proficient? </a:t>
            </a:r>
            <a:r>
              <a:rPr lang="en-US" dirty="0"/>
              <a:t>column reflects the students’ performance on the standard compared to the cut score that determines proficiency. Students may perform above the standard proficiency cut, they may be at or near the standard, or they may perform below the standard.</a:t>
            </a:r>
          </a:p>
          <a:p>
            <a:endParaRPr lang="en-US" dirty="0"/>
          </a:p>
          <a:p>
            <a:r>
              <a:rPr lang="en-US" dirty="0"/>
              <a:t>In the </a:t>
            </a:r>
            <a:r>
              <a:rPr lang="en-US" b="1" dirty="0"/>
              <a:t>Weak or Strong Column, </a:t>
            </a:r>
            <a:r>
              <a:rPr lang="en-US" dirty="0"/>
              <a:t>the plus (+) sign indicates that this group of students demonstrates strength in this standard; they performed better on items from this standard than they did on the rest of the test. The minus (-) sign indicates that this is an area of weakness. The students did not perform as well on items from this standard as they did on the rest of the test. An equal (=) sign indicates that their performance on this standard is like their performance on the rest of the test. </a:t>
            </a:r>
            <a:r>
              <a:rPr lang="en-US" kern="1200" dirty="0">
                <a:solidFill>
                  <a:schemeClr val="tx1"/>
                </a:solidFill>
                <a:effectLst/>
                <a:latin typeface="Arial" panose="020B0604020202020204" pitchFamily="34" charset="0"/>
                <a:ea typeface="+mn-ea"/>
                <a:cs typeface="Arial" panose="020B0604020202020204" pitchFamily="34" charset="0"/>
              </a:rPr>
              <a:t>An asterisk (*) displays when there is insufficient information to report.</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altLang="en-US"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ctr" defTabSz="933237"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93323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90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Calibri"/>
                <a:ea typeface="+mn-ea"/>
                <a:cs typeface="+mn-cs"/>
              </a:rPr>
              <a:t>The Writing Dimensions section appears for aggregate reports of assessments that include an essay component. </a:t>
            </a:r>
          </a:p>
          <a:p>
            <a:r>
              <a:rPr lang="en-US" sz="900" kern="1200" dirty="0">
                <a:solidFill>
                  <a:schemeClr val="tx1"/>
                </a:solidFill>
                <a:effectLst/>
                <a:latin typeface="Calibri"/>
                <a:ea typeface="+mn-ea"/>
                <a:cs typeface="+mn-cs"/>
              </a:rPr>
              <a:t>The columns within the Writing Dimensions category are nested with the types of essays under the Essay header and Writing Dimensions (such as  Informational, Literary, Argumentative, Explanatory, Narrative, Opinion) applicable to that type of essay below. Each dimension sub-column is split into additional sub-columns based on the possible points students can earn in that dimension. These point columns show the percentage of students in a roster who earned each point value in each dimension.</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E4D672-0001-4B9B-A548-645C7DDE001A}"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5569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kern="1200" dirty="0">
                <a:solidFill>
                  <a:schemeClr val="tx1"/>
                </a:solidFill>
                <a:effectLst/>
                <a:latin typeface="Calibri"/>
                <a:ea typeface="+mn-ea"/>
                <a:cs typeface="+mn-cs"/>
              </a:rPr>
              <a:t>To help you analyze your students’ performance in the different dimensions, certain cells are highlighted green or red. The cell with the highest percentage of students earning the highest point value for a dimension is shaded green and displays an up arrow in the cell. These students performed well in that dimension as compared with other students. The cell with the highest percentage of students earning the lowest point value for a dimension is shaded red and displays a down arrow. These students performed comparatively poorly.</a:t>
            </a:r>
          </a:p>
          <a:p>
            <a:endParaRPr lang="en-US" dirty="0"/>
          </a:p>
          <a:p>
            <a:pPr marL="0" marR="0" lvl="0" indent="0" algn="l" defTabSz="933237" rtl="0" eaLnBrk="1" fontAlgn="auto" latinLnBrk="0" hangingPunct="1">
              <a:lnSpc>
                <a:spcPct val="100000"/>
              </a:lnSpc>
              <a:spcBef>
                <a:spcPts val="0"/>
              </a:spcBef>
              <a:spcAft>
                <a:spcPts val="0"/>
              </a:spcAft>
              <a:buClrTx/>
              <a:buSzTx/>
              <a:buFontTx/>
              <a:buNone/>
              <a:tabLst/>
              <a:defRPr/>
            </a:pPr>
            <a:r>
              <a:rPr lang="en-US" dirty="0"/>
              <a:t>For example, you can quickly see that there are  teacher’s students in School 2 that are scoring low in Conventions. The red shading serves as a red flag. The goal is to help users identify a pattern where students are not doing so well. These markers allow users to detect a pattern. And even if there is no pattern, it allows the user to focus on areas that need remediation and to figure out what is working well and can be shared across classes. </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dirty="0"/>
          </a:p>
          <a:p>
            <a:pPr defTabSz="933237">
              <a:defRPr/>
            </a:pPr>
            <a:r>
              <a:rPr lang="en-US" dirty="0"/>
              <a:t>You can also see that there are students in School 3 that are scoring high in Organization/Purpose. The green shading indicates consistent, strong performance. The teacher can determine what is working well and can be shared across classes.</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78186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a:t>
            </a:r>
            <a:r>
              <a:rPr lang="en-US" b="1" dirty="0"/>
              <a:t>Cross-Sectional report </a:t>
            </a:r>
            <a:r>
              <a:rPr lang="en-US" dirty="0"/>
              <a:t>is available, the button displays in the </a:t>
            </a:r>
            <a:r>
              <a:rPr lang="en-US" b="1" dirty="0"/>
              <a:t>Features &amp; Tools menu</a:t>
            </a:r>
            <a:r>
              <a:rPr lang="en-US" dirty="0"/>
              <a:t>. Click it to open the report options, as shown here. Select </a:t>
            </a:r>
            <a:r>
              <a:rPr lang="en-US" b="1" dirty="0"/>
              <a:t>up to three test reasons </a:t>
            </a:r>
            <a:r>
              <a:rPr lang="en-US" dirty="0"/>
              <a:t>you wish to compare. Click </a:t>
            </a:r>
            <a:r>
              <a:rPr lang="en-US" b="1" dirty="0"/>
              <a:t>Generate Report</a:t>
            </a:r>
            <a:r>
              <a:rPr lang="en-US" dirty="0"/>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Click the toggle to switch between Score and performance data highlighted in the first Overall graph. Hover over the data points in a line graph or the sections in a bar to get more information.</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211036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When the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Cross-Sectional Report </a:t>
            </a:r>
            <a:r>
              <a:rPr lang="en-US" sz="1800" dirty="0">
                <a:effectLst/>
                <a:latin typeface="Calibri" panose="020F0502020204030204" pitchFamily="34" charset="0"/>
                <a:ea typeface="Times New Roman" panose="02020603050405020304" pitchFamily="18" charset="0"/>
                <a:cs typeface="Calibri" panose="020F0502020204030204" pitchFamily="34" charset="0"/>
              </a:rPr>
              <a:t>is available, school- and district-level users can view a school or district’s performance, for a test family across multiple test reasons. This report helps you understand how the institution’s performance has improved or declined across student populations. Unlike the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Longitudinal Report</a:t>
            </a:r>
            <a:r>
              <a:rPr lang="en-US" sz="1800" dirty="0">
                <a:effectLst/>
                <a:latin typeface="Calibri" panose="020F0502020204030204" pitchFamily="34" charset="0"/>
                <a:ea typeface="Times New Roman" panose="02020603050405020304" pitchFamily="18" charset="0"/>
                <a:cs typeface="Calibri" panose="020F0502020204030204" pitchFamily="34" charset="0"/>
              </a:rPr>
              <a:t>, the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Cross-Sectional Report </a:t>
            </a:r>
            <a:r>
              <a:rPr lang="en-US" sz="1800" dirty="0">
                <a:effectLst/>
                <a:latin typeface="Calibri" panose="020F0502020204030204" pitchFamily="34" charset="0"/>
                <a:ea typeface="Times New Roman" panose="02020603050405020304" pitchFamily="18" charset="0"/>
                <a:cs typeface="Calibri" panose="020F0502020204030204" pitchFamily="34" charset="0"/>
              </a:rPr>
              <a:t>does not track a particular set of students. The set of students may vary across test reasons, depending on which ones were enrolled and took the tests at the time. A school-level user can view a report for their school. A district-level user can view a report for their district or any school within it.</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274372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table underneath the graphs presents the same information in tabular form. You can compare the school years side-by-side, by score and performance level. You can expand or collapse the data under the color-coded headings.</a:t>
            </a:r>
          </a:p>
          <a:p>
            <a:endParaRPr lang="en-US" dirty="0"/>
          </a:p>
          <a:p>
            <a:r>
              <a:rPr lang="en-US" dirty="0"/>
              <a:t>You can change the year selections by clicking the Change Selections button at the top-right corner of the report. A Print button is also available.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664419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2010380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52862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275189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95081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251762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3764319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2135753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1657657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952717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70221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32720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722189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85470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39456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1395309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dirty="0"/>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4157698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Franklin Gothic Book" panose="020B0503020102020204" pitchFamily="34"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7" y="3828063"/>
            <a:ext cx="2577519" cy="221084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9593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44232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297457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12263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119625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59510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16884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64110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803893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de.portal.cambiumast.com/"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hyperlink" Target="https://helpdesk.doe.k12.de.us/" TargetMode="External"/><Relationship Id="rId4" Type="http://schemas.openxmlformats.org/officeDocument/2006/relationships/hyperlink" Target="mailto:DeSSAHelpDesk@cambiumassessmen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7.svg"/><Relationship Id="rId2" Type="http://schemas.openxmlformats.org/officeDocument/2006/relationships/slideLayout" Target="../slideLayouts/slideLayout22.xml"/><Relationship Id="rId1" Type="http://schemas.openxmlformats.org/officeDocument/2006/relationships/tags" Target="../tags/tag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8.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9.xml"/><Relationship Id="rId7" Type="http://schemas.openxmlformats.org/officeDocument/2006/relationships/image" Target="../media/image26.png"/><Relationship Id="rId2" Type="http://schemas.openxmlformats.org/officeDocument/2006/relationships/slideLayout" Target="../slideLayouts/slideLayout22.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83923" y="1164564"/>
            <a:ext cx="7131849" cy="3243783"/>
          </a:xfrm>
        </p:spPr>
        <p:txBody>
          <a:bodyPr>
            <a:normAutofit fontScale="90000"/>
          </a:bodyPr>
          <a:lstStyle/>
          <a:p>
            <a:r>
              <a:rPr lang="en-US" dirty="0"/>
              <a:t>The reporting system</a:t>
            </a:r>
            <a:br>
              <a:rPr lang="en-US" dirty="0"/>
            </a:br>
            <a:r>
              <a:rPr kumimoji="0" lang="en-US" sz="4800" b="0" i="0" u="none" strike="noStrike" kern="1200" cap="none" spc="0" normalizeH="0" baseline="0" noProof="0" dirty="0">
                <a:ln>
                  <a:noFill/>
                </a:ln>
                <a:solidFill>
                  <a:schemeClr val="tx2"/>
                </a:solidFill>
                <a:effectLst/>
                <a:uLnTx/>
                <a:uFillTx/>
                <a:latin typeface="Franklin Gothic Medium" panose="020B0603020102020204"/>
                <a:cs typeface="Calibri"/>
              </a:rPr>
              <a:t> </a:t>
            </a:r>
            <a:r>
              <a:rPr kumimoji="0" lang="en-US" sz="2700" b="0" i="0" u="none" strike="noStrike" kern="1200" cap="none" spc="0" normalizeH="0" baseline="0" noProof="0" dirty="0">
                <a:ln>
                  <a:noFill/>
                </a:ln>
                <a:effectLst/>
                <a:uLnTx/>
                <a:uFillTx/>
                <a:latin typeface="Franklin Gothic Medium" panose="020B0603020102020204"/>
                <a:cs typeface="Calibri"/>
              </a:rPr>
              <a:t>—Viewing Results with Reporting Categories, Standard Measures, </a:t>
            </a:r>
            <a:br>
              <a:rPr kumimoji="0" lang="en-US" sz="2700" b="0" i="0" u="none" strike="noStrike" kern="1200" cap="none" spc="0" normalizeH="0" baseline="0" noProof="0" dirty="0">
                <a:ln>
                  <a:noFill/>
                </a:ln>
                <a:effectLst/>
                <a:uLnTx/>
                <a:uFillTx/>
                <a:latin typeface="Franklin Gothic Medium" panose="020B0603020102020204"/>
                <a:cs typeface="Calibri"/>
              </a:rPr>
            </a:br>
            <a:r>
              <a:rPr kumimoji="0" lang="en-US" sz="2700" b="0" i="0" u="none" strike="noStrike" kern="1200" cap="none" spc="0" normalizeH="0" baseline="0" noProof="0" dirty="0">
                <a:ln>
                  <a:noFill/>
                </a:ln>
                <a:effectLst/>
                <a:uLnTx/>
                <a:uFillTx/>
                <a:latin typeface="Franklin Gothic Medium" panose="020B0603020102020204"/>
                <a:cs typeface="Calibri"/>
              </a:rPr>
              <a:t>and Writing Dimensions</a:t>
            </a:r>
            <a:br>
              <a:rPr lang="en-US" dirty="0">
                <a:solidFill>
                  <a:schemeClr val="tx2"/>
                </a:solidFill>
              </a:rPr>
            </a:br>
            <a:br>
              <a:rPr lang="en-US" dirty="0"/>
            </a:br>
            <a:endParaRPr lang="en-US" dirty="0"/>
          </a:p>
        </p:txBody>
      </p:sp>
      <p:sp>
        <p:nvSpPr>
          <p:cNvPr id="2" name="Subtitle 1">
            <a:extLst>
              <a:ext uri="{FF2B5EF4-FFF2-40B4-BE49-F238E27FC236}">
                <a16:creationId xmlns:a16="http://schemas.microsoft.com/office/drawing/2014/main" id="{5EA58DB5-ED0A-74C4-B522-0E5DCF9E10C4}"/>
              </a:ext>
            </a:extLst>
          </p:cNvPr>
          <p:cNvSpPr>
            <a:spLocks noGrp="1"/>
          </p:cNvSpPr>
          <p:nvPr>
            <p:ph type="subTitle" idx="1"/>
          </p:nvPr>
        </p:nvSpPr>
        <p:spPr>
          <a:xfrm>
            <a:off x="3520551" y="4449602"/>
            <a:ext cx="8095221" cy="1110746"/>
          </a:xfrm>
        </p:spPr>
        <p:txBody>
          <a:bodyPr/>
          <a:lstStyle/>
          <a:p>
            <a:r>
              <a:rPr kumimoji="0" lang="en-US" sz="2400" b="0" i="0" u="none" strike="noStrike" kern="1200" cap="none" spc="0" normalizeH="0" baseline="0" noProof="0" dirty="0">
                <a:ln>
                  <a:noFill/>
                </a:ln>
                <a:solidFill>
                  <a:schemeClr val="tx2"/>
                </a:solidFill>
                <a:effectLst/>
                <a:uLnTx/>
                <a:uFillTx/>
                <a:latin typeface="Franklin Gothic Medium" panose="020B0603020102020204"/>
                <a:cs typeface="Calibri"/>
              </a:rPr>
              <a:t>2023–2024</a:t>
            </a:r>
            <a:endParaRPr lang="en-US" dirty="0">
              <a:solidFill>
                <a:schemeClr val="tx2"/>
              </a:solidFill>
            </a:endParaRPr>
          </a:p>
        </p:txBody>
      </p:sp>
      <p:sp>
        <p:nvSpPr>
          <p:cNvPr id="6" name="Subtitle 2">
            <a:extLst>
              <a:ext uri="{FF2B5EF4-FFF2-40B4-BE49-F238E27FC236}">
                <a16:creationId xmlns:a16="http://schemas.microsoft.com/office/drawing/2014/main" id="{1C792035-B5E6-4C8C-9A73-299A4F8FCD84}"/>
              </a:ext>
            </a:extLst>
          </p:cNvPr>
          <p:cNvSpPr txBox="1">
            <a:spLocks/>
          </p:cNvSpPr>
          <p:nvPr/>
        </p:nvSpPr>
        <p:spPr>
          <a:xfrm>
            <a:off x="2575532" y="4532112"/>
            <a:ext cx="8243705" cy="514905"/>
          </a:xfrm>
          <a:prstGeom prst="rect">
            <a:avLst/>
          </a:prstGeom>
          <a:ln>
            <a:noFill/>
          </a:ln>
        </p:spPr>
        <p:txBody>
          <a:bodyPr vert="horz" wrap="square" lIns="0" tIns="0" rIns="0" bIns="0" rtlCol="0" anchor="b" anchorCtr="0">
            <a:normAutofit fontScale="70000" lnSpcReduction="20000"/>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rPr>
              <a:t>Training Module</a:t>
            </a:r>
          </a:p>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rPr>
              <a:t>2022–2023</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endParaRPr>
          </a:p>
        </p:txBody>
      </p:sp>
      <p:sp>
        <p:nvSpPr>
          <p:cNvPr id="5" name="Rectangle 4">
            <a:extLst>
              <a:ext uri="{FF2B5EF4-FFF2-40B4-BE49-F238E27FC236}">
                <a16:creationId xmlns:a16="http://schemas.microsoft.com/office/drawing/2014/main" id="{8A64BAD4-329E-40CD-9FC2-1DC59BC7084A}"/>
              </a:ext>
            </a:extLst>
          </p:cNvPr>
          <p:cNvSpPr/>
          <p:nvPr/>
        </p:nvSpPr>
        <p:spPr>
          <a:xfrm>
            <a:off x="9136646" y="6265882"/>
            <a:ext cx="298671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2022 Cambium Assessment, Inc. All rights reserved.</a:t>
            </a:r>
          </a:p>
        </p:txBody>
      </p:sp>
      <p:sp>
        <p:nvSpPr>
          <p:cNvPr id="3" name="Rectangle 2">
            <a:extLst>
              <a:ext uri="{FF2B5EF4-FFF2-40B4-BE49-F238E27FC236}">
                <a16:creationId xmlns:a16="http://schemas.microsoft.com/office/drawing/2014/main" id="{0ED01610-DE3A-4211-6273-FAC8E4BDB137}"/>
              </a:ext>
            </a:extLst>
          </p:cNvPr>
          <p:cNvSpPr/>
          <p:nvPr/>
        </p:nvSpPr>
        <p:spPr>
          <a:xfrm>
            <a:off x="97565" y="6559431"/>
            <a:ext cx="349931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2023 Cambium Assessment, Inc. All rights reserved.</a:t>
            </a:r>
          </a:p>
        </p:txBody>
      </p:sp>
    </p:spTree>
    <p:custDataLst>
      <p:tags r:id="rId1"/>
    </p:custDataLst>
    <p:extLst>
      <p:ext uri="{BB962C8B-B14F-4D97-AF65-F5344CB8AC3E}">
        <p14:creationId xmlns:p14="http://schemas.microsoft.com/office/powerpoint/2010/main" val="130766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FDF3976A-B6B1-0613-3B35-D04DBF20D6C2}"/>
              </a:ext>
            </a:extLst>
          </p:cNvPr>
          <p:cNvSpPr txBox="1">
            <a:spLocks noGrp="1"/>
          </p:cNvSpPr>
          <p:nvPr>
            <p:ph type="title" idx="4294967295"/>
          </p:nvPr>
        </p:nvSpPr>
        <p:spPr>
          <a:xfrm>
            <a:off x="263851" y="0"/>
            <a:ext cx="11664297" cy="426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ranklin Gothic Book" panose="020B0503020102020204"/>
                <a:ea typeface="+mj-ea"/>
                <a:cs typeface="Calibri"/>
              </a:rPr>
              <a:t>View Overall Performance by Standard</a:t>
            </a:r>
          </a:p>
        </p:txBody>
      </p:sp>
      <p:pic>
        <p:nvPicPr>
          <p:cNvPr id="12" name="Picture 11">
            <a:extLst>
              <a:ext uri="{FF2B5EF4-FFF2-40B4-BE49-F238E27FC236}">
                <a16:creationId xmlns:a16="http://schemas.microsoft.com/office/drawing/2014/main" id="{3F55D5A6-CE66-B068-AF01-D7F2EE23084A}"/>
              </a:ext>
            </a:extLst>
          </p:cNvPr>
          <p:cNvPicPr>
            <a:picLocks noChangeAspect="1"/>
          </p:cNvPicPr>
          <p:nvPr/>
        </p:nvPicPr>
        <p:blipFill>
          <a:blip r:embed="rId4"/>
          <a:stretch>
            <a:fillRect/>
          </a:stretch>
        </p:blipFill>
        <p:spPr>
          <a:xfrm>
            <a:off x="8976741" y="3650876"/>
            <a:ext cx="2325991" cy="1536032"/>
          </a:xfrm>
          <a:prstGeom prst="rect">
            <a:avLst/>
          </a:prstGeom>
          <a:ln w="38100">
            <a:solidFill>
              <a:srgbClr val="C00000"/>
            </a:solidFill>
          </a:ln>
        </p:spPr>
      </p:pic>
      <p:sp>
        <p:nvSpPr>
          <p:cNvPr id="2" name="Slide Number Placeholder 1">
            <a:extLst>
              <a:ext uri="{FF2B5EF4-FFF2-40B4-BE49-F238E27FC236}">
                <a16:creationId xmlns:a16="http://schemas.microsoft.com/office/drawing/2014/main" id="{42DA7B53-677B-015C-983A-1E325A56A4BE}"/>
              </a:ext>
            </a:extLst>
          </p:cNvPr>
          <p:cNvSpPr>
            <a:spLocks noGrp="1"/>
          </p:cNvSpPr>
          <p:nvPr>
            <p:ph type="sldNum" sz="quarter" idx="12"/>
          </p:nvPr>
        </p:nvSpPr>
        <p:spPr/>
        <p:txBody>
          <a:bodyPr/>
          <a:lstStyle/>
          <a:p>
            <a:fld id="{B70F7035-E4E1-4BB6-A0A9-EB548548B6A5}" type="slidenum">
              <a:rPr lang="en-US" smtClean="0"/>
              <a:t>10</a:t>
            </a:fld>
            <a:endParaRPr lang="en-US" dirty="0"/>
          </a:p>
        </p:txBody>
      </p:sp>
      <p:pic>
        <p:nvPicPr>
          <p:cNvPr id="8" name="Picture 7">
            <a:extLst>
              <a:ext uri="{FF2B5EF4-FFF2-40B4-BE49-F238E27FC236}">
                <a16:creationId xmlns:a16="http://schemas.microsoft.com/office/drawing/2014/main" id="{2501C79C-8F36-EBCA-95F0-BAF38F89117D}"/>
              </a:ext>
            </a:extLst>
          </p:cNvPr>
          <p:cNvPicPr>
            <a:picLocks noChangeAspect="1"/>
          </p:cNvPicPr>
          <p:nvPr/>
        </p:nvPicPr>
        <p:blipFill>
          <a:blip r:embed="rId5"/>
          <a:stretch>
            <a:fillRect/>
          </a:stretch>
        </p:blipFill>
        <p:spPr>
          <a:xfrm>
            <a:off x="600471" y="726911"/>
            <a:ext cx="7584523" cy="5417725"/>
          </a:xfrm>
          <a:prstGeom prst="rect">
            <a:avLst/>
          </a:prstGeom>
        </p:spPr>
      </p:pic>
      <p:sp>
        <p:nvSpPr>
          <p:cNvPr id="13" name="Rectangle 12">
            <a:extLst>
              <a:ext uri="{FF2B5EF4-FFF2-40B4-BE49-F238E27FC236}">
                <a16:creationId xmlns:a16="http://schemas.microsoft.com/office/drawing/2014/main" id="{80803C6A-D01B-1CC4-BBC3-B0C077338006}"/>
              </a:ext>
            </a:extLst>
          </p:cNvPr>
          <p:cNvSpPr/>
          <p:nvPr/>
        </p:nvSpPr>
        <p:spPr>
          <a:xfrm>
            <a:off x="8976740" y="1226634"/>
            <a:ext cx="2325991" cy="17730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lumMod val="60000"/>
                  <a:lumOff val="40000"/>
                </a:schemeClr>
              </a:solidFill>
            </a:endParaRPr>
          </a:p>
        </p:txBody>
      </p:sp>
      <p:pic>
        <p:nvPicPr>
          <p:cNvPr id="15" name="Picture 14">
            <a:extLst>
              <a:ext uri="{FF2B5EF4-FFF2-40B4-BE49-F238E27FC236}">
                <a16:creationId xmlns:a16="http://schemas.microsoft.com/office/drawing/2014/main" id="{940D2668-285C-6A97-4C36-9EB7526C45F5}"/>
              </a:ext>
            </a:extLst>
          </p:cNvPr>
          <p:cNvPicPr>
            <a:picLocks noChangeAspect="1"/>
          </p:cNvPicPr>
          <p:nvPr/>
        </p:nvPicPr>
        <p:blipFill>
          <a:blip r:embed="rId6"/>
          <a:stretch>
            <a:fillRect/>
          </a:stretch>
        </p:blipFill>
        <p:spPr>
          <a:xfrm>
            <a:off x="9110547" y="1405054"/>
            <a:ext cx="1951464" cy="1471961"/>
          </a:xfrm>
          <a:prstGeom prst="rect">
            <a:avLst/>
          </a:prstGeom>
        </p:spPr>
      </p:pic>
    </p:spTree>
    <p:custDataLst>
      <p:tags r:id="rId1"/>
    </p:custDataLst>
    <p:extLst>
      <p:ext uri="{BB962C8B-B14F-4D97-AF65-F5344CB8AC3E}">
        <p14:creationId xmlns:p14="http://schemas.microsoft.com/office/powerpoint/2010/main" val="228325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C3E5-0BAD-4FA5-8083-37A5096FDEB6}"/>
              </a:ext>
            </a:extLst>
          </p:cNvPr>
          <p:cNvSpPr>
            <a:spLocks noGrp="1"/>
          </p:cNvSpPr>
          <p:nvPr>
            <p:ph type="title"/>
          </p:nvPr>
        </p:nvSpPr>
        <p:spPr/>
        <p:txBody>
          <a:bodyPr>
            <a:normAutofit fontScale="90000"/>
          </a:bodyPr>
          <a:lstStyle/>
          <a:p>
            <a:r>
              <a:rPr lang="en-US" sz="4400" dirty="0"/>
              <a:t>How Can I Get More Information?</a:t>
            </a:r>
          </a:p>
        </p:txBody>
      </p:sp>
      <p:sp>
        <p:nvSpPr>
          <p:cNvPr id="4" name="Content Placeholder 3">
            <a:extLst>
              <a:ext uri="{FF2B5EF4-FFF2-40B4-BE49-F238E27FC236}">
                <a16:creationId xmlns:a16="http://schemas.microsoft.com/office/drawing/2014/main" id="{01DB3350-1289-4907-8C8C-A46A01B89B11}"/>
              </a:ext>
            </a:extLst>
          </p:cNvPr>
          <p:cNvSpPr>
            <a:spLocks noGrp="1"/>
          </p:cNvSpPr>
          <p:nvPr>
            <p:ph idx="1"/>
          </p:nvPr>
        </p:nvSpPr>
        <p:spPr>
          <a:xfrm>
            <a:off x="612867" y="776173"/>
            <a:ext cx="10966265" cy="5342405"/>
          </a:xfrm>
        </p:spPr>
        <p:txBody>
          <a:bodyPr>
            <a:noAutofit/>
          </a:bodyPr>
          <a:lstStyle/>
          <a:p>
            <a:pPr marL="0" indent="0" eaLnBrk="1" fontAlgn="auto" hangingPunct="1">
              <a:buNone/>
              <a:defRPr/>
            </a:pPr>
            <a:r>
              <a:rPr lang="en-US" sz="1800" dirty="0">
                <a:solidFill>
                  <a:schemeClr val="tx1">
                    <a:lumMod val="50000"/>
                  </a:schemeClr>
                </a:solidFill>
              </a:rPr>
              <a:t>You can contact the </a:t>
            </a:r>
            <a:r>
              <a:rPr lang="en-US" sz="1800" dirty="0" err="1">
                <a:solidFill>
                  <a:schemeClr val="tx1">
                    <a:lumMod val="50000"/>
                  </a:schemeClr>
                </a:solidFill>
              </a:rPr>
              <a:t>DeSSA</a:t>
            </a:r>
            <a:r>
              <a:rPr lang="en-US" sz="1800" dirty="0">
                <a:solidFill>
                  <a:schemeClr val="tx1">
                    <a:lumMod val="50000"/>
                  </a:schemeClr>
                </a:solidFill>
              </a:rPr>
              <a:t> Help Desk for assistance with any technical issues you encounter.</a:t>
            </a:r>
          </a:p>
          <a:p>
            <a:pPr marL="0" indent="0" eaLnBrk="1" fontAlgn="auto" hangingPunct="1">
              <a:buNone/>
              <a:defRPr/>
            </a:pPr>
            <a:r>
              <a:rPr lang="en-US" sz="1800" dirty="0">
                <a:solidFill>
                  <a:schemeClr val="tx1">
                    <a:lumMod val="50000"/>
                  </a:schemeClr>
                </a:solidFill>
              </a:rPr>
              <a:t>When contacting the </a:t>
            </a:r>
            <a:r>
              <a:rPr lang="en-US" sz="1800" dirty="0" err="1">
                <a:solidFill>
                  <a:schemeClr val="tx1">
                    <a:lumMod val="50000"/>
                  </a:schemeClr>
                </a:solidFill>
              </a:rPr>
              <a:t>DeSSA</a:t>
            </a:r>
            <a:r>
              <a:rPr lang="en-US" sz="1800" dirty="0">
                <a:solidFill>
                  <a:schemeClr val="tx1">
                    <a:lumMod val="50000"/>
                  </a:schemeClr>
                </a:solidFill>
              </a:rPr>
              <a:t> Help Desk, please be ready to provide the following:</a:t>
            </a:r>
          </a:p>
          <a:p>
            <a:pPr eaLnBrk="1" fontAlgn="auto" hangingPunct="1">
              <a:defRPr/>
            </a:pPr>
            <a:r>
              <a:rPr lang="en-US" sz="1800" dirty="0">
                <a:solidFill>
                  <a:schemeClr val="tx1">
                    <a:lumMod val="50000"/>
                  </a:schemeClr>
                </a:solidFill>
              </a:rPr>
              <a:t>Any error messages that are appearing (including codes)</a:t>
            </a:r>
          </a:p>
          <a:p>
            <a:pPr eaLnBrk="1" fontAlgn="auto" hangingPunct="1">
              <a:defRPr/>
            </a:pPr>
            <a:r>
              <a:rPr lang="en-US" sz="1800" dirty="0">
                <a:solidFill>
                  <a:schemeClr val="tx1">
                    <a:lumMod val="50000"/>
                  </a:schemeClr>
                </a:solidFill>
              </a:rPr>
              <a:t>Your operating system and browser information</a:t>
            </a:r>
          </a:p>
          <a:p>
            <a:pPr eaLnBrk="1" fontAlgn="auto" hangingPunct="1">
              <a:defRPr/>
            </a:pPr>
            <a:r>
              <a:rPr lang="en-US" sz="1800" dirty="0">
                <a:solidFill>
                  <a:schemeClr val="tx1">
                    <a:lumMod val="50000"/>
                  </a:schemeClr>
                </a:solidFill>
              </a:rPr>
              <a:t>Your network configuration information</a:t>
            </a:r>
          </a:p>
          <a:p>
            <a:pPr eaLnBrk="1" fontAlgn="auto" hangingPunct="1">
              <a:defRPr/>
            </a:pPr>
            <a:r>
              <a:rPr lang="en-US" sz="1800" dirty="0">
                <a:solidFill>
                  <a:schemeClr val="tx1">
                    <a:lumMod val="50000"/>
                  </a:schemeClr>
                </a:solidFill>
              </a:rPr>
              <a:t>Your contact information for follow-up by phone or email</a:t>
            </a:r>
          </a:p>
          <a:p>
            <a:pPr eaLnBrk="1" fontAlgn="auto" hangingPunct="1">
              <a:defRPr/>
            </a:pPr>
            <a:r>
              <a:rPr lang="en-US" sz="1800" dirty="0">
                <a:solidFill>
                  <a:schemeClr val="tx1">
                    <a:lumMod val="50000"/>
                  </a:schemeClr>
                </a:solidFill>
              </a:rPr>
              <a:t>Any other relevant information, such as test names or content areas, student IDs, session IDs, and search criteria</a:t>
            </a:r>
          </a:p>
          <a:p>
            <a:pPr marL="0" indent="0" eaLnBrk="1" fontAlgn="auto" hangingPunct="1">
              <a:buNone/>
              <a:defRPr/>
            </a:pPr>
            <a:r>
              <a:rPr lang="en-US" sz="1800" dirty="0">
                <a:solidFill>
                  <a:schemeClr val="tx1">
                    <a:lumMod val="50000"/>
                  </a:schemeClr>
                </a:solidFill>
              </a:rPr>
              <a:t>For test administration or policy issues, please contact your District Test Coordinator.</a:t>
            </a:r>
          </a:p>
          <a:p>
            <a:pPr marL="0" indent="0">
              <a:buNone/>
            </a:pPr>
            <a:r>
              <a:rPr lang="en-US" sz="1800" dirty="0">
                <a:solidFill>
                  <a:schemeClr val="tx1">
                    <a:lumMod val="50000"/>
                  </a:schemeClr>
                </a:solidFill>
              </a:rPr>
              <a:t>You can find more announcements on your assessment portal.</a:t>
            </a:r>
          </a:p>
        </p:txBody>
      </p:sp>
      <p:sp>
        <p:nvSpPr>
          <p:cNvPr id="5" name="Slide Number Placeholder 4">
            <a:extLst>
              <a:ext uri="{FF2B5EF4-FFF2-40B4-BE49-F238E27FC236}">
                <a16:creationId xmlns:a16="http://schemas.microsoft.com/office/drawing/2014/main" id="{145F8872-D033-4FB1-AC38-36EECCEA49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24975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972" y="-127986"/>
            <a:ext cx="11444055" cy="730840"/>
          </a:xfrm>
        </p:spPr>
        <p:txBody>
          <a:bodyPr>
            <a:noAutofit/>
          </a:bodyPr>
          <a:lstStyle/>
          <a:p>
            <a:r>
              <a:rPr lang="en-US" dirty="0"/>
              <a:t>Additional Information</a:t>
            </a:r>
          </a:p>
        </p:txBody>
      </p:sp>
      <p:sp>
        <p:nvSpPr>
          <p:cNvPr id="8" name="Slide Number Placeholder 7">
            <a:extLst>
              <a:ext uri="{FF2B5EF4-FFF2-40B4-BE49-F238E27FC236}">
                <a16:creationId xmlns:a16="http://schemas.microsoft.com/office/drawing/2014/main" id="{96C4AC9A-DE5E-4B12-8023-2111A2A3ABDB}"/>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12</a:t>
            </a:fld>
            <a:endParaRPr lang="en-US" dirty="0">
              <a:solidFill>
                <a:srgbClr val="FFFFFF">
                  <a:lumMod val="75000"/>
                </a:srgbClr>
              </a:solidFill>
            </a:endParaRPr>
          </a:p>
        </p:txBody>
      </p:sp>
      <p:sp>
        <p:nvSpPr>
          <p:cNvPr id="10" name="Rectangle 9">
            <a:extLst>
              <a:ext uri="{FF2B5EF4-FFF2-40B4-BE49-F238E27FC236}">
                <a16:creationId xmlns:a16="http://schemas.microsoft.com/office/drawing/2014/main" id="{616FE673-BABD-451C-B06F-BB15554072ED}"/>
              </a:ext>
            </a:extLst>
          </p:cNvPr>
          <p:cNvSpPr/>
          <p:nvPr/>
        </p:nvSpPr>
        <p:spPr>
          <a:xfrm>
            <a:off x="373972" y="785585"/>
            <a:ext cx="11068460" cy="1176325"/>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000000">
                    <a:lumMod val="75000"/>
                  </a:srgbClr>
                </a:solidFill>
                <a:effectLst/>
                <a:uLnTx/>
                <a:uFillTx/>
                <a:latin typeface="Franklin Gothic Book" panose="020B0503020102020204"/>
              </a:rPr>
              <a:t>DeSSA Portal: </a:t>
            </a:r>
            <a:endParaRPr kumimoji="0" lang="en-US" sz="2000" b="1" i="0" u="none" strike="noStrike" kern="1200" cap="none" spc="0" normalizeH="0" baseline="0" noProof="0" dirty="0">
              <a:ln>
                <a:noFill/>
              </a:ln>
              <a:solidFill>
                <a:srgbClr val="53565A"/>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000000">
                    <a:lumMod val="75000"/>
                  </a:srgbClr>
                </a:solidFill>
                <a:effectLst/>
                <a:uLnTx/>
                <a:uFillTx/>
                <a:latin typeface="Franklin Gothic Book" panose="020B0503020102020204"/>
                <a:hlinkClick r:id="rId3"/>
              </a:rPr>
              <a:t>https://de.portal.cambiumast.com/</a:t>
            </a:r>
            <a:endParaRPr kumimoji="0" lang="en-US" sz="2000" b="1" i="0" u="none" strike="noStrike" kern="1200" cap="none" spc="0" normalizeH="0" baseline="0" noProof="0" dirty="0">
              <a:ln>
                <a:noFill/>
              </a:ln>
              <a:solidFill>
                <a:srgbClr val="53565A"/>
              </a:solidFill>
              <a:effectLst/>
              <a:uLnTx/>
              <a:uFillTx/>
              <a:latin typeface="Franklin Gothic Book" panose="020B0503020102020204"/>
            </a:endParaRPr>
          </a:p>
        </p:txBody>
      </p:sp>
      <p:sp>
        <p:nvSpPr>
          <p:cNvPr id="11" name="Rectangle 10">
            <a:extLst>
              <a:ext uri="{FF2B5EF4-FFF2-40B4-BE49-F238E27FC236}">
                <a16:creationId xmlns:a16="http://schemas.microsoft.com/office/drawing/2014/main" id="{5BA5FDBA-6BC0-411B-AFBC-3D8D94EEEAAF}"/>
              </a:ext>
            </a:extLst>
          </p:cNvPr>
          <p:cNvSpPr/>
          <p:nvPr/>
        </p:nvSpPr>
        <p:spPr>
          <a:xfrm>
            <a:off x="373972" y="2198705"/>
            <a:ext cx="11068460" cy="2076054"/>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000000">
                    <a:lumMod val="75000"/>
                  </a:srgbClr>
                </a:solidFill>
                <a:effectLst/>
                <a:uLnTx/>
                <a:uFillTx/>
                <a:latin typeface="Franklin Gothic Book" panose="020B0503020102020204"/>
              </a:rPr>
              <a:t>DeSSA Help Desk:</a:t>
            </a:r>
            <a:endParaRPr kumimoji="0" lang="en-US" sz="2000" b="0" i="0" u="none" strike="noStrike" kern="1200" cap="none" spc="0" normalizeH="0" baseline="0" noProof="0" dirty="0">
              <a:ln>
                <a:noFill/>
              </a:ln>
              <a:solidFill>
                <a:srgbClr val="000000">
                  <a:lumMod val="75000"/>
                </a:srgbClr>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dirty="0">
                <a:ln>
                  <a:noFill/>
                </a:ln>
                <a:solidFill>
                  <a:srgbClr val="000000">
                    <a:lumMod val="75000"/>
                  </a:srgbClr>
                </a:solidFill>
                <a:effectLst/>
                <a:uLnTx/>
                <a:uFillTx/>
                <a:latin typeface="Franklin Gothic Book" panose="020B0503020102020204"/>
              </a:rPr>
              <a:t>E-mail Support:</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 </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hlinkClick r:id="rId4"/>
              </a:rPr>
              <a:t>DeSSAHelpDesk@cambiumassessment.com</a:t>
            </a:r>
            <a:endPar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dirty="0">
                <a:ln>
                  <a:noFill/>
                </a:ln>
                <a:solidFill>
                  <a:srgbClr val="000000">
                    <a:lumMod val="75000"/>
                  </a:srgbClr>
                </a:solidFill>
                <a:effectLst/>
                <a:uLnTx/>
                <a:uFillTx/>
                <a:latin typeface="Franklin Gothic Book" panose="020B0503020102020204"/>
              </a:rPr>
              <a:t>Support Toll-Free Number:</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 877.560.8331</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Hours: 6:30 a.m. to 6:30 p.m. ET- Mondays–Fridays (except holidays)</a:t>
            </a:r>
          </a:p>
        </p:txBody>
      </p:sp>
      <p:sp>
        <p:nvSpPr>
          <p:cNvPr id="12" name="Rectangle 11">
            <a:extLst>
              <a:ext uri="{FF2B5EF4-FFF2-40B4-BE49-F238E27FC236}">
                <a16:creationId xmlns:a16="http://schemas.microsoft.com/office/drawing/2014/main" id="{B048835F-736C-4828-8530-CB6BDBF43E47}"/>
              </a:ext>
            </a:extLst>
          </p:cNvPr>
          <p:cNvSpPr/>
          <p:nvPr/>
        </p:nvSpPr>
        <p:spPr>
          <a:xfrm>
            <a:off x="373972" y="4486326"/>
            <a:ext cx="11068460" cy="1586089"/>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a:ln>
                  <a:noFill/>
                </a:ln>
                <a:solidFill>
                  <a:srgbClr val="000000">
                    <a:lumMod val="75000"/>
                  </a:srgbClr>
                </a:solidFill>
                <a:effectLst/>
                <a:uLnTx/>
                <a:uFillTx/>
                <a:latin typeface="Franklin Gothic Book" panose="020B0503020102020204"/>
              </a:rPr>
              <a:t>DDOE Contact: </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a:ln>
                  <a:noFill/>
                </a:ln>
                <a:solidFill>
                  <a:srgbClr val="000000">
                    <a:lumMod val="75000"/>
                  </a:srgbClr>
                </a:solidFill>
                <a:effectLst/>
                <a:uLnTx/>
                <a:uFillTx/>
                <a:latin typeface="Franklin Gothic Book" panose="020B0503020102020204"/>
              </a:rPr>
              <a:t>Phone</a:t>
            </a:r>
            <a:r>
              <a:rPr kumimoji="0" lang="en-US" sz="1800" b="0" i="0" u="none" strike="noStrike" kern="1200" cap="none" spc="0" normalizeH="0" baseline="0" noProof="0">
                <a:ln>
                  <a:noFill/>
                </a:ln>
                <a:solidFill>
                  <a:srgbClr val="000000">
                    <a:lumMod val="75000"/>
                  </a:srgbClr>
                </a:solidFill>
                <a:effectLst/>
                <a:uLnTx/>
                <a:uFillTx/>
                <a:latin typeface="Franklin Gothic Book" panose="020B0503020102020204"/>
              </a:rPr>
              <a:t> </a:t>
            </a:r>
            <a:r>
              <a:rPr kumimoji="0" lang="en-US" sz="1800" b="1" i="0" u="none" strike="noStrike" kern="1200" cap="none" spc="0" normalizeH="0" baseline="0" noProof="0">
                <a:ln>
                  <a:noFill/>
                </a:ln>
                <a:solidFill>
                  <a:srgbClr val="000000">
                    <a:lumMod val="75000"/>
                  </a:srgbClr>
                </a:solidFill>
                <a:effectLst/>
                <a:uLnTx/>
                <a:uFillTx/>
                <a:latin typeface="Franklin Gothic Book" panose="020B0503020102020204"/>
              </a:rPr>
              <a:t>number</a:t>
            </a:r>
            <a:r>
              <a:rPr kumimoji="0" lang="en-US" sz="1800" b="0" i="0" u="none" strike="noStrike" kern="1200" cap="none" spc="0" normalizeH="0" baseline="0" noProof="0">
                <a:ln>
                  <a:noFill/>
                </a:ln>
                <a:solidFill>
                  <a:srgbClr val="000000">
                    <a:lumMod val="75000"/>
                  </a:srgbClr>
                </a:solidFill>
                <a:effectLst/>
                <a:uLnTx/>
                <a:uFillTx/>
                <a:latin typeface="Franklin Gothic Book" panose="020B0503020102020204"/>
              </a:rPr>
              <a:t>: (302) 857-3391</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a:ln>
                  <a:noFill/>
                </a:ln>
                <a:solidFill>
                  <a:srgbClr val="000000">
                    <a:lumMod val="75000"/>
                  </a:srgbClr>
                </a:solidFill>
                <a:effectLst/>
                <a:uLnTx/>
                <a:uFillTx/>
                <a:latin typeface="Franklin Gothic Book" panose="020B0503020102020204"/>
                <a:hlinkClick r:id="rId5"/>
              </a:rPr>
              <a:t>https://helpdesk.doe.k12.de.us/</a:t>
            </a:r>
            <a:endParaRPr kumimoji="0" lang="en-US" sz="1800" b="0" i="0" u="none" strike="noStrike" kern="1200" cap="none" spc="0" normalizeH="0" baseline="0" noProof="0" dirty="0">
              <a:ln>
                <a:noFill/>
              </a:ln>
              <a:solidFill>
                <a:srgbClr val="FF0000"/>
              </a:solidFill>
              <a:effectLst/>
              <a:uLnTx/>
              <a:uFillTx/>
              <a:latin typeface="Franklin Gothic Book" panose="020B0503020102020204"/>
            </a:endParaRPr>
          </a:p>
        </p:txBody>
      </p:sp>
    </p:spTree>
    <p:extLst>
      <p:ext uri="{BB962C8B-B14F-4D97-AF65-F5344CB8AC3E}">
        <p14:creationId xmlns:p14="http://schemas.microsoft.com/office/powerpoint/2010/main" val="642597872"/>
      </p:ext>
    </p:extLst>
  </p:cSld>
  <p:clrMapOvr>
    <a:masterClrMapping/>
  </p:clrMapOvr>
  <mc:AlternateContent xmlns:mc="http://schemas.openxmlformats.org/markup-compatibility/2006" xmlns:p14="http://schemas.microsoft.com/office/powerpoint/2010/main">
    <mc:Choice Requires="p14">
      <p:transition spd="slow" p14:dur="2000" advTm="36470"/>
    </mc:Choice>
    <mc:Fallback xmlns="">
      <p:transition spd="slow" advTm="364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Tests with Reporting Categories</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a:extLst>
              <a:ext uri="{FF2B5EF4-FFF2-40B4-BE49-F238E27FC236}">
                <a16:creationId xmlns:a16="http://schemas.microsoft.com/office/drawing/2014/main" id="{A63513AF-816C-458E-8065-0646669552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4929" y="1208314"/>
            <a:ext cx="11506270" cy="43458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658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1102-5A9B-4F65-BFA8-44BDD05BDB22}"/>
              </a:ext>
            </a:extLst>
          </p:cNvPr>
          <p:cNvSpPr>
            <a:spLocks noGrp="1"/>
          </p:cNvSpPr>
          <p:nvPr>
            <p:ph type="title"/>
          </p:nvPr>
        </p:nvSpPr>
        <p:spPr>
          <a:xfrm>
            <a:off x="315019" y="81829"/>
            <a:ext cx="11016200" cy="518012"/>
          </a:xfrm>
        </p:spPr>
        <p:txBody>
          <a:bodyPr>
            <a:noAutofit/>
          </a:bodyPr>
          <a:lstStyle/>
          <a:p>
            <a:r>
              <a:rPr lang="en-US" sz="3600" dirty="0">
                <a:latin typeface="+mn-lt"/>
              </a:rPr>
              <a:t>Standard Measures Report for Adaptive Tests</a:t>
            </a:r>
          </a:p>
        </p:txBody>
      </p:sp>
      <p:sp>
        <p:nvSpPr>
          <p:cNvPr id="8" name="Slide Number Placeholder 7">
            <a:extLst>
              <a:ext uri="{FF2B5EF4-FFF2-40B4-BE49-F238E27FC236}">
                <a16:creationId xmlns:a16="http://schemas.microsoft.com/office/drawing/2014/main" id="{ED2D2CDA-9D17-40C0-B6FB-3899334BA0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a:extLst>
              <a:ext uri="{FF2B5EF4-FFF2-40B4-BE49-F238E27FC236}">
                <a16:creationId xmlns:a16="http://schemas.microsoft.com/office/drawing/2014/main" id="{24BB8624-6885-7037-79B8-A3049A545A51}"/>
              </a:ext>
            </a:extLst>
          </p:cNvPr>
          <p:cNvPicPr>
            <a:picLocks noChangeAspect="1"/>
          </p:cNvPicPr>
          <p:nvPr/>
        </p:nvPicPr>
        <p:blipFill>
          <a:blip r:embed="rId4"/>
          <a:stretch>
            <a:fillRect/>
          </a:stretch>
        </p:blipFill>
        <p:spPr>
          <a:xfrm>
            <a:off x="200722" y="817342"/>
            <a:ext cx="11991278" cy="5223316"/>
          </a:xfrm>
          <a:prstGeom prst="rect">
            <a:avLst/>
          </a:prstGeom>
          <a:ln>
            <a:solidFill>
              <a:schemeClr val="accent1"/>
            </a:solidFill>
          </a:ln>
        </p:spPr>
      </p:pic>
      <p:pic>
        <p:nvPicPr>
          <p:cNvPr id="10" name="Picture 9">
            <a:extLst>
              <a:ext uri="{FF2B5EF4-FFF2-40B4-BE49-F238E27FC236}">
                <a16:creationId xmlns:a16="http://schemas.microsoft.com/office/drawing/2014/main" id="{BFBFD167-F24F-F77C-E349-D99B3AC4FEB8}"/>
              </a:ext>
            </a:extLst>
          </p:cNvPr>
          <p:cNvPicPr>
            <a:picLocks noChangeAspect="1"/>
          </p:cNvPicPr>
          <p:nvPr/>
        </p:nvPicPr>
        <p:blipFill>
          <a:blip r:embed="rId4"/>
          <a:stretch>
            <a:fillRect/>
          </a:stretch>
        </p:blipFill>
        <p:spPr>
          <a:xfrm>
            <a:off x="0" y="817342"/>
            <a:ext cx="12192000" cy="5223316"/>
          </a:xfrm>
          <a:prstGeom prst="rect">
            <a:avLst/>
          </a:prstGeom>
        </p:spPr>
      </p:pic>
      <p:pic>
        <p:nvPicPr>
          <p:cNvPr id="12" name="Picture 11">
            <a:extLst>
              <a:ext uri="{FF2B5EF4-FFF2-40B4-BE49-F238E27FC236}">
                <a16:creationId xmlns:a16="http://schemas.microsoft.com/office/drawing/2014/main" id="{9172DC19-D8DC-9EFE-2AE3-F312515780CA}"/>
              </a:ext>
            </a:extLst>
          </p:cNvPr>
          <p:cNvPicPr>
            <a:picLocks noChangeAspect="1"/>
          </p:cNvPicPr>
          <p:nvPr/>
        </p:nvPicPr>
        <p:blipFill>
          <a:blip r:embed="rId4"/>
          <a:stretch>
            <a:fillRect/>
          </a:stretch>
        </p:blipFill>
        <p:spPr>
          <a:xfrm>
            <a:off x="0" y="817342"/>
            <a:ext cx="12192000" cy="5223316"/>
          </a:xfrm>
          <a:prstGeom prst="rect">
            <a:avLst/>
          </a:prstGeom>
        </p:spPr>
      </p:pic>
      <p:pic>
        <p:nvPicPr>
          <p:cNvPr id="14" name="Picture 13">
            <a:extLst>
              <a:ext uri="{FF2B5EF4-FFF2-40B4-BE49-F238E27FC236}">
                <a16:creationId xmlns:a16="http://schemas.microsoft.com/office/drawing/2014/main" id="{62E9291E-AE01-3C94-CF20-5E1E79030908}"/>
              </a:ext>
            </a:extLst>
          </p:cNvPr>
          <p:cNvPicPr>
            <a:picLocks noChangeAspect="1"/>
          </p:cNvPicPr>
          <p:nvPr/>
        </p:nvPicPr>
        <p:blipFill>
          <a:blip r:embed="rId4"/>
          <a:stretch>
            <a:fillRect/>
          </a:stretch>
        </p:blipFill>
        <p:spPr>
          <a:xfrm>
            <a:off x="0" y="817342"/>
            <a:ext cx="12192000" cy="5223316"/>
          </a:xfrm>
          <a:prstGeom prst="rect">
            <a:avLst/>
          </a:prstGeom>
        </p:spPr>
      </p:pic>
      <p:sp>
        <p:nvSpPr>
          <p:cNvPr id="16" name="Arrow: Right 15">
            <a:extLst>
              <a:ext uri="{FF2B5EF4-FFF2-40B4-BE49-F238E27FC236}">
                <a16:creationId xmlns:a16="http://schemas.microsoft.com/office/drawing/2014/main" id="{B49D2B29-66A2-6FC3-F263-1753842CB07C}"/>
              </a:ext>
            </a:extLst>
          </p:cNvPr>
          <p:cNvSpPr/>
          <p:nvPr/>
        </p:nvSpPr>
        <p:spPr>
          <a:xfrm>
            <a:off x="5363232" y="1890735"/>
            <a:ext cx="1993169" cy="4846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bg1"/>
              </a:solidFill>
            </a:endParaRPr>
          </a:p>
          <a:p>
            <a:pPr algn="ctr"/>
            <a:r>
              <a:rPr lang="en-US" sz="1100" dirty="0">
                <a:solidFill>
                  <a:schemeClr val="bg1"/>
                </a:solidFill>
              </a:rPr>
              <a:t>Reporting</a:t>
            </a:r>
            <a:r>
              <a:rPr lang="en-US" sz="1400" dirty="0">
                <a:solidFill>
                  <a:schemeClr val="bg1"/>
                </a:solidFill>
              </a:rPr>
              <a:t> </a:t>
            </a:r>
            <a:r>
              <a:rPr lang="en-US" sz="1100" dirty="0">
                <a:solidFill>
                  <a:schemeClr val="bg1"/>
                </a:solidFill>
              </a:rPr>
              <a:t>Category</a:t>
            </a:r>
          </a:p>
          <a:p>
            <a:pPr algn="ctr"/>
            <a:endParaRPr lang="en-US" sz="1400" dirty="0">
              <a:solidFill>
                <a:schemeClr val="bg1"/>
              </a:solidFill>
            </a:endParaRPr>
          </a:p>
        </p:txBody>
      </p:sp>
      <p:sp>
        <p:nvSpPr>
          <p:cNvPr id="19" name="Arrow: Left 18">
            <a:extLst>
              <a:ext uri="{FF2B5EF4-FFF2-40B4-BE49-F238E27FC236}">
                <a16:creationId xmlns:a16="http://schemas.microsoft.com/office/drawing/2014/main" id="{64BC350F-F1E6-C06F-1D28-C786FFBB8EEE}"/>
              </a:ext>
            </a:extLst>
          </p:cNvPr>
          <p:cNvSpPr/>
          <p:nvPr/>
        </p:nvSpPr>
        <p:spPr>
          <a:xfrm>
            <a:off x="9308907" y="2982951"/>
            <a:ext cx="978408" cy="48463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Measure</a:t>
            </a:r>
          </a:p>
        </p:txBody>
      </p:sp>
      <p:sp>
        <p:nvSpPr>
          <p:cNvPr id="21" name="Arrow: Right 20">
            <a:extLst>
              <a:ext uri="{FF2B5EF4-FFF2-40B4-BE49-F238E27FC236}">
                <a16:creationId xmlns:a16="http://schemas.microsoft.com/office/drawing/2014/main" id="{9B77C9A5-79E8-0C11-EB82-6E333B870E62}"/>
              </a:ext>
            </a:extLst>
          </p:cNvPr>
          <p:cNvSpPr/>
          <p:nvPr/>
        </p:nvSpPr>
        <p:spPr>
          <a:xfrm>
            <a:off x="5947678" y="2229803"/>
            <a:ext cx="1851008" cy="4846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bg1"/>
                </a:solidFill>
              </a:rPr>
              <a:t>Standard</a:t>
            </a:r>
            <a:r>
              <a:rPr lang="en-US" sz="1000" dirty="0">
                <a:solidFill>
                  <a:schemeClr val="tx1"/>
                </a:solidFill>
              </a:rPr>
              <a:t> </a:t>
            </a:r>
            <a:r>
              <a:rPr lang="en-US" sz="1000" dirty="0">
                <a:solidFill>
                  <a:schemeClr val="bg1"/>
                </a:solidFill>
              </a:rPr>
              <a:t>Cluster</a:t>
            </a:r>
          </a:p>
        </p:txBody>
      </p:sp>
    </p:spTree>
    <p:custDataLst>
      <p:tags r:id="rId1"/>
    </p:custDataLst>
    <p:extLst>
      <p:ext uri="{BB962C8B-B14F-4D97-AF65-F5344CB8AC3E}">
        <p14:creationId xmlns:p14="http://schemas.microsoft.com/office/powerpoint/2010/main" val="288413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095" y="147193"/>
            <a:ext cx="11706188" cy="518012"/>
          </a:xfrm>
        </p:spPr>
        <p:txBody>
          <a:bodyPr>
            <a:noAutofit/>
          </a:bodyPr>
          <a:lstStyle/>
          <a:p>
            <a:r>
              <a:rPr lang="en-US" sz="2800" dirty="0">
                <a:latin typeface="+mn-lt"/>
              </a:rPr>
              <a:t>Standard Measurement Columns—Proficient? And Weak or Strong?</a:t>
            </a:r>
          </a:p>
        </p:txBody>
      </p:sp>
      <p:sp>
        <p:nvSpPr>
          <p:cNvPr id="6" name="Slide Number Placeholder 5">
            <a:extLst>
              <a:ext uri="{FF2B5EF4-FFF2-40B4-BE49-F238E27FC236}">
                <a16:creationId xmlns:a16="http://schemas.microsoft.com/office/drawing/2014/main" id="{6E6E6A6D-13A6-469B-AAEB-13593046C15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a:extLst>
              <a:ext uri="{FF2B5EF4-FFF2-40B4-BE49-F238E27FC236}">
                <a16:creationId xmlns:a16="http://schemas.microsoft.com/office/drawing/2014/main" id="{1D07D22B-B75A-513C-96F1-C75440336977}"/>
              </a:ext>
            </a:extLst>
          </p:cNvPr>
          <p:cNvPicPr>
            <a:picLocks noChangeAspect="1"/>
          </p:cNvPicPr>
          <p:nvPr/>
        </p:nvPicPr>
        <p:blipFill>
          <a:blip r:embed="rId4"/>
          <a:stretch>
            <a:fillRect/>
          </a:stretch>
        </p:blipFill>
        <p:spPr>
          <a:xfrm>
            <a:off x="485812" y="1563400"/>
            <a:ext cx="11334481" cy="3731200"/>
          </a:xfrm>
          <a:prstGeom prst="rect">
            <a:avLst/>
          </a:prstGeom>
          <a:ln>
            <a:solidFill>
              <a:schemeClr val="accent1"/>
            </a:solidFill>
          </a:ln>
        </p:spPr>
      </p:pic>
      <p:pic>
        <p:nvPicPr>
          <p:cNvPr id="15" name="Picture 14">
            <a:extLst>
              <a:ext uri="{FF2B5EF4-FFF2-40B4-BE49-F238E27FC236}">
                <a16:creationId xmlns:a16="http://schemas.microsoft.com/office/drawing/2014/main" id="{6986EB14-3F65-E0AF-1D41-49A6BD2FF083}"/>
              </a:ext>
            </a:extLst>
          </p:cNvPr>
          <p:cNvPicPr>
            <a:picLocks noChangeAspect="1"/>
          </p:cNvPicPr>
          <p:nvPr/>
        </p:nvPicPr>
        <p:blipFill>
          <a:blip r:embed="rId5"/>
          <a:stretch>
            <a:fillRect/>
          </a:stretch>
        </p:blipFill>
        <p:spPr>
          <a:xfrm>
            <a:off x="7939668" y="3122341"/>
            <a:ext cx="1561171" cy="1527718"/>
          </a:xfrm>
          <a:prstGeom prst="rect">
            <a:avLst/>
          </a:prstGeom>
        </p:spPr>
      </p:pic>
    </p:spTree>
    <p:custDataLst>
      <p:tags r:id="rId1"/>
    </p:custDataLst>
    <p:extLst>
      <p:ext uri="{BB962C8B-B14F-4D97-AF65-F5344CB8AC3E}">
        <p14:creationId xmlns:p14="http://schemas.microsoft.com/office/powerpoint/2010/main" val="3710086501"/>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9C9BFF-0C26-43CD-BBF6-59F756F4895E}"/>
              </a:ext>
            </a:extLst>
          </p:cNvPr>
          <p:cNvSpPr>
            <a:spLocks noGrp="1"/>
          </p:cNvSpPr>
          <p:nvPr>
            <p:ph type="title" idx="4294967295"/>
          </p:nvPr>
        </p:nvSpPr>
        <p:spPr>
          <a:xfrm>
            <a:off x="177996" y="10528"/>
            <a:ext cx="11016200" cy="518012"/>
          </a:xfrm>
        </p:spPr>
        <p:txBody>
          <a:bodyPr>
            <a:noAutofit/>
          </a:bodyPr>
          <a:lstStyle/>
          <a:p>
            <a:r>
              <a:rPr lang="en-US" sz="3600" dirty="0">
                <a:latin typeface="+mn-lt"/>
              </a:rPr>
              <a:t>Writing Dimensions</a:t>
            </a:r>
          </a:p>
        </p:txBody>
      </p:sp>
      <p:sp>
        <p:nvSpPr>
          <p:cNvPr id="2" name="Slide Number Placeholder 1">
            <a:extLst>
              <a:ext uri="{FF2B5EF4-FFF2-40B4-BE49-F238E27FC236}">
                <a16:creationId xmlns:a16="http://schemas.microsoft.com/office/drawing/2014/main" id="{68B19F8A-FBC2-4924-B266-7B294D1E2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73E23-C2B5-4929-BCF1-B99F4FA23982}"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a:extLst>
              <a:ext uri="{FF2B5EF4-FFF2-40B4-BE49-F238E27FC236}">
                <a16:creationId xmlns:a16="http://schemas.microsoft.com/office/drawing/2014/main" id="{0CA1E8B9-9368-5593-A187-70F0AED255E2}"/>
              </a:ext>
            </a:extLst>
          </p:cNvPr>
          <p:cNvPicPr>
            <a:picLocks noChangeAspect="1"/>
          </p:cNvPicPr>
          <p:nvPr/>
        </p:nvPicPr>
        <p:blipFill>
          <a:blip r:embed="rId4"/>
          <a:stretch>
            <a:fillRect/>
          </a:stretch>
        </p:blipFill>
        <p:spPr>
          <a:xfrm>
            <a:off x="383227" y="1172857"/>
            <a:ext cx="11646709" cy="4659233"/>
          </a:xfrm>
          <a:prstGeom prst="rect">
            <a:avLst/>
          </a:prstGeom>
          <a:ln>
            <a:solidFill>
              <a:schemeClr val="accent1"/>
            </a:solidFill>
          </a:ln>
        </p:spPr>
      </p:pic>
      <p:sp>
        <p:nvSpPr>
          <p:cNvPr id="6" name="Oval 5">
            <a:extLst>
              <a:ext uri="{FF2B5EF4-FFF2-40B4-BE49-F238E27FC236}">
                <a16:creationId xmlns:a16="http://schemas.microsoft.com/office/drawing/2014/main" id="{4CE60E73-D561-3FCD-4531-D191BA1ABE05}"/>
              </a:ext>
            </a:extLst>
          </p:cNvPr>
          <p:cNvSpPr/>
          <p:nvPr/>
        </p:nvSpPr>
        <p:spPr>
          <a:xfrm>
            <a:off x="7203688" y="2007221"/>
            <a:ext cx="367990" cy="39029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99521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E23A4F-8B13-4423-B84A-9A1588B5D30D}"/>
              </a:ext>
            </a:extLst>
          </p:cNvPr>
          <p:cNvSpPr>
            <a:spLocks noGrp="1"/>
          </p:cNvSpPr>
          <p:nvPr>
            <p:ph type="title"/>
          </p:nvPr>
        </p:nvSpPr>
        <p:spPr/>
        <p:txBody>
          <a:bodyPr>
            <a:noAutofit/>
          </a:bodyPr>
          <a:lstStyle/>
          <a:p>
            <a:r>
              <a:rPr lang="en-US" sz="3600" dirty="0">
                <a:latin typeface="+mn-lt"/>
              </a:rPr>
              <a:t>Writing Dimensions—High and Low Point Values</a:t>
            </a:r>
          </a:p>
        </p:txBody>
      </p:sp>
      <p:sp>
        <p:nvSpPr>
          <p:cNvPr id="2" name="Slide Number Placeholder 1">
            <a:extLst>
              <a:ext uri="{FF2B5EF4-FFF2-40B4-BE49-F238E27FC236}">
                <a16:creationId xmlns:a16="http://schemas.microsoft.com/office/drawing/2014/main" id="{B8F3E975-915A-42EB-AD7B-5EC9186C1EE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8" name="Picture 17">
            <a:extLst>
              <a:ext uri="{FF2B5EF4-FFF2-40B4-BE49-F238E27FC236}">
                <a16:creationId xmlns:a16="http://schemas.microsoft.com/office/drawing/2014/main" id="{6F34F8C4-9575-C256-5560-414EB0137ED6}"/>
              </a:ext>
            </a:extLst>
          </p:cNvPr>
          <p:cNvPicPr>
            <a:picLocks noChangeAspect="1"/>
          </p:cNvPicPr>
          <p:nvPr/>
        </p:nvPicPr>
        <p:blipFill>
          <a:blip r:embed="rId4"/>
          <a:stretch>
            <a:fillRect/>
          </a:stretch>
        </p:blipFill>
        <p:spPr>
          <a:xfrm>
            <a:off x="5096107" y="1586447"/>
            <a:ext cx="6699652" cy="1046222"/>
          </a:xfrm>
          <a:prstGeom prst="rect">
            <a:avLst/>
          </a:prstGeom>
        </p:spPr>
      </p:pic>
      <p:pic>
        <p:nvPicPr>
          <p:cNvPr id="21" name="Picture 20">
            <a:extLst>
              <a:ext uri="{FF2B5EF4-FFF2-40B4-BE49-F238E27FC236}">
                <a16:creationId xmlns:a16="http://schemas.microsoft.com/office/drawing/2014/main" id="{0F385A58-BD4D-106E-7D26-8E043AC44EB0}"/>
              </a:ext>
            </a:extLst>
          </p:cNvPr>
          <p:cNvPicPr>
            <a:picLocks noChangeAspect="1"/>
          </p:cNvPicPr>
          <p:nvPr/>
        </p:nvPicPr>
        <p:blipFill>
          <a:blip r:embed="rId5"/>
          <a:stretch>
            <a:fillRect/>
          </a:stretch>
        </p:blipFill>
        <p:spPr>
          <a:xfrm>
            <a:off x="5096107" y="2632668"/>
            <a:ext cx="6699652" cy="278820"/>
          </a:xfrm>
          <a:prstGeom prst="rect">
            <a:avLst/>
          </a:prstGeom>
        </p:spPr>
      </p:pic>
      <p:pic>
        <p:nvPicPr>
          <p:cNvPr id="25" name="Picture 24">
            <a:extLst>
              <a:ext uri="{FF2B5EF4-FFF2-40B4-BE49-F238E27FC236}">
                <a16:creationId xmlns:a16="http://schemas.microsoft.com/office/drawing/2014/main" id="{FD559BE7-293A-8752-3E19-011562A06D9B}"/>
              </a:ext>
            </a:extLst>
          </p:cNvPr>
          <p:cNvPicPr>
            <a:picLocks noChangeAspect="1"/>
          </p:cNvPicPr>
          <p:nvPr/>
        </p:nvPicPr>
        <p:blipFill>
          <a:blip r:embed="rId6"/>
          <a:stretch>
            <a:fillRect/>
          </a:stretch>
        </p:blipFill>
        <p:spPr>
          <a:xfrm>
            <a:off x="5096107" y="2837162"/>
            <a:ext cx="6619366" cy="1520202"/>
          </a:xfrm>
          <a:prstGeom prst="rect">
            <a:avLst/>
          </a:prstGeom>
        </p:spPr>
      </p:pic>
      <p:pic>
        <p:nvPicPr>
          <p:cNvPr id="27" name="Picture 26">
            <a:extLst>
              <a:ext uri="{FF2B5EF4-FFF2-40B4-BE49-F238E27FC236}">
                <a16:creationId xmlns:a16="http://schemas.microsoft.com/office/drawing/2014/main" id="{ED3866BA-34E3-925B-69F4-86D205FCE4C0}"/>
              </a:ext>
            </a:extLst>
          </p:cNvPr>
          <p:cNvPicPr>
            <a:picLocks noChangeAspect="1"/>
          </p:cNvPicPr>
          <p:nvPr/>
        </p:nvPicPr>
        <p:blipFill>
          <a:blip r:embed="rId7"/>
          <a:stretch>
            <a:fillRect/>
          </a:stretch>
        </p:blipFill>
        <p:spPr>
          <a:xfrm>
            <a:off x="5096106" y="4342059"/>
            <a:ext cx="6619367" cy="518012"/>
          </a:xfrm>
          <a:prstGeom prst="rect">
            <a:avLst/>
          </a:prstGeom>
        </p:spPr>
      </p:pic>
      <p:pic>
        <p:nvPicPr>
          <p:cNvPr id="34" name="Picture 33">
            <a:extLst>
              <a:ext uri="{FF2B5EF4-FFF2-40B4-BE49-F238E27FC236}">
                <a16:creationId xmlns:a16="http://schemas.microsoft.com/office/drawing/2014/main" id="{4DE7E806-0B91-13D6-F412-67490CAEBD28}"/>
              </a:ext>
            </a:extLst>
          </p:cNvPr>
          <p:cNvPicPr>
            <a:picLocks noChangeAspect="1"/>
          </p:cNvPicPr>
          <p:nvPr/>
        </p:nvPicPr>
        <p:blipFill>
          <a:blip r:embed="rId8"/>
          <a:stretch>
            <a:fillRect/>
          </a:stretch>
        </p:blipFill>
        <p:spPr>
          <a:xfrm>
            <a:off x="1456725" y="816657"/>
            <a:ext cx="8592749" cy="628738"/>
          </a:xfrm>
          <a:prstGeom prst="rect">
            <a:avLst/>
          </a:prstGeom>
        </p:spPr>
      </p:pic>
      <p:pic>
        <p:nvPicPr>
          <p:cNvPr id="38" name="Picture 37">
            <a:extLst>
              <a:ext uri="{FF2B5EF4-FFF2-40B4-BE49-F238E27FC236}">
                <a16:creationId xmlns:a16="http://schemas.microsoft.com/office/drawing/2014/main" id="{4C2B225D-A88B-EACE-5CFD-337861881F65}"/>
              </a:ext>
            </a:extLst>
          </p:cNvPr>
          <p:cNvPicPr>
            <a:picLocks noChangeAspect="1"/>
          </p:cNvPicPr>
          <p:nvPr/>
        </p:nvPicPr>
        <p:blipFill>
          <a:blip r:embed="rId9"/>
          <a:stretch>
            <a:fillRect/>
          </a:stretch>
        </p:blipFill>
        <p:spPr>
          <a:xfrm>
            <a:off x="1081669" y="1586446"/>
            <a:ext cx="1871172" cy="2059723"/>
          </a:xfrm>
          <a:prstGeom prst="rect">
            <a:avLst/>
          </a:prstGeom>
        </p:spPr>
      </p:pic>
      <p:sp>
        <p:nvSpPr>
          <p:cNvPr id="39" name="Rectangle 38">
            <a:extLst>
              <a:ext uri="{FF2B5EF4-FFF2-40B4-BE49-F238E27FC236}">
                <a16:creationId xmlns:a16="http://schemas.microsoft.com/office/drawing/2014/main" id="{3B963EB3-3030-585D-E684-FFD3EDFB0537}"/>
              </a:ext>
            </a:extLst>
          </p:cNvPr>
          <p:cNvSpPr/>
          <p:nvPr/>
        </p:nvSpPr>
        <p:spPr>
          <a:xfrm>
            <a:off x="1173108" y="3597263"/>
            <a:ext cx="1779728" cy="38419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School 1</a:t>
            </a:r>
          </a:p>
        </p:txBody>
      </p:sp>
      <p:sp>
        <p:nvSpPr>
          <p:cNvPr id="40" name="Rectangle 39">
            <a:extLst>
              <a:ext uri="{FF2B5EF4-FFF2-40B4-BE49-F238E27FC236}">
                <a16:creationId xmlns:a16="http://schemas.microsoft.com/office/drawing/2014/main" id="{A9001C12-A2A0-BBCE-0C03-5FDA33712D0A}"/>
              </a:ext>
            </a:extLst>
          </p:cNvPr>
          <p:cNvSpPr/>
          <p:nvPr/>
        </p:nvSpPr>
        <p:spPr>
          <a:xfrm>
            <a:off x="1173105" y="3957862"/>
            <a:ext cx="1779728" cy="38419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School</a:t>
            </a:r>
            <a:r>
              <a:rPr lang="en-US" sz="1400" dirty="0">
                <a:solidFill>
                  <a:schemeClr val="tx2"/>
                </a:solidFill>
              </a:rPr>
              <a:t> </a:t>
            </a:r>
            <a:r>
              <a:rPr lang="en-US" sz="1200" dirty="0">
                <a:solidFill>
                  <a:schemeClr val="tx2"/>
                </a:solidFill>
              </a:rPr>
              <a:t>2</a:t>
            </a:r>
          </a:p>
        </p:txBody>
      </p:sp>
      <p:sp>
        <p:nvSpPr>
          <p:cNvPr id="41" name="Rectangle 40">
            <a:extLst>
              <a:ext uri="{FF2B5EF4-FFF2-40B4-BE49-F238E27FC236}">
                <a16:creationId xmlns:a16="http://schemas.microsoft.com/office/drawing/2014/main" id="{2E68EF21-C027-99CF-407A-0024640EDAE7}"/>
              </a:ext>
            </a:extLst>
          </p:cNvPr>
          <p:cNvSpPr/>
          <p:nvPr/>
        </p:nvSpPr>
        <p:spPr>
          <a:xfrm>
            <a:off x="1173102" y="4307417"/>
            <a:ext cx="1779729" cy="518012"/>
          </a:xfrm>
          <a:prstGeom prst="rect">
            <a:avLst/>
          </a:prstGeom>
          <a:solidFill>
            <a:schemeClr val="bg1"/>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School</a:t>
            </a:r>
            <a:r>
              <a:rPr lang="en-US" sz="1400" dirty="0">
                <a:solidFill>
                  <a:schemeClr val="tx2"/>
                </a:solidFill>
              </a:rPr>
              <a:t> </a:t>
            </a:r>
            <a:r>
              <a:rPr lang="en-US" sz="1200" dirty="0">
                <a:solidFill>
                  <a:schemeClr val="tx2"/>
                </a:solidFill>
              </a:rPr>
              <a:t>3</a:t>
            </a:r>
          </a:p>
        </p:txBody>
      </p:sp>
      <p:pic>
        <p:nvPicPr>
          <p:cNvPr id="45" name="Picture 44">
            <a:extLst>
              <a:ext uri="{FF2B5EF4-FFF2-40B4-BE49-F238E27FC236}">
                <a16:creationId xmlns:a16="http://schemas.microsoft.com/office/drawing/2014/main" id="{294A567A-58EB-0846-ECDD-289EF66BFD23}"/>
              </a:ext>
            </a:extLst>
          </p:cNvPr>
          <p:cNvPicPr>
            <a:picLocks noChangeAspect="1"/>
          </p:cNvPicPr>
          <p:nvPr/>
        </p:nvPicPr>
        <p:blipFill>
          <a:blip r:embed="rId10"/>
          <a:stretch>
            <a:fillRect/>
          </a:stretch>
        </p:blipFill>
        <p:spPr>
          <a:xfrm>
            <a:off x="5624815" y="2029485"/>
            <a:ext cx="1730388" cy="2168603"/>
          </a:xfrm>
          <a:prstGeom prst="rect">
            <a:avLst/>
          </a:prstGeom>
        </p:spPr>
      </p:pic>
      <p:sp>
        <p:nvSpPr>
          <p:cNvPr id="46" name="Rectangle 45">
            <a:extLst>
              <a:ext uri="{FF2B5EF4-FFF2-40B4-BE49-F238E27FC236}">
                <a16:creationId xmlns:a16="http://schemas.microsoft.com/office/drawing/2014/main" id="{9DFB8435-41C3-78B0-CB32-51F1AEDAA74E}"/>
              </a:ext>
            </a:extLst>
          </p:cNvPr>
          <p:cNvSpPr/>
          <p:nvPr/>
        </p:nvSpPr>
        <p:spPr>
          <a:xfrm>
            <a:off x="1081668" y="816657"/>
            <a:ext cx="10816683" cy="443556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5" name="Picture 4">
            <a:extLst>
              <a:ext uri="{FF2B5EF4-FFF2-40B4-BE49-F238E27FC236}">
                <a16:creationId xmlns:a16="http://schemas.microsoft.com/office/drawing/2014/main" id="{E6F9703B-77B2-0A09-2281-78D6020B992B}"/>
              </a:ext>
            </a:extLst>
          </p:cNvPr>
          <p:cNvPicPr>
            <a:picLocks noChangeAspect="1"/>
          </p:cNvPicPr>
          <p:nvPr/>
        </p:nvPicPr>
        <p:blipFill>
          <a:blip r:embed="rId11"/>
          <a:stretch>
            <a:fillRect/>
          </a:stretch>
        </p:blipFill>
        <p:spPr>
          <a:xfrm>
            <a:off x="4405756" y="1605776"/>
            <a:ext cx="690346" cy="3254295"/>
          </a:xfrm>
          <a:prstGeom prst="rect">
            <a:avLst/>
          </a:prstGeom>
        </p:spPr>
      </p:pic>
      <p:pic>
        <p:nvPicPr>
          <p:cNvPr id="7" name="Picture 6">
            <a:extLst>
              <a:ext uri="{FF2B5EF4-FFF2-40B4-BE49-F238E27FC236}">
                <a16:creationId xmlns:a16="http://schemas.microsoft.com/office/drawing/2014/main" id="{9773FEF1-3FCF-C0F4-6E56-64F8B99A094F}"/>
              </a:ext>
            </a:extLst>
          </p:cNvPr>
          <p:cNvPicPr>
            <a:picLocks noChangeAspect="1"/>
          </p:cNvPicPr>
          <p:nvPr/>
        </p:nvPicPr>
        <p:blipFill>
          <a:blip r:embed="rId12"/>
          <a:stretch>
            <a:fillRect/>
          </a:stretch>
        </p:blipFill>
        <p:spPr>
          <a:xfrm>
            <a:off x="2952840" y="1605776"/>
            <a:ext cx="1452911" cy="1991485"/>
          </a:xfrm>
          <a:prstGeom prst="rect">
            <a:avLst/>
          </a:prstGeom>
        </p:spPr>
      </p:pic>
      <p:pic>
        <p:nvPicPr>
          <p:cNvPr id="11" name="Picture 10">
            <a:extLst>
              <a:ext uri="{FF2B5EF4-FFF2-40B4-BE49-F238E27FC236}">
                <a16:creationId xmlns:a16="http://schemas.microsoft.com/office/drawing/2014/main" id="{C2777940-F726-F401-CFDB-F42D29F22588}"/>
              </a:ext>
            </a:extLst>
          </p:cNvPr>
          <p:cNvPicPr>
            <a:picLocks noChangeAspect="1"/>
          </p:cNvPicPr>
          <p:nvPr/>
        </p:nvPicPr>
        <p:blipFill>
          <a:blip r:embed="rId13"/>
          <a:stretch>
            <a:fillRect/>
          </a:stretch>
        </p:blipFill>
        <p:spPr>
          <a:xfrm>
            <a:off x="2952831" y="3597261"/>
            <a:ext cx="1452911" cy="710155"/>
          </a:xfrm>
          <a:prstGeom prst="rect">
            <a:avLst/>
          </a:prstGeom>
        </p:spPr>
      </p:pic>
      <p:pic>
        <p:nvPicPr>
          <p:cNvPr id="13" name="Picture 12">
            <a:extLst>
              <a:ext uri="{FF2B5EF4-FFF2-40B4-BE49-F238E27FC236}">
                <a16:creationId xmlns:a16="http://schemas.microsoft.com/office/drawing/2014/main" id="{0D2E34BC-F29E-15A8-02F3-648A6E13998E}"/>
              </a:ext>
            </a:extLst>
          </p:cNvPr>
          <p:cNvPicPr>
            <a:picLocks noChangeAspect="1"/>
          </p:cNvPicPr>
          <p:nvPr/>
        </p:nvPicPr>
        <p:blipFill>
          <a:blip r:embed="rId14"/>
          <a:stretch>
            <a:fillRect/>
          </a:stretch>
        </p:blipFill>
        <p:spPr>
          <a:xfrm>
            <a:off x="2952831" y="4293154"/>
            <a:ext cx="1452911" cy="586247"/>
          </a:xfrm>
          <a:prstGeom prst="rect">
            <a:avLst/>
          </a:prstGeom>
        </p:spPr>
      </p:pic>
    </p:spTree>
    <p:custDataLst>
      <p:tags r:id="rId1"/>
    </p:custDataLst>
    <p:extLst>
      <p:ext uri="{BB962C8B-B14F-4D97-AF65-F5344CB8AC3E}">
        <p14:creationId xmlns:p14="http://schemas.microsoft.com/office/powerpoint/2010/main" val="2846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37D9AEFF-33FE-4B80-8514-D6E82D95B690}"/>
              </a:ext>
            </a:extLst>
          </p:cNvPr>
          <p:cNvSpPr txBox="1">
            <a:spLocks noGrp="1"/>
          </p:cNvSpPr>
          <p:nvPr>
            <p:ph type="title" idx="4294967295"/>
          </p:nvPr>
        </p:nvSpPr>
        <p:spPr>
          <a:xfrm>
            <a:off x="263851" y="0"/>
            <a:ext cx="11664297" cy="426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n-lt"/>
                <a:ea typeface="+mj-ea"/>
                <a:cs typeface="Calibri"/>
              </a:rPr>
              <a:t>Access the Cross-Sectional Report</a:t>
            </a:r>
          </a:p>
        </p:txBody>
      </p:sp>
      <p:grpSp>
        <p:nvGrpSpPr>
          <p:cNvPr id="4" name="Group 3" descr="The generate cross-sectional report window.">
            <a:extLst>
              <a:ext uri="{FF2B5EF4-FFF2-40B4-BE49-F238E27FC236}">
                <a16:creationId xmlns:a16="http://schemas.microsoft.com/office/drawing/2014/main" id="{B09D8BE1-DAF6-B3FF-64D7-CF6CD44B4636}"/>
              </a:ext>
            </a:extLst>
          </p:cNvPr>
          <p:cNvGrpSpPr/>
          <p:nvPr/>
        </p:nvGrpSpPr>
        <p:grpSpPr>
          <a:xfrm>
            <a:off x="1812758" y="940694"/>
            <a:ext cx="8452184" cy="4834744"/>
            <a:chOff x="1812758" y="940694"/>
            <a:chExt cx="8452184" cy="4834744"/>
          </a:xfrm>
        </p:grpSpPr>
        <p:pic>
          <p:nvPicPr>
            <p:cNvPr id="3" name="Picture 2">
              <a:extLst>
                <a:ext uri="{FF2B5EF4-FFF2-40B4-BE49-F238E27FC236}">
                  <a16:creationId xmlns:a16="http://schemas.microsoft.com/office/drawing/2014/main" id="{DA6E0602-256E-7560-5774-247A2D8B0C75}"/>
                </a:ext>
              </a:extLst>
            </p:cNvPr>
            <p:cNvPicPr>
              <a:picLocks noChangeAspect="1"/>
            </p:cNvPicPr>
            <p:nvPr/>
          </p:nvPicPr>
          <p:blipFill rotWithShape="1">
            <a:blip r:embed="rId4"/>
            <a:srcRect r="44723"/>
            <a:stretch/>
          </p:blipFill>
          <p:spPr>
            <a:xfrm>
              <a:off x="5719360" y="2339591"/>
              <a:ext cx="4545582" cy="343584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36DF11D-DF3F-8806-C75A-5C640B46ACCB}"/>
                </a:ext>
              </a:extLst>
            </p:cNvPr>
            <p:cNvPicPr>
              <a:picLocks noChangeAspect="1"/>
            </p:cNvPicPr>
            <p:nvPr/>
          </p:nvPicPr>
          <p:blipFill>
            <a:blip r:embed="rId5"/>
            <a:stretch>
              <a:fillRect/>
            </a:stretch>
          </p:blipFill>
          <p:spPr>
            <a:xfrm>
              <a:off x="1812758" y="940694"/>
              <a:ext cx="3683973" cy="139889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F392CCC0-6FED-8403-599B-CE6F45786890}"/>
                </a:ext>
              </a:extLst>
            </p:cNvPr>
            <p:cNvSpPr/>
            <p:nvPr/>
          </p:nvSpPr>
          <p:spPr>
            <a:xfrm>
              <a:off x="3429000" y="1778000"/>
              <a:ext cx="1978831"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Graphic 7" descr="Cursor with solid fill">
              <a:extLst>
                <a:ext uri="{FF2B5EF4-FFF2-40B4-BE49-F238E27FC236}">
                  <a16:creationId xmlns:a16="http://schemas.microsoft.com/office/drawing/2014/main" id="{3CDFB631-0709-4099-F6D3-E4F26D07B4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9369" y="3176062"/>
              <a:ext cx="701615" cy="714397"/>
            </a:xfrm>
            <a:prstGeom prst="rect">
              <a:avLst/>
            </a:prstGeom>
          </p:spPr>
        </p:pic>
      </p:grpSp>
      <p:sp>
        <p:nvSpPr>
          <p:cNvPr id="2" name="Slide Number Placeholder 1">
            <a:extLst>
              <a:ext uri="{FF2B5EF4-FFF2-40B4-BE49-F238E27FC236}">
                <a16:creationId xmlns:a16="http://schemas.microsoft.com/office/drawing/2014/main" id="{3A43F8A5-B4F2-8D61-72A5-8CBE06B61A26}"/>
              </a:ext>
            </a:extLst>
          </p:cNvPr>
          <p:cNvSpPr>
            <a:spLocks noGrp="1"/>
          </p:cNvSpPr>
          <p:nvPr>
            <p:ph type="sldNum" sz="quarter" idx="12"/>
          </p:nvPr>
        </p:nvSpPr>
        <p:spPr/>
        <p:txBody>
          <a:bodyPr/>
          <a:lstStyle/>
          <a:p>
            <a:fld id="{B70F7035-E4E1-4BB6-A0A9-EB548548B6A5}" type="slidenum">
              <a:rPr lang="en-US" smtClean="0"/>
              <a:t>7</a:t>
            </a:fld>
            <a:endParaRPr lang="en-US" dirty="0"/>
          </a:p>
        </p:txBody>
      </p:sp>
    </p:spTree>
    <p:custDataLst>
      <p:tags r:id="rId1"/>
    </p:custDataLst>
    <p:extLst>
      <p:ext uri="{BB962C8B-B14F-4D97-AF65-F5344CB8AC3E}">
        <p14:creationId xmlns:p14="http://schemas.microsoft.com/office/powerpoint/2010/main" val="156593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9B81930B-5E05-6BEF-2CB0-EC4143EE5F09}"/>
              </a:ext>
            </a:extLst>
          </p:cNvPr>
          <p:cNvSpPr txBox="1">
            <a:spLocks noGrp="1"/>
          </p:cNvSpPr>
          <p:nvPr>
            <p:ph type="title" idx="4294967295"/>
          </p:nvPr>
        </p:nvSpPr>
        <p:spPr>
          <a:xfrm>
            <a:off x="263851" y="0"/>
            <a:ext cx="11664297" cy="426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n-lt"/>
                <a:ea typeface="+mj-ea"/>
                <a:cs typeface="Calibri"/>
              </a:rPr>
              <a:t>Cross Sectional Reports for School- and District-Level Users</a:t>
            </a:r>
          </a:p>
        </p:txBody>
      </p:sp>
      <p:sp>
        <p:nvSpPr>
          <p:cNvPr id="2" name="Slide Number Placeholder 1">
            <a:extLst>
              <a:ext uri="{FF2B5EF4-FFF2-40B4-BE49-F238E27FC236}">
                <a16:creationId xmlns:a16="http://schemas.microsoft.com/office/drawing/2014/main" id="{D669ED54-172F-3101-3EF6-DD62C141C8D6}"/>
              </a:ext>
            </a:extLst>
          </p:cNvPr>
          <p:cNvSpPr>
            <a:spLocks noGrp="1"/>
          </p:cNvSpPr>
          <p:nvPr>
            <p:ph type="sldNum" sz="quarter" idx="12"/>
          </p:nvPr>
        </p:nvSpPr>
        <p:spPr/>
        <p:txBody>
          <a:bodyPr/>
          <a:lstStyle/>
          <a:p>
            <a:fld id="{B70F7035-E4E1-4BB6-A0A9-EB548548B6A5}" type="slidenum">
              <a:rPr lang="en-US" smtClean="0"/>
              <a:t>8</a:t>
            </a:fld>
            <a:endParaRPr lang="en-US" dirty="0"/>
          </a:p>
        </p:txBody>
      </p:sp>
      <p:pic>
        <p:nvPicPr>
          <p:cNvPr id="22" name="Picture 21">
            <a:extLst>
              <a:ext uri="{FF2B5EF4-FFF2-40B4-BE49-F238E27FC236}">
                <a16:creationId xmlns:a16="http://schemas.microsoft.com/office/drawing/2014/main" id="{59A39028-948A-2033-F67F-5421FDB7EA88}"/>
              </a:ext>
            </a:extLst>
          </p:cNvPr>
          <p:cNvPicPr>
            <a:picLocks noChangeAspect="1"/>
          </p:cNvPicPr>
          <p:nvPr/>
        </p:nvPicPr>
        <p:blipFill>
          <a:blip r:embed="rId4"/>
          <a:stretch>
            <a:fillRect/>
          </a:stretch>
        </p:blipFill>
        <p:spPr>
          <a:xfrm>
            <a:off x="170590" y="1030155"/>
            <a:ext cx="9062620" cy="3272335"/>
          </a:xfrm>
          <a:prstGeom prst="rect">
            <a:avLst/>
          </a:prstGeom>
          <a:ln>
            <a:solidFill>
              <a:schemeClr val="accent1"/>
            </a:solidFill>
          </a:ln>
        </p:spPr>
      </p:pic>
      <p:pic>
        <p:nvPicPr>
          <p:cNvPr id="26" name="Picture 25">
            <a:extLst>
              <a:ext uri="{FF2B5EF4-FFF2-40B4-BE49-F238E27FC236}">
                <a16:creationId xmlns:a16="http://schemas.microsoft.com/office/drawing/2014/main" id="{06184997-0780-A985-87BD-4BB1B5AC2EEC}"/>
              </a:ext>
            </a:extLst>
          </p:cNvPr>
          <p:cNvPicPr>
            <a:picLocks noChangeAspect="1"/>
          </p:cNvPicPr>
          <p:nvPr/>
        </p:nvPicPr>
        <p:blipFill>
          <a:blip r:embed="rId5"/>
          <a:stretch>
            <a:fillRect/>
          </a:stretch>
        </p:blipFill>
        <p:spPr>
          <a:xfrm>
            <a:off x="6445405" y="3919039"/>
            <a:ext cx="5202868" cy="1973670"/>
          </a:xfrm>
          <a:prstGeom prst="rect">
            <a:avLst/>
          </a:prstGeom>
          <a:ln>
            <a:solidFill>
              <a:schemeClr val="accent1"/>
            </a:solidFill>
          </a:ln>
        </p:spPr>
      </p:pic>
    </p:spTree>
    <p:custDataLst>
      <p:tags r:id="rId1"/>
    </p:custDataLst>
    <p:extLst>
      <p:ext uri="{BB962C8B-B14F-4D97-AF65-F5344CB8AC3E}">
        <p14:creationId xmlns:p14="http://schemas.microsoft.com/office/powerpoint/2010/main" val="113720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A491B2C1-A3FC-EFF4-6970-76C79F7FB6F4}"/>
              </a:ext>
            </a:extLst>
          </p:cNvPr>
          <p:cNvSpPr txBox="1">
            <a:spLocks noGrp="1"/>
          </p:cNvSpPr>
          <p:nvPr>
            <p:ph type="title" idx="4294967295"/>
          </p:nvPr>
        </p:nvSpPr>
        <p:spPr>
          <a:xfrm>
            <a:off x="263851" y="0"/>
            <a:ext cx="11664297" cy="426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ranklin Gothic Book" panose="020B0503020102020204"/>
                <a:ea typeface="+mj-ea"/>
                <a:cs typeface="Calibri"/>
              </a:rPr>
              <a:t>View Overall Performance in Tabular Form</a:t>
            </a:r>
          </a:p>
        </p:txBody>
      </p:sp>
      <p:pic>
        <p:nvPicPr>
          <p:cNvPr id="10" name="Picture 9">
            <a:extLst>
              <a:ext uri="{FF2B5EF4-FFF2-40B4-BE49-F238E27FC236}">
                <a16:creationId xmlns:a16="http://schemas.microsoft.com/office/drawing/2014/main" id="{07415F6E-30D8-C7F7-89BB-0995EDEFF886}"/>
              </a:ext>
            </a:extLst>
          </p:cNvPr>
          <p:cNvPicPr>
            <a:picLocks noChangeAspect="1"/>
          </p:cNvPicPr>
          <p:nvPr/>
        </p:nvPicPr>
        <p:blipFill>
          <a:blip r:embed="rId4"/>
          <a:stretch>
            <a:fillRect/>
          </a:stretch>
        </p:blipFill>
        <p:spPr>
          <a:xfrm>
            <a:off x="6889596" y="1763486"/>
            <a:ext cx="3818089" cy="754941"/>
          </a:xfrm>
          <a:prstGeom prst="rect">
            <a:avLst/>
          </a:prstGeom>
        </p:spPr>
      </p:pic>
      <p:sp>
        <p:nvSpPr>
          <p:cNvPr id="2" name="Slide Number Placeholder 1">
            <a:extLst>
              <a:ext uri="{FF2B5EF4-FFF2-40B4-BE49-F238E27FC236}">
                <a16:creationId xmlns:a16="http://schemas.microsoft.com/office/drawing/2014/main" id="{A4AE30D3-36D4-CF57-A269-7CFFB23599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4" name="Picture 13">
            <a:extLst>
              <a:ext uri="{FF2B5EF4-FFF2-40B4-BE49-F238E27FC236}">
                <a16:creationId xmlns:a16="http://schemas.microsoft.com/office/drawing/2014/main" id="{A7EC25FC-66AC-BE62-41E0-1628C6DA0816}"/>
              </a:ext>
            </a:extLst>
          </p:cNvPr>
          <p:cNvPicPr>
            <a:picLocks noChangeAspect="1"/>
          </p:cNvPicPr>
          <p:nvPr/>
        </p:nvPicPr>
        <p:blipFill>
          <a:blip r:embed="rId5"/>
          <a:stretch>
            <a:fillRect/>
          </a:stretch>
        </p:blipFill>
        <p:spPr>
          <a:xfrm>
            <a:off x="263851" y="992458"/>
            <a:ext cx="6115485" cy="5185317"/>
          </a:xfrm>
          <a:prstGeom prst="rect">
            <a:avLst/>
          </a:prstGeom>
        </p:spPr>
      </p:pic>
      <p:pic>
        <p:nvPicPr>
          <p:cNvPr id="18" name="Picture 17">
            <a:extLst>
              <a:ext uri="{FF2B5EF4-FFF2-40B4-BE49-F238E27FC236}">
                <a16:creationId xmlns:a16="http://schemas.microsoft.com/office/drawing/2014/main" id="{245CD4F7-4D1A-3D07-1B89-7E99B5FC561C}"/>
              </a:ext>
            </a:extLst>
          </p:cNvPr>
          <p:cNvPicPr>
            <a:picLocks noChangeAspect="1"/>
          </p:cNvPicPr>
          <p:nvPr/>
        </p:nvPicPr>
        <p:blipFill>
          <a:blip r:embed="rId6"/>
          <a:stretch>
            <a:fillRect/>
          </a:stretch>
        </p:blipFill>
        <p:spPr>
          <a:xfrm>
            <a:off x="6572250" y="2518426"/>
            <a:ext cx="5029200" cy="3516613"/>
          </a:xfrm>
          <a:prstGeom prst="rect">
            <a:avLst/>
          </a:prstGeom>
          <a:ln>
            <a:solidFill>
              <a:schemeClr val="tx1"/>
            </a:solidFill>
          </a:ln>
        </p:spPr>
      </p:pic>
      <p:pic>
        <p:nvPicPr>
          <p:cNvPr id="19" name="Graphic 18" descr="Cursor with solid fill">
            <a:extLst>
              <a:ext uri="{FF2B5EF4-FFF2-40B4-BE49-F238E27FC236}">
                <a16:creationId xmlns:a16="http://schemas.microsoft.com/office/drawing/2014/main" id="{2FE4533A-FDDA-31C8-D76D-257C1A2836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86850" y="2353548"/>
            <a:ext cx="701615" cy="714397"/>
          </a:xfrm>
          <a:prstGeom prst="rect">
            <a:avLst/>
          </a:prstGeom>
        </p:spPr>
      </p:pic>
    </p:spTree>
    <p:custDataLst>
      <p:tags r:id="rId1"/>
    </p:custDataLst>
    <p:extLst>
      <p:ext uri="{BB962C8B-B14F-4D97-AF65-F5344CB8AC3E}">
        <p14:creationId xmlns:p14="http://schemas.microsoft.com/office/powerpoint/2010/main" val="33387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TotalTime>
  <Words>1957</Words>
  <Application>Microsoft Office PowerPoint</Application>
  <PresentationFormat>Widescreen</PresentationFormat>
  <Paragraphs>112</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Narrow</vt:lpstr>
      <vt:lpstr>Calibri</vt:lpstr>
      <vt:lpstr>Franklin Gothic Book</vt:lpstr>
      <vt:lpstr>Franklin Gothic Medium</vt:lpstr>
      <vt:lpstr>Gill Sans MT</vt:lpstr>
      <vt:lpstr>Times New Roman</vt:lpstr>
      <vt:lpstr>1_Cambium Assessment PPT</vt:lpstr>
      <vt:lpstr>The reporting system  —Viewing Results with Reporting Categories, Standard Measures,  and Writing Dimensions  </vt:lpstr>
      <vt:lpstr>Tests with Reporting Categories</vt:lpstr>
      <vt:lpstr>Standard Measures Report for Adaptive Tests</vt:lpstr>
      <vt:lpstr>Standard Measurement Columns—Proficient? And Weak or Strong?</vt:lpstr>
      <vt:lpstr>Writing Dimensions</vt:lpstr>
      <vt:lpstr>Writing Dimensions—High and Low Point Values</vt:lpstr>
      <vt:lpstr>Access the Cross-Sectional Report</vt:lpstr>
      <vt:lpstr>Cross Sectional Reports for School- and District-Level Users</vt:lpstr>
      <vt:lpstr>View Overall Performance in Tabular Form</vt:lpstr>
      <vt:lpstr>View Overall Performance by Standard</vt:lpstr>
      <vt:lpstr>How Can I Get More Information?</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Mills</dc:creator>
  <cp:lastModifiedBy>Effie Pearson</cp:lastModifiedBy>
  <cp:revision>54</cp:revision>
  <dcterms:created xsi:type="dcterms:W3CDTF">2022-08-11T20:00:06Z</dcterms:created>
  <dcterms:modified xsi:type="dcterms:W3CDTF">2023-10-02T14:02:54Z</dcterms:modified>
</cp:coreProperties>
</file>