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3" r:id="rId3"/>
  </p:sldMasterIdLst>
  <p:notesMasterIdLst>
    <p:notesMasterId r:id="rId18"/>
  </p:notesMasterIdLst>
  <p:sldIdLst>
    <p:sldId id="723" r:id="rId4"/>
    <p:sldId id="754" r:id="rId5"/>
    <p:sldId id="772" r:id="rId6"/>
    <p:sldId id="773" r:id="rId7"/>
    <p:sldId id="774" r:id="rId8"/>
    <p:sldId id="776" r:id="rId9"/>
    <p:sldId id="777" r:id="rId10"/>
    <p:sldId id="836" r:id="rId11"/>
    <p:sldId id="828" r:id="rId12"/>
    <p:sldId id="829" r:id="rId13"/>
    <p:sldId id="778" r:id="rId14"/>
    <p:sldId id="780" r:id="rId15"/>
    <p:sldId id="481" r:id="rId16"/>
    <p:sldId id="7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FFADE67-48B6-4D66-A1A0-A43AF0ADA366}">
          <p14:sldIdLst>
            <p14:sldId id="723"/>
          </p14:sldIdLst>
        </p14:section>
        <p14:section name="Generate ISRs" id="{97CB4C20-DD65-4684-8BAD-07F094125612}">
          <p14:sldIdLst>
            <p14:sldId id="754"/>
            <p14:sldId id="772"/>
            <p14:sldId id="773"/>
            <p14:sldId id="774"/>
            <p14:sldId id="776"/>
            <p14:sldId id="777"/>
            <p14:sldId id="836"/>
            <p14:sldId id="828"/>
            <p14:sldId id="829"/>
          </p14:sldIdLst>
        </p14:section>
        <p14:section name="Generate Student Data Files" id="{90751B47-05B5-4209-932D-37F7E8C3AA6F}">
          <p14:sldIdLst>
            <p14:sldId id="778"/>
            <p14:sldId id="780"/>
          </p14:sldIdLst>
        </p14:section>
        <p14:section name="More Information" id="{153CA601-8F0F-43DC-A61E-3B2BF745D297}">
          <p14:sldIdLst>
            <p14:sldId id="481"/>
            <p14:sldId id="7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4" clrIdx="0">
    <p:extLst>
      <p:ext uri="{19B8F6BF-5375-455C-9EA6-DF929625EA0E}">
        <p15:presenceInfo xmlns:p15="http://schemas.microsoft.com/office/powerpoint/2012/main" userId="S::monica.mills@cambiumassessment.com::23239697-e21f-4bcd-a872-d364e6b1047e" providerId="AD"/>
      </p:ext>
    </p:extLst>
  </p:cmAuthor>
  <p:cmAuthor id="2" name="Foret Katia" initials="FK" lastIdx="2" clrIdx="1">
    <p:extLst>
      <p:ext uri="{19B8F6BF-5375-455C-9EA6-DF929625EA0E}">
        <p15:presenceInfo xmlns:p15="http://schemas.microsoft.com/office/powerpoint/2012/main" userId="S-1-5-21-1663063133-427115637-1538882281-1711" providerId="AD"/>
      </p:ext>
    </p:extLst>
  </p:cmAuthor>
  <p:cmAuthor id="3" name="Effie Pearson" initials="EP" lastIdx="2" clrIdx="2">
    <p:extLst>
      <p:ext uri="{19B8F6BF-5375-455C-9EA6-DF929625EA0E}">
        <p15:presenceInfo xmlns:p15="http://schemas.microsoft.com/office/powerpoint/2012/main" userId="S::effie.pearson@cambiumassessment.com::cdfd84c6-2ed3-4db2-acd1-5192d45ac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019" autoAdjust="0"/>
  </p:normalViewPr>
  <p:slideViewPr>
    <p:cSldViewPr snapToGrid="0">
      <p:cViewPr varScale="1">
        <p:scale>
          <a:sx n="96" d="100"/>
          <a:sy n="96" d="100"/>
        </p:scale>
        <p:origin x="103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3CC58-AB29-40D9-8370-34252D2C9729}"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ADE5C-6C75-44C1-AAC5-E7B291DC5EAC}" type="slidenum">
              <a:rPr lang="en-US" smtClean="0"/>
              <a:t>‹#›</a:t>
            </a:fld>
            <a:endParaRPr lang="en-US"/>
          </a:p>
        </p:txBody>
      </p:sp>
    </p:spTree>
    <p:extLst>
      <p:ext uri="{BB962C8B-B14F-4D97-AF65-F5344CB8AC3E}">
        <p14:creationId xmlns:p14="http://schemas.microsoft.com/office/powerpoint/2010/main" val="26833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this mini training module on Generating ISRs and Student Data Files in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Reporting System.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 </a:t>
            </a:r>
            <a:r>
              <a:rPr lang="en-US" b="0" i="1" dirty="0">
                <a:latin typeface="Arial" panose="020B0604020202020204" pitchFamily="34" charset="0"/>
                <a:cs typeface="Arial" panose="020B0604020202020204" pitchFamily="34" charset="0"/>
              </a:rPr>
              <a:t>Centralized Reporting System User Guide for Summative and Interim Assessments, </a:t>
            </a:r>
            <a:r>
              <a:rPr lang="en-US" b="0" i="1">
                <a:latin typeface="Arial" panose="020B0604020202020204" pitchFamily="34" charset="0"/>
                <a:cs typeface="Arial" panose="020B0604020202020204" pitchFamily="34" charset="0"/>
              </a:rPr>
              <a:t>2023–2024, </a:t>
            </a:r>
            <a:r>
              <a:rPr lang="en-US">
                <a:latin typeface="Arial" panose="020B0604020202020204" pitchFamily="34" charset="0"/>
                <a:cs typeface="Arial" panose="020B0604020202020204" pitchFamily="34" charset="0"/>
              </a:rPr>
              <a:t>which </a:t>
            </a:r>
            <a:r>
              <a:rPr lang="en-US" dirty="0">
                <a:latin typeface="Arial" panose="020B0604020202020204" pitchFamily="34" charset="0"/>
                <a:cs typeface="Arial" panose="020B0604020202020204" pitchFamily="34" charset="0"/>
              </a:rPr>
              <a:t>is available on the </a:t>
            </a:r>
            <a:r>
              <a:rPr lang="en-US" dirty="0" err="1">
                <a:latin typeface="Arial" panose="020B0604020202020204" pitchFamily="34" charset="0"/>
                <a:cs typeface="Arial" panose="020B0604020202020204" pitchFamily="34" charset="0"/>
              </a:rPr>
              <a:t>DeSSA</a:t>
            </a:r>
            <a:r>
              <a:rPr lang="en-US" dirty="0">
                <a:latin typeface="Arial" panose="020B0604020202020204" pitchFamily="34" charset="0"/>
                <a:cs typeface="Arial" panose="020B0604020202020204" pitchFamily="34" charset="0"/>
              </a:rPr>
              <a:t> portal.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Summative </a:t>
            </a:r>
            <a:r>
              <a:rPr lang="en-US" b="1" dirty="0"/>
              <a:t>ISR</a:t>
            </a:r>
            <a:r>
              <a:rPr lang="en-US" dirty="0"/>
              <a:t>. The simple Summative ISR includes overall scale score and performance levels as well performance level for individual claims. The simple Summative ELA ISR also includes the raw score for the essay.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98718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is a user report of performance data in Microsoft Excel, CSV, or text format. Files of this nature allow the user to employ the workbook features of a spreadsheet application to organize and sort the data. The generation process for a Student Data File is the same one used for the ISR with different print options and fewer restrictions. You can select tests in as many subjects as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Customize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using the same three selection columns and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Filters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 Choose your desired export format and click the </a:t>
            </a:r>
            <a:r>
              <a:rPr lang="en-US" sz="1200" b="0"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displays in the </a:t>
            </a:r>
            <a:r>
              <a:rPr lang="en-US" sz="1200" b="1" kern="1200" dirty="0">
                <a:solidFill>
                  <a:schemeClr val="tx1"/>
                </a:solidFill>
                <a:effectLst/>
                <a:latin typeface="+mn-lt"/>
                <a:ea typeface="+mn-ea"/>
                <a:cs typeface="+mn-cs"/>
              </a:rPr>
              <a:t>Secure File Center</a:t>
            </a:r>
            <a:r>
              <a:rPr lang="en-US" sz="1200" kern="1200" dirty="0">
                <a:solidFill>
                  <a:schemeClr val="tx1"/>
                </a:solidFill>
                <a:effectLst/>
                <a:latin typeface="+mn-lt"/>
                <a:ea typeface="+mn-ea"/>
                <a:cs typeface="+mn-cs"/>
              </a:rPr>
              <a:t>. A sample file is shown here.</a:t>
            </a:r>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parameters of the options for each type of file:</a:t>
            </a:r>
            <a:r>
              <a:rPr lang="en-US" b="1" dirty="0"/>
              <a:t> ISRs </a:t>
            </a:r>
            <a:r>
              <a:rPr lang="en-US" dirty="0"/>
              <a:t>and </a:t>
            </a:r>
            <a:r>
              <a:rPr lang="en-US" b="1" dirty="0"/>
              <a:t>Student Data Files.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0926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basic understanding of how to generate ISRs and Student Data Files in the</a:t>
            </a:r>
            <a:r>
              <a:rPr lang="en-US" b="1" dirty="0"/>
              <a:t> </a:t>
            </a:r>
            <a:r>
              <a:rPr lang="en-US" b="0" dirty="0"/>
              <a:t>Reporting system.  </a:t>
            </a:r>
            <a:r>
              <a:rPr lang="en-US" dirty="0"/>
              <a:t>Watch for future announcements on the </a:t>
            </a:r>
            <a:r>
              <a:rPr lang="en-US" dirty="0" err="1"/>
              <a:t>DeSSA</a:t>
            </a:r>
            <a:r>
              <a:rPr lang="en-US" dirty="0"/>
              <a:t> assessment portal page. A</a:t>
            </a:r>
            <a:r>
              <a:rPr lang="en-US" b="1" i="1" dirty="0"/>
              <a:t>  </a:t>
            </a:r>
            <a:r>
              <a:rPr lang="en-US" b="0" i="1" dirty="0"/>
              <a:t>Centralized Reporting System User Guide </a:t>
            </a:r>
            <a:r>
              <a:rPr lang="en-US" dirty="0"/>
              <a:t>is posted there. You can also call or email the </a:t>
            </a:r>
            <a:r>
              <a:rPr lang="en-US" dirty="0" err="1"/>
              <a:t>DeSSA</a:t>
            </a:r>
            <a:r>
              <a:rPr lang="en-US" dirty="0"/>
              <a:t>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CRS User Guide </a:t>
            </a:r>
            <a:r>
              <a:rPr lang="en-US" baseline="0" dirty="0">
                <a:solidFill>
                  <a:schemeClr val="tx1"/>
                </a:solidFill>
                <a:latin typeface="Arial" panose="020B0604020202020204" pitchFamily="34" charset="0"/>
                <a:cs typeface="Arial" panose="020B0604020202020204" pitchFamily="34" charset="0"/>
              </a:rPr>
              <a:t>located on the DeSSA portal or contact the DeSSA Help Desk.</a:t>
            </a:r>
            <a:endParaRPr lang="en-US" dirty="0">
              <a:solidFill>
                <a:schemeClr val="tx1"/>
              </a:solidFill>
              <a:latin typeface="Arial" panose="020B0604020202020204" pitchFamily="34" charset="0"/>
              <a:cs typeface="Arial" panose="020B0604020202020204" pitchFamily="34" charset="0"/>
            </a:endParaRPr>
          </a:p>
          <a:p>
            <a:pPr lvl="0"/>
            <a:endParaRPr lang="en-US" dirty="0"/>
          </a:p>
        </p:txBody>
      </p:sp>
      <p:sp>
        <p:nvSpPr>
          <p:cNvPr id="4" name="Slide Number Placeholder 3"/>
          <p:cNvSpPr>
            <a:spLocks noGrp="1"/>
          </p:cNvSpPr>
          <p:nvPr>
            <p:ph type="sldNum" sz="quarter" idx="10"/>
          </p:nvPr>
        </p:nvSpPr>
        <p:spPr>
          <a:xfrm>
            <a:off x="3426653" y="9024094"/>
            <a:ext cx="157094" cy="231708"/>
          </a:xfrm>
        </p:spPr>
        <p:txBody>
          <a:bodyPr/>
          <a:lstStyle/>
          <a:p>
            <a:pPr lvl="0"/>
            <a:fld id="{DBA2C2E2-0E08-480B-A22D-C2F2EBF6A27D}" type="slidenum">
              <a:rPr lang="en-US" noProof="0"/>
              <a:pPr lvl="0"/>
              <a:t>14</a:t>
            </a:fld>
            <a:endParaRPr lang="en-US" noProof="0" dirty="0"/>
          </a:p>
        </p:txBody>
      </p:sp>
      <p:sp>
        <p:nvSpPr>
          <p:cNvPr id="6" name="Slide Image Placeholder 5">
            <a:extLst>
              <a:ext uri="{FF2B5EF4-FFF2-40B4-BE49-F238E27FC236}">
                <a16:creationId xmlns:a16="http://schemas.microsoft.com/office/drawing/2014/main" id="{D596EACB-4837-4B3D-8FF0-02082207D95E}"/>
              </a:ext>
            </a:extLst>
          </p:cNvPr>
          <p:cNvSpPr>
            <a:spLocks noGrp="1" noRot="1" noChangeAspect="1"/>
          </p:cNvSpPr>
          <p:nvPr>
            <p:ph type="sldImg"/>
          </p:nvPr>
        </p:nvSpPr>
        <p:spPr/>
      </p:sp>
    </p:spTree>
    <p:extLst>
      <p:ext uri="{BB962C8B-B14F-4D97-AF65-F5344CB8AC3E}">
        <p14:creationId xmlns:p14="http://schemas.microsoft.com/office/powerpoint/2010/main" val="35391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Download Student Results </a:t>
            </a:r>
            <a:r>
              <a:rPr lang="en-US" sz="1800" b="0" i="0" u="none" strike="noStrike" baseline="0" dirty="0">
                <a:solidFill>
                  <a:srgbClr val="000000"/>
                </a:solidFill>
                <a:latin typeface="Calibri" panose="020F0502020204030204" pitchFamily="34" charset="0"/>
              </a:rPr>
              <a:t>button</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allows you to generate an</a:t>
            </a:r>
            <a:r>
              <a:rPr lang="en-US" sz="1800" b="1" i="0" u="none" strike="noStrike" baseline="0" dirty="0">
                <a:solidFill>
                  <a:srgbClr val="000000"/>
                </a:solidFill>
                <a:latin typeface="Calibri" panose="020F0502020204030204" pitchFamily="34" charset="0"/>
              </a:rPr>
              <a:t> ISR </a:t>
            </a:r>
            <a:r>
              <a:rPr lang="en-US" sz="1800" b="0" i="0" u="none" strike="noStrike" baseline="0" dirty="0">
                <a:solidFill>
                  <a:srgbClr val="000000"/>
                </a:solidFill>
                <a:latin typeface="Calibri" panose="020F0502020204030204" pitchFamily="34" charset="0"/>
              </a:rPr>
              <a:t>or a </a:t>
            </a:r>
            <a:r>
              <a:rPr lang="en-US" sz="1800" b="1" i="0" u="none" strike="noStrike" baseline="0" dirty="0">
                <a:solidFill>
                  <a:srgbClr val="000000"/>
                </a:solidFill>
                <a:latin typeface="Calibri" panose="020F0502020204030204" pitchFamily="34" charset="0"/>
              </a:rPr>
              <a:t>Student Data File</a:t>
            </a:r>
            <a:r>
              <a:rPr lang="en-US" sz="1800" b="0" i="0" u="none" strike="noStrike" baseline="0" dirty="0">
                <a:solidFill>
                  <a:srgbClr val="000000"/>
                </a:solidFill>
                <a:latin typeface="Calibri" panose="020F0502020204030204" pitchFamily="34" charset="0"/>
              </a:rPr>
              <a:t>. An ISR is a PDF that displays test results for a single test opportunity taken by a student. It may consist of a single page or multiple pages. ISRs are useful for sharing performance information with students and their parents and guardians. A Student Data File is a Microsoft Excel, CSV, or text file of the information used for analysis.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Student Results Generator button </a:t>
            </a:r>
            <a:r>
              <a:rPr lang="en-US" sz="1200" kern="1200" dirty="0">
                <a:solidFill>
                  <a:schemeClr val="tx1"/>
                </a:solidFill>
                <a:effectLst/>
                <a:latin typeface="+mn-lt"/>
                <a:ea typeface="+mn-ea"/>
                <a:cs typeface="+mn-cs"/>
              </a:rPr>
              <a:t>is the “head and shoulders” icon located in the </a:t>
            </a:r>
            <a:r>
              <a:rPr lang="en-US" sz="1200" b="1" kern="1200" dirty="0">
                <a:solidFill>
                  <a:schemeClr val="tx1"/>
                </a:solidFill>
                <a:effectLst/>
                <a:latin typeface="+mn-lt"/>
                <a:ea typeface="+mn-ea"/>
                <a:cs typeface="+mn-cs"/>
              </a:rPr>
              <a:t>Features &amp; Tools menu</a:t>
            </a:r>
            <a:r>
              <a:rPr lang="en-US" sz="1200" kern="1200" dirty="0">
                <a:solidFill>
                  <a:schemeClr val="tx1"/>
                </a:solidFill>
                <a:effectLst/>
                <a:latin typeface="+mn-lt"/>
                <a:ea typeface="+mn-ea"/>
                <a:cs typeface="+mn-cs"/>
              </a:rPr>
              <a:t>, under the </a:t>
            </a:r>
            <a:r>
              <a:rPr lang="en-US" sz="1200" b="1" kern="1200" dirty="0">
                <a:solidFill>
                  <a:schemeClr val="tx1"/>
                </a:solidFill>
                <a:effectLst/>
                <a:latin typeface="+mn-lt"/>
                <a:ea typeface="+mn-ea"/>
                <a:cs typeface="+mn-cs"/>
              </a:rPr>
              <a:t>Download &amp; Print options</a:t>
            </a:r>
            <a:r>
              <a:rPr lang="en-US" sz="1200" kern="1200" dirty="0">
                <a:solidFill>
                  <a:schemeClr val="tx1"/>
                </a:solidFill>
                <a:effectLst/>
                <a:latin typeface="+mn-lt"/>
                <a:ea typeface="+mn-ea"/>
                <a:cs typeface="+mn-cs"/>
              </a:rPr>
              <a:t>. When you click it, the </a:t>
            </a:r>
            <a:r>
              <a:rPr lang="en-US" sz="1200" b="1" i="0" kern="1200" dirty="0">
                <a:solidFill>
                  <a:schemeClr val="tx1"/>
                </a:solidFill>
                <a:effectLst/>
                <a:latin typeface="+mn-lt"/>
                <a:ea typeface="+mn-ea"/>
                <a:cs typeface="+mn-cs"/>
              </a:rPr>
              <a:t>Student Results Generator pop-up window </a:t>
            </a:r>
            <a:r>
              <a:rPr lang="en-US" sz="1200" kern="1200" dirty="0">
                <a:solidFill>
                  <a:schemeClr val="tx1"/>
                </a:solidFill>
                <a:effectLst/>
                <a:latin typeface="+mn-lt"/>
                <a:ea typeface="+mn-ea"/>
                <a:cs typeface="+mn-cs"/>
              </a:rPr>
              <a:t>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take you through the steps of generating an </a:t>
            </a:r>
            <a:r>
              <a:rPr lang="en-US" sz="1200" b="1" kern="1200" dirty="0">
                <a:solidFill>
                  <a:schemeClr val="tx1"/>
                </a:solidFill>
                <a:effectLst/>
                <a:latin typeface="+mn-lt"/>
                <a:ea typeface="+mn-ea"/>
                <a:cs typeface="+mn-cs"/>
              </a:rPr>
              <a:t>ISR</a:t>
            </a:r>
            <a:r>
              <a:rPr lang="en-US" sz="1200" kern="1200" dirty="0">
                <a:solidFill>
                  <a:schemeClr val="tx1"/>
                </a:solidFill>
                <a:effectLst/>
                <a:latin typeface="+mn-lt"/>
                <a:ea typeface="+mn-ea"/>
                <a:cs typeface="+mn-cs"/>
              </a:rPr>
              <a:t>. You construct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in the same way, but your report will be in the form of a Microsoft Excel, CSV, or text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a:t>
            </a:r>
            <a:r>
              <a:rPr lang="en-US" sz="1200" b="1" kern="1200" dirty="0">
                <a:solidFill>
                  <a:schemeClr val="tx1"/>
                </a:solidFill>
                <a:effectLst/>
                <a:latin typeface="+mn-lt"/>
                <a:ea typeface="+mn-ea"/>
                <a:cs typeface="+mn-cs"/>
              </a:rPr>
              <a:t>Student Results Generator window </a:t>
            </a:r>
            <a:r>
              <a:rPr lang="en-US" sz="1200" kern="1200" dirty="0">
                <a:solidFill>
                  <a:schemeClr val="tx1"/>
                </a:solidFill>
                <a:effectLst/>
                <a:latin typeface="+mn-lt"/>
                <a:ea typeface="+mn-ea"/>
                <a:cs typeface="+mn-cs"/>
              </a:rPr>
              <a:t>showing pre-populated or pre-selected options, although you can change those selections to match your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 Reasons are typically test administration windows. They can also be categories, like </a:t>
            </a:r>
            <a:r>
              <a:rPr lang="en-US" sz="1200" b="1" kern="1200" dirty="0">
                <a:solidFill>
                  <a:schemeClr val="tx1"/>
                </a:solidFill>
                <a:effectLst/>
                <a:latin typeface="+mn-lt"/>
                <a:ea typeface="+mn-ea"/>
                <a:cs typeface="+mn-cs"/>
              </a:rPr>
              <a:t>Pre-test</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Post-test</a:t>
            </a:r>
            <a:r>
              <a:rPr lang="en-US" sz="1200" kern="1200" dirty="0">
                <a:solidFill>
                  <a:schemeClr val="tx1"/>
                </a:solidFill>
                <a:effectLst/>
                <a:latin typeface="+mn-lt"/>
                <a:ea typeface="+mn-ea"/>
                <a:cs typeface="+mn-cs"/>
              </a:rPr>
              <a:t>, or a </a:t>
            </a:r>
            <a:r>
              <a:rPr lang="en-US" sz="1200" b="1" kern="1200" dirty="0">
                <a:solidFill>
                  <a:schemeClr val="tx1"/>
                </a:solidFill>
                <a:effectLst/>
                <a:latin typeface="+mn-lt"/>
                <a:ea typeface="+mn-ea"/>
                <a:cs typeface="+mn-cs"/>
              </a:rPr>
              <a:t>numbered</a:t>
            </a:r>
            <a:r>
              <a:rPr lang="en-US" sz="1200" kern="1200" dirty="0">
                <a:solidFill>
                  <a:schemeClr val="tx1"/>
                </a:solidFill>
                <a:effectLst/>
                <a:latin typeface="+mn-lt"/>
                <a:ea typeface="+mn-ea"/>
                <a:cs typeface="+mn-cs"/>
              </a:rPr>
              <a:t> opportunity. Select the test reason you need. You can only select one test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go to the other two sections and confirm or change the selections. You open and close each column by clicking the symbols at the top of the columns, or you can click the </a:t>
            </a:r>
            <a:r>
              <a:rPr lang="en-US" sz="1200" b="1" kern="1200" dirty="0">
                <a:solidFill>
                  <a:schemeClr val="tx1"/>
                </a:solidFill>
                <a:effectLst/>
                <a:latin typeface="+mn-lt"/>
                <a:ea typeface="+mn-ea"/>
                <a:cs typeface="+mn-cs"/>
              </a:rPr>
              <a:t>Previous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Next buttons </a:t>
            </a:r>
            <a:r>
              <a:rPr lang="en-US" sz="1200" kern="1200" dirty="0">
                <a:solidFill>
                  <a:schemeClr val="tx1"/>
                </a:solidFill>
                <a:effectLst/>
                <a:latin typeface="+mn-lt"/>
                <a:ea typeface="+mn-ea"/>
                <a:cs typeface="+mn-cs"/>
              </a:rPr>
              <a:t>at the top of each open column. </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Column 2 </a:t>
            </a:r>
            <a:r>
              <a:rPr lang="en-US" sz="1200" kern="1200" dirty="0">
                <a:solidFill>
                  <a:schemeClr val="tx1"/>
                </a:solidFill>
                <a:effectLst/>
                <a:latin typeface="+mn-lt"/>
                <a:ea typeface="+mn-ea"/>
                <a:cs typeface="+mn-cs"/>
              </a:rPr>
              <a:t>lists assessments by subject and grade. Select individual assessments or subjects. When you are generating</a:t>
            </a:r>
            <a:r>
              <a:rPr lang="en-US" sz="1200" b="1" kern="1200" dirty="0">
                <a:solidFill>
                  <a:schemeClr val="tx1"/>
                </a:solidFill>
                <a:effectLst/>
                <a:latin typeface="+mn-lt"/>
                <a:ea typeface="+mn-ea"/>
                <a:cs typeface="+mn-cs"/>
              </a:rPr>
              <a:t> ISRs</a:t>
            </a:r>
            <a:r>
              <a:rPr lang="en-US" sz="1200" kern="1200" dirty="0">
                <a:solidFill>
                  <a:schemeClr val="tx1"/>
                </a:solidFill>
                <a:effectLst/>
                <a:latin typeface="+mn-lt"/>
                <a:ea typeface="+mn-ea"/>
                <a:cs typeface="+mn-cs"/>
              </a:rPr>
              <a:t>, you can select multiple grades under ONE subject, but not multiple subjects.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Column 3 </a:t>
            </a:r>
            <a:r>
              <a:rPr lang="en-US" sz="1200" kern="1200" dirty="0">
                <a:solidFill>
                  <a:schemeClr val="tx1"/>
                </a:solidFill>
                <a:effectLst/>
                <a:latin typeface="+mn-lt"/>
                <a:ea typeface="+mn-ea"/>
                <a:cs typeface="+mn-cs"/>
              </a:rPr>
              <a:t>is labeled Select Students. The Select Students column displays the rosters in the Demo School. Each roster can be expanded to show the students on that roster by clicking on the arrow next to the roster name.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assessment coordinators are limited to selecting students from up to </a:t>
            </a:r>
            <a:r>
              <a:rPr lang="en-US" sz="1200" b="1"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schools only.</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customizing option is accessed via the </a:t>
            </a:r>
            <a:r>
              <a:rPr lang="en-US" sz="1200" b="1" kern="1200" dirty="0">
                <a:solidFill>
                  <a:schemeClr val="tx1"/>
                </a:solidFill>
                <a:effectLst/>
                <a:latin typeface="+mn-lt"/>
                <a:ea typeface="+mn-ea"/>
                <a:cs typeface="+mn-cs"/>
              </a:rPr>
              <a:t>Filters button</a:t>
            </a:r>
            <a:r>
              <a:rPr lang="en-US" sz="1200" kern="1200" dirty="0">
                <a:solidFill>
                  <a:schemeClr val="tx1"/>
                </a:solidFill>
                <a:effectLst/>
                <a:latin typeface="+mn-lt"/>
                <a:ea typeface="+mn-ea"/>
                <a:cs typeface="+mn-cs"/>
              </a:rPr>
              <a:t>, which is in the </a:t>
            </a:r>
            <a:r>
              <a:rPr lang="en-US" sz="1200" b="1" kern="1200" dirty="0">
                <a:solidFill>
                  <a:schemeClr val="tx1"/>
                </a:solidFill>
                <a:effectLst/>
                <a:latin typeface="+mn-lt"/>
                <a:ea typeface="+mn-ea"/>
                <a:cs typeface="+mn-cs"/>
              </a:rPr>
              <a:t>Select Students </a:t>
            </a:r>
            <a:r>
              <a:rPr lang="en-US" sz="1200" kern="1200" dirty="0">
                <a:solidFill>
                  <a:schemeClr val="tx1"/>
                </a:solidFill>
                <a:effectLst/>
                <a:latin typeface="+mn-lt"/>
                <a:ea typeface="+mn-ea"/>
                <a:cs typeface="+mn-cs"/>
              </a:rPr>
              <a:t>section to the left of the</a:t>
            </a:r>
            <a:r>
              <a:rPr lang="en-US" sz="1200" b="1" kern="1200" dirty="0">
                <a:solidFill>
                  <a:schemeClr val="tx1"/>
                </a:solidFill>
                <a:effectLst/>
                <a:latin typeface="+mn-lt"/>
                <a:ea typeface="+mn-ea"/>
                <a:cs typeface="+mn-cs"/>
              </a:rPr>
              <a:t> Previous button</a:t>
            </a:r>
            <a:r>
              <a:rPr lang="en-US" sz="1200" kern="1200" dirty="0">
                <a:solidFill>
                  <a:schemeClr val="tx1"/>
                </a:solidFill>
                <a:effectLst/>
                <a:latin typeface="+mn-lt"/>
                <a:ea typeface="+mn-ea"/>
                <a:cs typeface="+mn-cs"/>
              </a:rPr>
              <a:t>. You can select a range of dates to be included in the ISR by using the calendar to enter a start date and an end date. After making your customizations, click the </a:t>
            </a:r>
            <a:r>
              <a:rPr lang="en-US" sz="1200" b="1" i="0" kern="1200" dirty="0">
                <a:solidFill>
                  <a:schemeClr val="tx1"/>
                </a:solidFill>
                <a:effectLst/>
                <a:latin typeface="+mn-lt"/>
                <a:ea typeface="+mn-ea"/>
                <a:cs typeface="+mn-cs"/>
              </a:rPr>
              <a:t>Generate</a:t>
            </a:r>
            <a:r>
              <a:rPr lang="en-US" sz="1200" b="1" kern="1200" dirty="0">
                <a:solidFill>
                  <a:schemeClr val="tx1"/>
                </a:solidFill>
                <a:effectLst/>
                <a:latin typeface="+mn-lt"/>
                <a:ea typeface="+mn-ea"/>
                <a:cs typeface="+mn-cs"/>
              </a:rPr>
              <a:t> button </a:t>
            </a:r>
            <a:r>
              <a:rPr lang="en-US" sz="1200" kern="1200" dirty="0">
                <a:solidFill>
                  <a:schemeClr val="tx1"/>
                </a:solidFill>
                <a:effectLst/>
                <a:latin typeface="+mn-lt"/>
                <a:ea typeface="+mn-ea"/>
                <a:cs typeface="+mn-cs"/>
              </a:rPr>
              <a:t>and the ISR(s) will post to the </a:t>
            </a:r>
            <a:r>
              <a:rPr lang="en-US" sz="1200" b="1" kern="1200" dirty="0">
                <a:solidFill>
                  <a:schemeClr val="tx1"/>
                </a:solidFill>
                <a:effectLst/>
                <a:latin typeface="+mn-lt"/>
                <a:ea typeface="+mn-ea"/>
                <a:cs typeface="+mn-cs"/>
              </a:rPr>
              <a:t>Secure File Center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a:t>
            </a:r>
            <a:r>
              <a:rPr lang="en-US" b="1" i="0" dirty="0"/>
              <a:t>Download Student Results </a:t>
            </a:r>
            <a:r>
              <a:rPr lang="en-US" b="1" dirty="0"/>
              <a:t>button </a:t>
            </a:r>
            <a:r>
              <a:rPr lang="en-US" dirty="0"/>
              <a:t>from the </a:t>
            </a:r>
            <a:r>
              <a:rPr lang="en-US" b="1" dirty="0"/>
              <a:t>Student Portfolio Report</a:t>
            </a:r>
            <a:r>
              <a:rPr lang="en-US" dirty="0"/>
              <a:t>, the data will load pre-populated, as shown here, without the three colored panels. You see the student’s name and ID number, the school, the test reasons which display as test administrations of the current school year, and the subjects. You can clear the Student Portfolio selection by clicking </a:t>
            </a:r>
            <a:r>
              <a:rPr lang="en-US" b="1" dirty="0"/>
              <a:t>Clear Search Results</a:t>
            </a:r>
            <a:r>
              <a:rPr lang="en-US" b="0" dirty="0"/>
              <a:t>. </a:t>
            </a:r>
            <a:r>
              <a:rPr lang="en-US" dirty="0"/>
              <a:t>That removes the selected student and takes you to the three panels you can select from, with nothing pre-selected. </a:t>
            </a:r>
          </a:p>
          <a:p>
            <a:endParaRPr lang="en-US" dirty="0"/>
          </a:p>
          <a:p>
            <a:r>
              <a:rPr lang="en-US" dirty="0"/>
              <a:t>When you click the </a:t>
            </a:r>
            <a:r>
              <a:rPr lang="en-US" b="1" dirty="0"/>
              <a:t>Generate button</a:t>
            </a:r>
            <a:r>
              <a:rPr lang="en-US" dirty="0"/>
              <a:t>, the report will post to the </a:t>
            </a:r>
            <a:r>
              <a:rPr lang="en-US" b="1" dirty="0"/>
              <a:t>Secure File Center.</a:t>
            </a:r>
          </a:p>
          <a:p>
            <a:endParaRPr lang="en-US" dirty="0"/>
          </a:p>
          <a:p>
            <a:r>
              <a:rPr lang="en-US" dirty="0"/>
              <a:t>If you need to print just a few more students’ </a:t>
            </a:r>
            <a:r>
              <a:rPr lang="en-US" b="1" dirty="0"/>
              <a:t>ISRs</a:t>
            </a:r>
            <a:r>
              <a:rPr lang="en-US" dirty="0"/>
              <a:t>, you can enter up to five, comma-separated student IDs in the </a:t>
            </a:r>
            <a:r>
              <a:rPr lang="en-US" b="1" dirty="0"/>
              <a:t>Search by Student ID box, </a:t>
            </a:r>
            <a:r>
              <a:rPr lang="en-US" dirty="0"/>
              <a:t>and the same pre-populated template will display, allowing you to generate the</a:t>
            </a:r>
            <a:r>
              <a:rPr lang="en-US" b="1" dirty="0"/>
              <a:t> ISRs </a:t>
            </a:r>
            <a:r>
              <a:rPr lang="en-US" dirty="0"/>
              <a:t>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a:t>
            </a:r>
            <a:r>
              <a:rPr lang="en-US" b="1" dirty="0"/>
              <a:t>Secure File Center </a:t>
            </a:r>
            <a:r>
              <a:rPr lang="en-US" dirty="0"/>
              <a:t>showing multiple ISR postings. You can archive or delete a file at any time by using the buttons under the </a:t>
            </a:r>
            <a:r>
              <a:rPr lang="en-US" b="1" dirty="0"/>
              <a:t>Actions </a:t>
            </a:r>
            <a:r>
              <a:rPr lang="en-US" dirty="0"/>
              <a:t>column in the results table. Click the name of a file to download it to your computer.</a:t>
            </a:r>
          </a:p>
          <a:p>
            <a:endParaRPr lang="en-US" dirty="0"/>
          </a:p>
          <a:p>
            <a:r>
              <a:rPr lang="en-US" dirty="0"/>
              <a:t>Files are automatically deleted after 29 days in both the Recent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a:t>
            </a:r>
            <a:r>
              <a:rPr lang="en-US" b="1" dirty="0"/>
              <a:t>ISR</a:t>
            </a:r>
            <a:r>
              <a:rPr lang="en-US" b="0" dirty="0"/>
              <a:t> for an ICA</a:t>
            </a:r>
            <a:r>
              <a:rPr lang="en-US" dirty="0"/>
              <a:t>. You can generate a simple report or the more detailed report. The simple ICA ISR includes overall scale score and performance levels as well performance level for individual claims.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2077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detailed </a:t>
            </a:r>
            <a:r>
              <a:rPr lang="en-US" b="1" dirty="0"/>
              <a:t>ISR</a:t>
            </a:r>
            <a:r>
              <a:rPr lang="en-US" dirty="0"/>
              <a:t>. The detailed ICA report includes the raw score for each item. The detailed report may also include a longitudinal trend chart section, like the one shown here. You can see the student’s progress over time as the three tests results display as performance level and scale score.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112346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07063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13769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271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97997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02882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6520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4412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40887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451862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2653860" cy="227632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389763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239969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1253949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477227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06566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53136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65128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38340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891933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615199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93113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4705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049145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201363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16902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215482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2383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70085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37700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172237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39428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46365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9044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11528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1918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866663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2403005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3716287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61610688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522093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673331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365130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178668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02807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47391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343303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567579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865604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420590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113182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37923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46301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404582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5470828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0985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011770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536352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1947610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270283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2191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94068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78579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59519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1.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89580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24"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291152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25" r:id="rId24"/>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5087885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svg"/><Relationship Id="rId2" Type="http://schemas.openxmlformats.org/officeDocument/2006/relationships/slideLayout" Target="../slideLayouts/slideLayout6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14.xml"/><Relationship Id="rId1" Type="http://schemas.openxmlformats.org/officeDocument/2006/relationships/slideLayout" Target="../slideLayouts/slideLayout63.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svg"/><Relationship Id="rId2" Type="http://schemas.openxmlformats.org/officeDocument/2006/relationships/slideLayout" Target="../slideLayouts/slideLayout39.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39.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43.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1.svg"/><Relationship Id="rId4" Type="http://schemas.openxmlformats.org/officeDocument/2006/relationships/image" Target="../media/image18.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ags" Target="../tags/tag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22618" y="500285"/>
            <a:ext cx="7293154" cy="3243783"/>
          </a:xfrm>
        </p:spPr>
        <p:txBody>
          <a:bodyPr>
            <a:normAutofit/>
          </a:bodyPr>
          <a:lstStyle/>
          <a:p>
            <a:r>
              <a:rPr lang="en-US" dirty="0">
                <a:latin typeface="Franklin Gothic Book" panose="020B0503020102020204" pitchFamily="34" charset="0"/>
              </a:rPr>
              <a:t>The reporting system</a:t>
            </a:r>
          </a:p>
        </p:txBody>
      </p:sp>
      <p:sp>
        <p:nvSpPr>
          <p:cNvPr id="2" name="Subtitle 1">
            <a:extLst>
              <a:ext uri="{FF2B5EF4-FFF2-40B4-BE49-F238E27FC236}">
                <a16:creationId xmlns:a16="http://schemas.microsoft.com/office/drawing/2014/main" id="{5EA58DB5-ED0A-74C4-B522-0E5DCF9E10C4}"/>
              </a:ext>
            </a:extLst>
          </p:cNvPr>
          <p:cNvSpPr>
            <a:spLocks noGrp="1"/>
          </p:cNvSpPr>
          <p:nvPr>
            <p:ph type="subTitle" idx="1"/>
          </p:nvPr>
        </p:nvSpPr>
        <p:spPr/>
        <p:txBody>
          <a:bodyPr/>
          <a:lstStyle/>
          <a:p>
            <a:r>
              <a:rPr lang="en-US" dirty="0"/>
              <a:t>2023–2024</a:t>
            </a:r>
          </a:p>
        </p:txBody>
      </p:sp>
      <p:sp>
        <p:nvSpPr>
          <p:cNvPr id="8" name="Subtitle 2">
            <a:extLst>
              <a:ext uri="{FF2B5EF4-FFF2-40B4-BE49-F238E27FC236}">
                <a16:creationId xmlns:a16="http://schemas.microsoft.com/office/drawing/2014/main" id="{7062A704-3F2E-442A-A1A7-5D668A550410}"/>
              </a:ext>
            </a:extLst>
          </p:cNvPr>
          <p:cNvSpPr txBox="1">
            <a:spLocks/>
          </p:cNvSpPr>
          <p:nvPr/>
        </p:nvSpPr>
        <p:spPr>
          <a:xfrm>
            <a:off x="5161721" y="3148199"/>
            <a:ext cx="8243705" cy="514905"/>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 Generating ISRs and </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Student Data Files</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
        <p:nvSpPr>
          <p:cNvPr id="3" name="Rectangle 2">
            <a:extLst>
              <a:ext uri="{FF2B5EF4-FFF2-40B4-BE49-F238E27FC236}">
                <a16:creationId xmlns:a16="http://schemas.microsoft.com/office/drawing/2014/main" id="{9019E465-285C-8B2C-B140-D035AC2D7C91}"/>
              </a:ext>
            </a:extLst>
          </p:cNvPr>
          <p:cNvSpPr/>
          <p:nvPr/>
        </p:nvSpPr>
        <p:spPr>
          <a:xfrm>
            <a:off x="97565" y="6559431"/>
            <a:ext cx="349931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14943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Simple ISR: Summative</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12" name="Rectangle: Rounded Corners 11">
            <a:extLst>
              <a:ext uri="{FF2B5EF4-FFF2-40B4-BE49-F238E27FC236}">
                <a16:creationId xmlns:a16="http://schemas.microsoft.com/office/drawing/2014/main" id="{FB8734E6-5208-4CB5-8344-FA0A12862123}"/>
              </a:ext>
            </a:extLst>
          </p:cNvPr>
          <p:cNvSpPr/>
          <p:nvPr/>
        </p:nvSpPr>
        <p:spPr>
          <a:xfrm>
            <a:off x="5138991" y="727364"/>
            <a:ext cx="1914018" cy="402458"/>
          </a:xfrm>
          <a:prstGeom prst="roundRect">
            <a:avLst/>
          </a:prstGeom>
          <a:solidFill>
            <a:schemeClr val="bg1">
              <a:lumMod val="9500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Simple ISR</a:t>
            </a:r>
          </a:p>
        </p:txBody>
      </p:sp>
      <p:pic>
        <p:nvPicPr>
          <p:cNvPr id="5" name="Picture 4">
            <a:extLst>
              <a:ext uri="{FF2B5EF4-FFF2-40B4-BE49-F238E27FC236}">
                <a16:creationId xmlns:a16="http://schemas.microsoft.com/office/drawing/2014/main" id="{DA28DEBB-D2B1-A93B-4151-46CB54416F47}"/>
              </a:ext>
            </a:extLst>
          </p:cNvPr>
          <p:cNvPicPr>
            <a:picLocks noChangeAspect="1"/>
          </p:cNvPicPr>
          <p:nvPr/>
        </p:nvPicPr>
        <p:blipFill>
          <a:blip r:embed="rId3"/>
          <a:stretch>
            <a:fillRect/>
          </a:stretch>
        </p:blipFill>
        <p:spPr>
          <a:xfrm>
            <a:off x="2982675" y="1226127"/>
            <a:ext cx="6226649" cy="4904509"/>
          </a:xfrm>
          <a:prstGeom prst="rect">
            <a:avLst/>
          </a:prstGeom>
          <a:ln>
            <a:solidFill>
              <a:schemeClr val="accent1"/>
            </a:solidFill>
          </a:ln>
        </p:spPr>
      </p:pic>
    </p:spTree>
    <p:extLst>
      <p:ext uri="{BB962C8B-B14F-4D97-AF65-F5344CB8AC3E}">
        <p14:creationId xmlns:p14="http://schemas.microsoft.com/office/powerpoint/2010/main" val="50307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noAutofit/>
          </a:bodyPr>
          <a:lstStyle/>
          <a:p>
            <a:r>
              <a:rPr lang="en-US" sz="3600" dirty="0">
                <a:latin typeface="+mn-lt"/>
              </a:rPr>
              <a:t>Generate a Student Data File</a:t>
            </a:r>
          </a:p>
        </p:txBody>
      </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6" name="Group 5" descr="The Student Data File generator page with a sample report.">
            <a:extLst>
              <a:ext uri="{FF2B5EF4-FFF2-40B4-BE49-F238E27FC236}">
                <a16:creationId xmlns:a16="http://schemas.microsoft.com/office/drawing/2014/main" id="{6E236AA8-1ACE-7060-D2BC-E773F1E64306}"/>
              </a:ext>
            </a:extLst>
          </p:cNvPr>
          <p:cNvGrpSpPr/>
          <p:nvPr/>
        </p:nvGrpSpPr>
        <p:grpSpPr>
          <a:xfrm>
            <a:off x="722294" y="843869"/>
            <a:ext cx="11233398" cy="5170262"/>
            <a:chOff x="584071" y="1035256"/>
            <a:chExt cx="11233398" cy="5170262"/>
          </a:xfrm>
        </p:grpSpPr>
        <p:grpSp>
          <p:nvGrpSpPr>
            <p:cNvPr id="14" name="Group 13">
              <a:extLst>
                <a:ext uri="{FF2B5EF4-FFF2-40B4-BE49-F238E27FC236}">
                  <a16:creationId xmlns:a16="http://schemas.microsoft.com/office/drawing/2014/main" id="{3DEF81D2-E020-AC29-DEC6-06486F2233F8}"/>
                </a:ext>
              </a:extLst>
            </p:cNvPr>
            <p:cNvGrpSpPr/>
            <p:nvPr/>
          </p:nvGrpSpPr>
          <p:grpSpPr>
            <a:xfrm>
              <a:off x="584071" y="1035256"/>
              <a:ext cx="11233398" cy="4125461"/>
              <a:chOff x="619435" y="1048145"/>
              <a:chExt cx="11233398" cy="4125461"/>
            </a:xfrm>
          </p:grpSpPr>
          <p:pic>
            <p:nvPicPr>
              <p:cNvPr id="15" name="Picture 14">
                <a:extLst>
                  <a:ext uri="{FF2B5EF4-FFF2-40B4-BE49-F238E27FC236}">
                    <a16:creationId xmlns:a16="http://schemas.microsoft.com/office/drawing/2014/main" id="{BA04847B-8A51-0FA9-0779-DC2F3652A5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435" y="1048145"/>
                <a:ext cx="11016200" cy="4125461"/>
              </a:xfrm>
              <a:prstGeom prst="rect">
                <a:avLst/>
              </a:prstGeom>
              <a:ln w="12700">
                <a:solidFill>
                  <a:sysClr val="window" lastClr="FFFFFF">
                    <a:lumMod val="75000"/>
                  </a:sysClr>
                </a:solidFill>
              </a:ln>
              <a:effectLst>
                <a:outerShdw blurRad="50800" dist="38100" dir="2700000" algn="tl" rotWithShape="0">
                  <a:prstClr val="black">
                    <a:alpha val="40000"/>
                  </a:prstClr>
                </a:outerShdw>
              </a:effectLst>
            </p:spPr>
          </p:pic>
          <p:sp>
            <p:nvSpPr>
              <p:cNvPr id="20" name="Rectangle: Rounded Corners 19">
                <a:extLst>
                  <a:ext uri="{FF2B5EF4-FFF2-40B4-BE49-F238E27FC236}">
                    <a16:creationId xmlns:a16="http://schemas.microsoft.com/office/drawing/2014/main" id="{34682639-9877-9B2A-8A88-61DA7EE1AC93}"/>
                  </a:ext>
                </a:extLst>
              </p:cNvPr>
              <p:cNvSpPr/>
              <p:nvPr/>
            </p:nvSpPr>
            <p:spPr>
              <a:xfrm>
                <a:off x="9512905" y="3831474"/>
                <a:ext cx="2339928" cy="949796"/>
              </a:xfrm>
              <a:prstGeom prst="roundRect">
                <a:avLst/>
              </a:prstGeom>
              <a:solidFill>
                <a:sysClr val="window" lastClr="FFFFFF">
                  <a:lumMod val="95000"/>
                </a:sysClr>
              </a:solid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3565A">
                        <a:lumMod val="50000"/>
                      </a:srgbClr>
                    </a:solidFill>
                    <a:effectLst/>
                    <a:uLnTx/>
                    <a:uFillTx/>
                    <a:latin typeface="Franklin Gothic Book" panose="020B0503020102020204" pitchFamily="34" charset="0"/>
                  </a:rPr>
                  <a:t>Student Data File—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3565A">
                        <a:lumMod val="50000"/>
                      </a:srgbClr>
                    </a:solidFill>
                    <a:effectLst/>
                    <a:uLnTx/>
                    <a:uFillTx/>
                    <a:latin typeface="Franklin Gothic Book" panose="020B0503020102020204" pitchFamily="34" charset="0"/>
                  </a:rPr>
                  <a:t>Excel Worksheet</a:t>
                </a:r>
              </a:p>
            </p:txBody>
          </p:sp>
        </p:grpSp>
        <p:pic>
          <p:nvPicPr>
            <p:cNvPr id="5" name="Picture 4">
              <a:extLst>
                <a:ext uri="{FF2B5EF4-FFF2-40B4-BE49-F238E27FC236}">
                  <a16:creationId xmlns:a16="http://schemas.microsoft.com/office/drawing/2014/main" id="{CF6058E8-7B29-3195-4E70-F4644ABA20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27489" y="4872718"/>
              <a:ext cx="7989979" cy="1332800"/>
            </a:xfrm>
            <a:prstGeom prst="rect">
              <a:avLst/>
            </a:prstGeom>
            <a:ln w="38100">
              <a:solidFill>
                <a:srgbClr val="C00000"/>
              </a:solidFill>
            </a:ln>
          </p:spPr>
        </p:pic>
      </p:grpSp>
      <p:sp>
        <p:nvSpPr>
          <p:cNvPr id="7" name="Rectangle 6">
            <a:extLst>
              <a:ext uri="{FF2B5EF4-FFF2-40B4-BE49-F238E27FC236}">
                <a16:creationId xmlns:a16="http://schemas.microsoft.com/office/drawing/2014/main" id="{8906491B-0D44-1908-66B8-6201EA325C27}"/>
              </a:ext>
            </a:extLst>
          </p:cNvPr>
          <p:cNvSpPr/>
          <p:nvPr/>
        </p:nvSpPr>
        <p:spPr>
          <a:xfrm flipH="1">
            <a:off x="2254103" y="1330460"/>
            <a:ext cx="1323984" cy="408888"/>
          </a:xfrm>
          <a:prstGeom prst="rect">
            <a:avLst/>
          </a:prstGeom>
          <a:noFill/>
          <a:ln w="381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8" name="Graphic 7" descr="Cursor with solid fill">
            <a:extLst>
              <a:ext uri="{FF2B5EF4-FFF2-40B4-BE49-F238E27FC236}">
                <a16:creationId xmlns:a16="http://schemas.microsoft.com/office/drawing/2014/main" id="{6C309754-F07D-0BF1-4492-1A7969EC32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67783">
            <a:off x="2038967" y="4612131"/>
            <a:ext cx="701615" cy="714397"/>
          </a:xfrm>
          <a:prstGeom prst="rect">
            <a:avLst/>
          </a:prstGeom>
        </p:spPr>
      </p:pic>
    </p:spTree>
    <p:custDataLst>
      <p:tags r:id="rId1"/>
    </p:custDataLst>
    <p:extLst>
      <p:ext uri="{BB962C8B-B14F-4D97-AF65-F5344CB8AC3E}">
        <p14:creationId xmlns:p14="http://schemas.microsoft.com/office/powerpoint/2010/main" val="392089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noAutofit/>
          </a:bodyPr>
          <a:lstStyle/>
          <a:p>
            <a:r>
              <a:rPr lang="en-US" sz="3600" dirty="0">
                <a:latin typeface="+mn-lt"/>
              </a:rPr>
              <a:t>Generating ISRs and Student Data Files</a:t>
            </a:r>
          </a:p>
        </p:txBody>
      </p:sp>
      <p:grpSp>
        <p:nvGrpSpPr>
          <p:cNvPr id="12" name="Group 11" descr="Bullet statements describing the parameters for generation of ISRs and student data files.">
            <a:extLst>
              <a:ext uri="{FF2B5EF4-FFF2-40B4-BE49-F238E27FC236}">
                <a16:creationId xmlns:a16="http://schemas.microsoft.com/office/drawing/2014/main" id="{E5308DC6-5895-638D-9B80-DE8FF1B73998}"/>
              </a:ext>
            </a:extLst>
          </p:cNvPr>
          <p:cNvGrpSpPr/>
          <p:nvPr/>
        </p:nvGrpSpPr>
        <p:grpSpPr>
          <a:xfrm>
            <a:off x="687879" y="1007918"/>
            <a:ext cx="11107881" cy="5052488"/>
            <a:chOff x="687879" y="1007918"/>
            <a:chExt cx="11107881" cy="5052488"/>
          </a:xfrm>
        </p:grpSpPr>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three schools for district-level users</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sp>
          <p:nvSpPr>
            <p:cNvPr id="10" name="Rectangle: Rounded Corners 9">
              <a:extLst>
                <a:ext uri="{FF2B5EF4-FFF2-40B4-BE49-F238E27FC236}">
                  <a16:creationId xmlns:a16="http://schemas.microsoft.com/office/drawing/2014/main" id="{A86FF4B6-E082-5518-A2C6-034AE16E61DB}"/>
                </a:ext>
              </a:extLst>
            </p:cNvPr>
            <p:cNvSpPr/>
            <p:nvPr/>
          </p:nvSpPr>
          <p:spPr>
            <a:xfrm>
              <a:off x="866899" y="5165766"/>
              <a:ext cx="4940135" cy="881759"/>
            </a:xfrm>
            <a:prstGeom prst="roundRect">
              <a:avLst/>
            </a:prstGeom>
            <a:solidFill>
              <a:srgbClr val="F2F2F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r>
                <a:rPr lang="en-US" dirty="0">
                  <a:solidFill>
                    <a:schemeClr val="tx2"/>
                  </a:solidFill>
                </a:rPr>
                <a:t>Multiple subjects and tests may be generated from the </a:t>
              </a:r>
              <a:r>
                <a:rPr lang="en-US" b="1" dirty="0">
                  <a:solidFill>
                    <a:schemeClr val="tx2"/>
                  </a:solidFill>
                </a:rPr>
                <a:t>Student Portfolio Report</a:t>
              </a:r>
            </a:p>
          </p:txBody>
        </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11" name="Rectangle: Rounded Corners 10">
              <a:extLst>
                <a:ext uri="{FF2B5EF4-FFF2-40B4-BE49-F238E27FC236}">
                  <a16:creationId xmlns:a16="http://schemas.microsoft.com/office/drawing/2014/main" id="{9B5EFB10-477A-3DB8-A0D1-EE2FE3B3C718}"/>
                </a:ext>
              </a:extLst>
            </p:cNvPr>
            <p:cNvSpPr/>
            <p:nvPr/>
          </p:nvSpPr>
          <p:spPr>
            <a:xfrm>
              <a:off x="6702466" y="5178647"/>
              <a:ext cx="4940135" cy="881759"/>
            </a:xfrm>
            <a:prstGeom prst="roundRect">
              <a:avLst/>
            </a:prstGeom>
            <a:solidFill>
              <a:srgbClr val="F2F2F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r>
                <a:rPr lang="en-US" dirty="0">
                  <a:solidFill>
                    <a:schemeClr val="tx2"/>
                  </a:solidFill>
                </a:rPr>
                <a:t>Multiple subjects and tests may be generated from the </a:t>
              </a:r>
              <a:r>
                <a:rPr lang="en-US" b="1" dirty="0">
                  <a:solidFill>
                    <a:schemeClr val="tx2"/>
                  </a:solidFill>
                </a:rPr>
                <a:t>Student Portfolio Report</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9951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a:t>
            </a:r>
            <a:r>
              <a:rPr lang="en-US" sz="1800" dirty="0" err="1">
                <a:solidFill>
                  <a:schemeClr val="tx1">
                    <a:lumMod val="50000"/>
                  </a:schemeClr>
                </a:solidFill>
              </a:rPr>
              <a:t>DeSSA</a:t>
            </a:r>
            <a:r>
              <a:rPr lang="en-US" sz="1800" dirty="0">
                <a:solidFill>
                  <a:schemeClr val="tx1">
                    <a:lumMod val="50000"/>
                  </a:schemeClr>
                </a:solidFill>
              </a:rPr>
              <a:t> Help Desk for assistance with any technical issues you encounter.</a:t>
            </a:r>
          </a:p>
          <a:p>
            <a:pPr marL="0" indent="0" eaLnBrk="1" fontAlgn="auto" hangingPunct="1">
              <a:buNone/>
              <a:defRPr/>
            </a:pPr>
            <a:r>
              <a:rPr lang="en-US" sz="1800" dirty="0">
                <a:solidFill>
                  <a:schemeClr val="tx1">
                    <a:lumMod val="50000"/>
                  </a:schemeClr>
                </a:solidFill>
              </a:rPr>
              <a:t>When contacting the </a:t>
            </a:r>
            <a:r>
              <a:rPr lang="en-US" sz="1800" dirty="0" err="1">
                <a:solidFill>
                  <a:schemeClr val="tx1">
                    <a:lumMod val="50000"/>
                  </a:schemeClr>
                </a:solidFill>
              </a:rPr>
              <a:t>DeSSA</a:t>
            </a:r>
            <a:r>
              <a:rPr lang="en-US" sz="1800" dirty="0">
                <a:solidFill>
                  <a:schemeClr val="tx1">
                    <a:lumMod val="50000"/>
                  </a:schemeClr>
                </a:solidFill>
              </a:rPr>
              <a:t>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the </a:t>
            </a:r>
            <a:r>
              <a:rPr lang="en-US" sz="1800" dirty="0" err="1">
                <a:solidFill>
                  <a:schemeClr val="tx1">
                    <a:lumMod val="50000"/>
                  </a:schemeClr>
                </a:solidFill>
              </a:rPr>
              <a:t>DeSSA</a:t>
            </a:r>
            <a:r>
              <a:rPr lang="en-US" sz="1800" dirty="0">
                <a:solidFill>
                  <a:schemeClr val="tx1">
                    <a:lumMod val="50000"/>
                  </a:schemeClr>
                </a:solidFill>
              </a:rPr>
              <a:t>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972" y="-127986"/>
            <a:ext cx="11444055" cy="730840"/>
          </a:xfrm>
        </p:spPr>
        <p:txBody>
          <a:bodyPr>
            <a:noAutofit/>
          </a:bodyPr>
          <a:lstStyle/>
          <a:p>
            <a:r>
              <a:rPr lang="en-US" dirty="0"/>
              <a:t>Additional Information</a:t>
            </a:r>
          </a:p>
        </p:txBody>
      </p:sp>
      <p:sp>
        <p:nvSpPr>
          <p:cNvPr id="8" name="Slide Number Placeholder 7">
            <a:extLst>
              <a:ext uri="{FF2B5EF4-FFF2-40B4-BE49-F238E27FC236}">
                <a16:creationId xmlns:a16="http://schemas.microsoft.com/office/drawing/2014/main" id="{96C4AC9A-DE5E-4B12-8023-2111A2A3ABD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
        <p:nvSpPr>
          <p:cNvPr id="10" name="Rectangle 9">
            <a:extLst>
              <a:ext uri="{FF2B5EF4-FFF2-40B4-BE49-F238E27FC236}">
                <a16:creationId xmlns:a16="http://schemas.microsoft.com/office/drawing/2014/main" id="{616FE673-BABD-451C-B06F-BB15554072ED}"/>
              </a:ext>
            </a:extLst>
          </p:cNvPr>
          <p:cNvSpPr/>
          <p:nvPr/>
        </p:nvSpPr>
        <p:spPr>
          <a:xfrm>
            <a:off x="373972" y="785585"/>
            <a:ext cx="11068460" cy="1176325"/>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Portal: </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3"/>
              </a:rPr>
              <a:t>https://de.portal.cambiumast.com/</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p:txBody>
      </p:sp>
      <p:sp>
        <p:nvSpPr>
          <p:cNvPr id="11" name="Rectangle 10">
            <a:extLst>
              <a:ext uri="{FF2B5EF4-FFF2-40B4-BE49-F238E27FC236}">
                <a16:creationId xmlns:a16="http://schemas.microsoft.com/office/drawing/2014/main" id="{5BA5FDBA-6BC0-411B-AFBC-3D8D94EEEAAF}"/>
              </a:ext>
            </a:extLst>
          </p:cNvPr>
          <p:cNvSpPr/>
          <p:nvPr/>
        </p:nvSpPr>
        <p:spPr>
          <a:xfrm>
            <a:off x="373972" y="2198705"/>
            <a:ext cx="11068460" cy="2076054"/>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Help Desk:</a:t>
            </a:r>
            <a:endPar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E-mail Support:</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4"/>
              </a:rPr>
              <a:t>DeSSAHelpDesk@cambiumassessment.com</a:t>
            </a:r>
            <a:endPar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Support Toll-Free 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877.560.8331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Hours: 6:30 a.m. to 6:30 p.m. ET- Mondays–Fridays (except holidays)</a:t>
            </a:r>
          </a:p>
        </p:txBody>
      </p:sp>
      <p:sp>
        <p:nvSpPr>
          <p:cNvPr id="12" name="Rectangle 11">
            <a:extLst>
              <a:ext uri="{FF2B5EF4-FFF2-40B4-BE49-F238E27FC236}">
                <a16:creationId xmlns:a16="http://schemas.microsoft.com/office/drawing/2014/main" id="{B048835F-736C-4828-8530-CB6BDBF43E47}"/>
              </a:ext>
            </a:extLst>
          </p:cNvPr>
          <p:cNvSpPr/>
          <p:nvPr/>
        </p:nvSpPr>
        <p:spPr>
          <a:xfrm>
            <a:off x="373972" y="4486326"/>
            <a:ext cx="11068460" cy="1586089"/>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a:ln>
                  <a:noFill/>
                </a:ln>
                <a:solidFill>
                  <a:srgbClr val="000000">
                    <a:lumMod val="75000"/>
                  </a:srgbClr>
                </a:solidFill>
                <a:effectLst/>
                <a:uLnTx/>
                <a:uFillTx/>
                <a:latin typeface="Franklin Gothic Book" panose="020B0503020102020204"/>
              </a:rPr>
              <a:t>DDOE Contact: </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Phone</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a:t>
            </a: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number</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(302) 857-3391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hlinkClick r:id="rId5"/>
              </a:rPr>
              <a:t>https://helpdesk.doe.k12.de.us/</a:t>
            </a:r>
            <a:endParaRPr kumimoji="0" lang="en-US" sz="1800" b="0" i="0" u="none" strike="noStrike" kern="1200" cap="none" spc="0" normalizeH="0" baseline="0" noProof="0" dirty="0">
              <a:ln>
                <a:noFill/>
              </a:ln>
              <a:solidFill>
                <a:srgbClr val="FF0000"/>
              </a:solidFill>
              <a:effectLst/>
              <a:uLnTx/>
              <a:uFillTx/>
              <a:latin typeface="Franklin Gothic Book" panose="020B0503020102020204"/>
            </a:endParaRPr>
          </a:p>
        </p:txBody>
      </p:sp>
    </p:spTree>
    <p:extLst>
      <p:ext uri="{BB962C8B-B14F-4D97-AF65-F5344CB8AC3E}">
        <p14:creationId xmlns:p14="http://schemas.microsoft.com/office/powerpoint/2010/main" val="642597872"/>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a:xfrm>
            <a:off x="426231" y="45933"/>
            <a:ext cx="11016200" cy="518012"/>
          </a:xfrm>
        </p:spPr>
        <p:txBody>
          <a:bodyPr>
            <a:noAutofit/>
          </a:bodyPr>
          <a:lstStyle/>
          <a:p>
            <a:r>
              <a:rPr lang="en-US" sz="3600" dirty="0">
                <a:latin typeface="+mn-lt"/>
              </a:rPr>
              <a:t>Build ISRs and Student Data Files/Test Reasons</a:t>
            </a:r>
          </a:p>
        </p:txBody>
      </p:sp>
      <p:grpSp>
        <p:nvGrpSpPr>
          <p:cNvPr id="9" name="Group 8" descr="Step 1 of the ISR generation process.">
            <a:extLst>
              <a:ext uri="{FF2B5EF4-FFF2-40B4-BE49-F238E27FC236}">
                <a16:creationId xmlns:a16="http://schemas.microsoft.com/office/drawing/2014/main" id="{78EC0CB1-65F0-E312-859C-8E2C84A0AACD}"/>
              </a:ext>
            </a:extLst>
          </p:cNvPr>
          <p:cNvGrpSpPr/>
          <p:nvPr/>
        </p:nvGrpSpPr>
        <p:grpSpPr>
          <a:xfrm>
            <a:off x="1016094" y="988549"/>
            <a:ext cx="9664858" cy="4880902"/>
            <a:chOff x="761570" y="857400"/>
            <a:chExt cx="9664858" cy="4880902"/>
          </a:xfrm>
        </p:grpSpPr>
        <p:pic>
          <p:nvPicPr>
            <p:cNvPr id="10" name="Picture 9">
              <a:extLst>
                <a:ext uri="{FF2B5EF4-FFF2-40B4-BE49-F238E27FC236}">
                  <a16:creationId xmlns:a16="http://schemas.microsoft.com/office/drawing/2014/main" id="{DB623403-B308-0F0D-491C-056EB6C56A6D}"/>
                </a:ext>
              </a:extLst>
            </p:cNvPr>
            <p:cNvPicPr>
              <a:picLocks noChangeAspect="1"/>
            </p:cNvPicPr>
            <p:nvPr/>
          </p:nvPicPr>
          <p:blipFill>
            <a:blip r:embed="rId4"/>
            <a:stretch>
              <a:fillRect/>
            </a:stretch>
          </p:blipFill>
          <p:spPr>
            <a:xfrm>
              <a:off x="1329930" y="1703737"/>
              <a:ext cx="9096498" cy="40345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780EDB2-0FC6-F333-49C2-43ECEBC1D996}"/>
                </a:ext>
              </a:extLst>
            </p:cNvPr>
            <p:cNvPicPr>
              <a:picLocks noChangeAspect="1"/>
            </p:cNvPicPr>
            <p:nvPr/>
          </p:nvPicPr>
          <p:blipFill rotWithShape="1">
            <a:blip r:embed="rId5"/>
            <a:srcRect t="60827" r="1912" b="25710"/>
            <a:stretch/>
          </p:blipFill>
          <p:spPr>
            <a:xfrm>
              <a:off x="761570" y="857400"/>
              <a:ext cx="4112430" cy="671676"/>
            </a:xfrm>
            <a:prstGeom prst="rect">
              <a:avLst/>
            </a:prstGeom>
            <a:ln w="12700">
              <a:solidFill>
                <a:schemeClr val="bg1">
                  <a:lumMod val="75000"/>
                </a:schemeClr>
              </a:solidFill>
            </a:ln>
          </p:spPr>
        </p:pic>
        <p:grpSp>
          <p:nvGrpSpPr>
            <p:cNvPr id="23" name="Group 22">
              <a:extLst>
                <a:ext uri="{FF2B5EF4-FFF2-40B4-BE49-F238E27FC236}">
                  <a16:creationId xmlns:a16="http://schemas.microsoft.com/office/drawing/2014/main" id="{8A73D555-4AB8-0FF2-D896-A580E084F0E7}"/>
                </a:ext>
              </a:extLst>
            </p:cNvPr>
            <p:cNvGrpSpPr/>
            <p:nvPr/>
          </p:nvGrpSpPr>
          <p:grpSpPr>
            <a:xfrm>
              <a:off x="761570" y="991482"/>
              <a:ext cx="8340627" cy="1719721"/>
              <a:chOff x="391892" y="916305"/>
              <a:chExt cx="9414851" cy="1827405"/>
            </a:xfrm>
          </p:grpSpPr>
          <p:sp>
            <p:nvSpPr>
              <p:cNvPr id="24" name="Oval 23">
                <a:extLst>
                  <a:ext uri="{FF2B5EF4-FFF2-40B4-BE49-F238E27FC236}">
                    <a16:creationId xmlns:a16="http://schemas.microsoft.com/office/drawing/2014/main" id="{26DB3A68-8A76-BD37-CFCF-E93367F23E3E}"/>
                  </a:ext>
                </a:extLst>
              </p:cNvPr>
              <p:cNvSpPr/>
              <p:nvPr/>
            </p:nvSpPr>
            <p:spPr>
              <a:xfrm>
                <a:off x="391892" y="916305"/>
                <a:ext cx="2251811" cy="5834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25" name="Group 24" descr="ISR builder template: Column 1: Select a test reason showing a list of sample test administrations.&#10;">
                <a:extLst>
                  <a:ext uri="{FF2B5EF4-FFF2-40B4-BE49-F238E27FC236}">
                    <a16:creationId xmlns:a16="http://schemas.microsoft.com/office/drawing/2014/main" id="{E8B34BC1-7F4A-2885-B4E6-6F1B872BCEB3}"/>
                  </a:ext>
                </a:extLst>
              </p:cNvPr>
              <p:cNvGrpSpPr/>
              <p:nvPr/>
            </p:nvGrpSpPr>
            <p:grpSpPr>
              <a:xfrm>
                <a:off x="1193912" y="926608"/>
                <a:ext cx="8612831" cy="1817102"/>
                <a:chOff x="1193912" y="926608"/>
                <a:chExt cx="8612831" cy="1817102"/>
              </a:xfrm>
            </p:grpSpPr>
            <p:sp>
              <p:nvSpPr>
                <p:cNvPr id="26" name="Rectangle: Rounded Corners 25">
                  <a:extLst>
                    <a:ext uri="{FF2B5EF4-FFF2-40B4-BE49-F238E27FC236}">
                      <a16:creationId xmlns:a16="http://schemas.microsoft.com/office/drawing/2014/main" id="{75BF28FA-5E78-7E3E-FE35-075FB9EAF3BD}"/>
                    </a:ext>
                  </a:extLst>
                </p:cNvPr>
                <p:cNvSpPr/>
                <p:nvPr/>
              </p:nvSpPr>
              <p:spPr>
                <a:xfrm>
                  <a:off x="5402700" y="926608"/>
                  <a:ext cx="4404043" cy="499665"/>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1. Select a test reason</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p:txBody>
            </p:sp>
            <p:grpSp>
              <p:nvGrpSpPr>
                <p:cNvPr id="27" name="Group 26">
                  <a:extLst>
                    <a:ext uri="{FF2B5EF4-FFF2-40B4-BE49-F238E27FC236}">
                      <a16:creationId xmlns:a16="http://schemas.microsoft.com/office/drawing/2014/main" id="{92628806-FE4A-CDAC-DDEB-03FA14BC7944}"/>
                    </a:ext>
                  </a:extLst>
                </p:cNvPr>
                <p:cNvGrpSpPr/>
                <p:nvPr/>
              </p:nvGrpSpPr>
              <p:grpSpPr>
                <a:xfrm>
                  <a:off x="1193912" y="2188679"/>
                  <a:ext cx="3609812" cy="555031"/>
                  <a:chOff x="1147452" y="2112780"/>
                  <a:chExt cx="3609811" cy="555031"/>
                </a:xfrm>
              </p:grpSpPr>
              <p:cxnSp>
                <p:nvCxnSpPr>
                  <p:cNvPr id="28" name="Straight Arrow Connector 27">
                    <a:extLst>
                      <a:ext uri="{FF2B5EF4-FFF2-40B4-BE49-F238E27FC236}">
                        <a16:creationId xmlns:a16="http://schemas.microsoft.com/office/drawing/2014/main" id="{15CEE696-6439-8A01-8A99-FF88546E7A66}"/>
                      </a:ext>
                    </a:extLst>
                  </p:cNvPr>
                  <p:cNvCxnSpPr>
                    <a:cxnSpLocks/>
                  </p:cNvCxnSpPr>
                  <p:nvPr/>
                </p:nvCxnSpPr>
                <p:spPr>
                  <a:xfrm>
                    <a:off x="4284692" y="2118037"/>
                    <a:ext cx="472571" cy="5497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6621F4-99A4-18FB-FCEF-886E97FC4082}"/>
                      </a:ext>
                    </a:extLst>
                  </p:cNvPr>
                  <p:cNvSpPr/>
                  <p:nvPr/>
                </p:nvSpPr>
                <p:spPr>
                  <a:xfrm>
                    <a:off x="1147452" y="2112780"/>
                    <a:ext cx="3137240" cy="4354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grpSp>
      </p:grpSp>
      <p:pic>
        <p:nvPicPr>
          <p:cNvPr id="5" name="Graphic 4" descr="Cursor with solid fill">
            <a:extLst>
              <a:ext uri="{FF2B5EF4-FFF2-40B4-BE49-F238E27FC236}">
                <a16:creationId xmlns:a16="http://schemas.microsoft.com/office/drawing/2014/main" id="{3D651D98-5A87-B840-3EB9-4CF8453D10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9098" y="3755973"/>
            <a:ext cx="701335" cy="701335"/>
          </a:xfrm>
          <a:prstGeom prst="rect">
            <a:avLst/>
          </a:prstGeom>
        </p:spPr>
      </p:pic>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60182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a:xfrm>
            <a:off x="426231" y="45933"/>
            <a:ext cx="11016200" cy="518012"/>
          </a:xfrm>
        </p:spPr>
        <p:txBody>
          <a:bodyPr>
            <a:noAutofit/>
          </a:bodyPr>
          <a:lstStyle/>
          <a:p>
            <a:r>
              <a:rPr lang="en-US" sz="3600" dirty="0">
                <a:latin typeface="+mn-lt"/>
              </a:rPr>
              <a:t>Select the Assessments</a:t>
            </a:r>
          </a:p>
        </p:txBody>
      </p:sp>
      <p:grpSp>
        <p:nvGrpSpPr>
          <p:cNvPr id="9" name="Group 8" descr="Step 2 of the ISR generation process.">
            <a:extLst>
              <a:ext uri="{FF2B5EF4-FFF2-40B4-BE49-F238E27FC236}">
                <a16:creationId xmlns:a16="http://schemas.microsoft.com/office/drawing/2014/main" id="{00EEBB07-A306-0BE6-8178-565316A0FDDC}"/>
              </a:ext>
            </a:extLst>
          </p:cNvPr>
          <p:cNvGrpSpPr/>
          <p:nvPr/>
        </p:nvGrpSpPr>
        <p:grpSpPr>
          <a:xfrm>
            <a:off x="1036144" y="746322"/>
            <a:ext cx="10119710" cy="5365357"/>
            <a:chOff x="1036144" y="746322"/>
            <a:chExt cx="10119710" cy="5365357"/>
          </a:xfrm>
        </p:grpSpPr>
        <p:grpSp>
          <p:nvGrpSpPr>
            <p:cNvPr id="13" name="Group 12">
              <a:extLst>
                <a:ext uri="{FF2B5EF4-FFF2-40B4-BE49-F238E27FC236}">
                  <a16:creationId xmlns:a16="http://schemas.microsoft.com/office/drawing/2014/main" id="{BB7FD4FA-C520-E9FC-BB25-5A65FB7854B0}"/>
                </a:ext>
              </a:extLst>
            </p:cNvPr>
            <p:cNvGrpSpPr/>
            <p:nvPr/>
          </p:nvGrpSpPr>
          <p:grpSpPr>
            <a:xfrm>
              <a:off x="1036144" y="746322"/>
              <a:ext cx="10119710" cy="5365357"/>
              <a:chOff x="1036144" y="746322"/>
              <a:chExt cx="10119710" cy="5365357"/>
            </a:xfrm>
          </p:grpSpPr>
          <p:grpSp>
            <p:nvGrpSpPr>
              <p:cNvPr id="5" name="Group 4" descr="Column #2: Select Assessments showing a list of Mathematics tests.&#10;">
                <a:extLst>
                  <a:ext uri="{FF2B5EF4-FFF2-40B4-BE49-F238E27FC236}">
                    <a16:creationId xmlns:a16="http://schemas.microsoft.com/office/drawing/2014/main" id="{2FAA3659-96D4-43D2-BC2F-93303EC92B6D}"/>
                  </a:ext>
                </a:extLst>
              </p:cNvPr>
              <p:cNvGrpSpPr/>
              <p:nvPr/>
            </p:nvGrpSpPr>
            <p:grpSpPr>
              <a:xfrm>
                <a:off x="1036144" y="746322"/>
                <a:ext cx="10119710" cy="5365357"/>
                <a:chOff x="1036144" y="746322"/>
                <a:chExt cx="10119710" cy="5365357"/>
              </a:xfrm>
            </p:grpSpPr>
            <p:sp>
              <p:nvSpPr>
                <p:cNvPr id="6" name="Rectangle: Rounded Corners 5">
                  <a:extLst>
                    <a:ext uri="{FF2B5EF4-FFF2-40B4-BE49-F238E27FC236}">
                      <a16:creationId xmlns:a16="http://schemas.microsoft.com/office/drawing/2014/main" id="{C9FC49F7-0A59-4DD7-8616-8919406CD704}"/>
                    </a:ext>
                  </a:extLst>
                </p:cNvPr>
                <p:cNvSpPr/>
                <p:nvPr/>
              </p:nvSpPr>
              <p:spPr>
                <a:xfrm>
                  <a:off x="4250569" y="746322"/>
                  <a:ext cx="4818017" cy="349962"/>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Select the assessments.</a:t>
                  </a:r>
                </a:p>
              </p:txBody>
            </p:sp>
            <p:grpSp>
              <p:nvGrpSpPr>
                <p:cNvPr id="4" name="Group 3">
                  <a:extLst>
                    <a:ext uri="{FF2B5EF4-FFF2-40B4-BE49-F238E27FC236}">
                      <a16:creationId xmlns:a16="http://schemas.microsoft.com/office/drawing/2014/main" id="{83C70602-487F-4BF1-AECD-FD4621FAA4D6}"/>
                    </a:ext>
                  </a:extLst>
                </p:cNvPr>
                <p:cNvGrpSpPr/>
                <p:nvPr/>
              </p:nvGrpSpPr>
              <p:grpSpPr>
                <a:xfrm>
                  <a:off x="1036144" y="1158629"/>
                  <a:ext cx="10119710" cy="4953050"/>
                  <a:chOff x="803929" y="1235349"/>
                  <a:chExt cx="10119710" cy="4953050"/>
                </a:xfrm>
              </p:grpSpPr>
              <p:pic>
                <p:nvPicPr>
                  <p:cNvPr id="7" name="Picture 6" descr="Graphical user interface, application&#10;&#10;Description automatically generated">
                    <a:extLst>
                      <a:ext uri="{FF2B5EF4-FFF2-40B4-BE49-F238E27FC236}">
                        <a16:creationId xmlns:a16="http://schemas.microsoft.com/office/drawing/2014/main" id="{0469DB5D-4723-455C-957F-5F6737923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29" y="1235349"/>
                    <a:ext cx="10119710" cy="49530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EA4CCB8-0A5F-4127-A7FF-B988FA8180DE}"/>
                      </a:ext>
                    </a:extLst>
                  </p:cNvPr>
                  <p:cNvSpPr/>
                  <p:nvPr/>
                </p:nvSpPr>
                <p:spPr>
                  <a:xfrm>
                    <a:off x="5346608" y="222365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MATHEMATICS</a:t>
                    </a:r>
                    <a:endParaRPr kumimoji="0" lang="en-US" sz="1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10" name="Picture 9">
                <a:extLst>
                  <a:ext uri="{FF2B5EF4-FFF2-40B4-BE49-F238E27FC236}">
                    <a16:creationId xmlns:a16="http://schemas.microsoft.com/office/drawing/2014/main" id="{52C28B44-95DF-BB0E-7F3F-8F866BC720F8}"/>
                  </a:ext>
                </a:extLst>
              </p:cNvPr>
              <p:cNvPicPr>
                <a:picLocks noChangeAspect="1"/>
              </p:cNvPicPr>
              <p:nvPr/>
            </p:nvPicPr>
            <p:blipFill>
              <a:blip r:embed="rId5"/>
              <a:stretch>
                <a:fillRect/>
              </a:stretch>
            </p:blipFill>
            <p:spPr>
              <a:xfrm>
                <a:off x="9912470" y="1668331"/>
                <a:ext cx="1135754" cy="358432"/>
              </a:xfrm>
              <a:prstGeom prst="rect">
                <a:avLst/>
              </a:prstGeom>
            </p:spPr>
          </p:pic>
        </p:grpSp>
        <p:pic>
          <p:nvPicPr>
            <p:cNvPr id="18" name="Picture 17">
              <a:extLst>
                <a:ext uri="{FF2B5EF4-FFF2-40B4-BE49-F238E27FC236}">
                  <a16:creationId xmlns:a16="http://schemas.microsoft.com/office/drawing/2014/main" id="{333790EF-41D4-3E7B-2565-CC2481351BE0}"/>
                </a:ext>
              </a:extLst>
            </p:cNvPr>
            <p:cNvPicPr>
              <a:picLocks noChangeAspect="1"/>
            </p:cNvPicPr>
            <p:nvPr/>
          </p:nvPicPr>
          <p:blipFill>
            <a:blip r:embed="rId6"/>
            <a:stretch>
              <a:fillRect/>
            </a:stretch>
          </p:blipFill>
          <p:spPr>
            <a:xfrm>
              <a:off x="1877262" y="5541258"/>
              <a:ext cx="1830505" cy="435335"/>
            </a:xfrm>
            <a:prstGeom prst="rect">
              <a:avLst/>
            </a:prstGeom>
          </p:spPr>
        </p:pic>
      </p:gr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8540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a:xfrm>
            <a:off x="426231" y="45933"/>
            <a:ext cx="11016200" cy="518012"/>
          </a:xfrm>
        </p:spPr>
        <p:txBody>
          <a:bodyPr>
            <a:noAutofit/>
          </a:bodyPr>
          <a:lstStyle/>
          <a:p>
            <a:r>
              <a:rPr lang="en-US" sz="3600" dirty="0">
                <a:latin typeface="+mn-lt"/>
              </a:rPr>
              <a:t>Select the Students</a:t>
            </a:r>
          </a:p>
        </p:txBody>
      </p:sp>
      <p:grpSp>
        <p:nvGrpSpPr>
          <p:cNvPr id="16" name="Group 15" descr="Step 3 of the ISR generation process.">
            <a:extLst>
              <a:ext uri="{FF2B5EF4-FFF2-40B4-BE49-F238E27FC236}">
                <a16:creationId xmlns:a16="http://schemas.microsoft.com/office/drawing/2014/main" id="{83CC81CB-7890-2541-75C0-43851BD3545E}"/>
              </a:ext>
            </a:extLst>
          </p:cNvPr>
          <p:cNvGrpSpPr/>
          <p:nvPr/>
        </p:nvGrpSpPr>
        <p:grpSpPr>
          <a:xfrm>
            <a:off x="1025293" y="758098"/>
            <a:ext cx="10141411" cy="5341804"/>
            <a:chOff x="1025293" y="758098"/>
            <a:chExt cx="10141411" cy="5341804"/>
          </a:xfrm>
        </p:grpSpPr>
        <p:grpSp>
          <p:nvGrpSpPr>
            <p:cNvPr id="13" name="Group 12">
              <a:extLst>
                <a:ext uri="{FF2B5EF4-FFF2-40B4-BE49-F238E27FC236}">
                  <a16:creationId xmlns:a16="http://schemas.microsoft.com/office/drawing/2014/main" id="{DB81E2B1-1448-C752-0607-EC2FC2EF75E1}"/>
                </a:ext>
              </a:extLst>
            </p:cNvPr>
            <p:cNvGrpSpPr/>
            <p:nvPr/>
          </p:nvGrpSpPr>
          <p:grpSpPr>
            <a:xfrm>
              <a:off x="1025293" y="758098"/>
              <a:ext cx="10141411" cy="5341804"/>
              <a:chOff x="1025293" y="758098"/>
              <a:chExt cx="10141411" cy="5341804"/>
            </a:xfrm>
          </p:grpSpPr>
          <p:grpSp>
            <p:nvGrpSpPr>
              <p:cNvPr id="4" name="Group 3" descr="Column #3: Select the students showing a list of rosters in a demo school.&#10;">
                <a:extLst>
                  <a:ext uri="{FF2B5EF4-FFF2-40B4-BE49-F238E27FC236}">
                    <a16:creationId xmlns:a16="http://schemas.microsoft.com/office/drawing/2014/main" id="{0EF056AE-E8BA-4CBD-92D5-5C23F5DEFA49}"/>
                  </a:ext>
                </a:extLst>
              </p:cNvPr>
              <p:cNvGrpSpPr/>
              <p:nvPr/>
            </p:nvGrpSpPr>
            <p:grpSpPr>
              <a:xfrm>
                <a:off x="1025293" y="758098"/>
                <a:ext cx="10141411" cy="5341804"/>
                <a:chOff x="1025293" y="758098"/>
                <a:chExt cx="10141411" cy="5341804"/>
              </a:xfrm>
            </p:grpSpPr>
            <p:sp>
              <p:nvSpPr>
                <p:cNvPr id="6" name="Rectangle: Rounded Corners 5">
                  <a:extLst>
                    <a:ext uri="{FF2B5EF4-FFF2-40B4-BE49-F238E27FC236}">
                      <a16:creationId xmlns:a16="http://schemas.microsoft.com/office/drawing/2014/main" id="{4ECF1222-2227-4EE8-82AA-9779D3C8E1F4}"/>
                    </a:ext>
                  </a:extLst>
                </p:cNvPr>
                <p:cNvSpPr/>
                <p:nvPr/>
              </p:nvSpPr>
              <p:spPr>
                <a:xfrm>
                  <a:off x="4250569" y="758098"/>
                  <a:ext cx="3690861" cy="31507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Select the students.</a:t>
                  </a:r>
                </a:p>
              </p:txBody>
            </p:sp>
            <p:pic>
              <p:nvPicPr>
                <p:cNvPr id="7" name="Picture 6">
                  <a:extLst>
                    <a:ext uri="{FF2B5EF4-FFF2-40B4-BE49-F238E27FC236}">
                      <a16:creationId xmlns:a16="http://schemas.microsoft.com/office/drawing/2014/main" id="{8361FA21-3077-460B-AD99-06A3B3A1DFFB}"/>
                    </a:ext>
                  </a:extLst>
                </p:cNvPr>
                <p:cNvPicPr>
                  <a:picLocks noChangeAspect="1"/>
                </p:cNvPicPr>
                <p:nvPr/>
              </p:nvPicPr>
              <p:blipFill>
                <a:blip r:embed="rId4"/>
                <a:stretch>
                  <a:fillRect/>
                </a:stretch>
              </p:blipFill>
              <p:spPr>
                <a:xfrm>
                  <a:off x="1025293" y="1129673"/>
                  <a:ext cx="10141411" cy="49702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pic>
            <p:nvPicPr>
              <p:cNvPr id="8" name="Picture 7">
                <a:extLst>
                  <a:ext uri="{FF2B5EF4-FFF2-40B4-BE49-F238E27FC236}">
                    <a16:creationId xmlns:a16="http://schemas.microsoft.com/office/drawing/2014/main" id="{75909616-2F3B-2EC6-4BC6-0CF436529553}"/>
                  </a:ext>
                </a:extLst>
              </p:cNvPr>
              <p:cNvPicPr>
                <a:picLocks noChangeAspect="1"/>
              </p:cNvPicPr>
              <p:nvPr/>
            </p:nvPicPr>
            <p:blipFill>
              <a:blip r:embed="rId5"/>
              <a:stretch>
                <a:fillRect/>
              </a:stretch>
            </p:blipFill>
            <p:spPr>
              <a:xfrm>
                <a:off x="9921898" y="1630623"/>
                <a:ext cx="1165626" cy="367859"/>
              </a:xfrm>
              <a:prstGeom prst="rect">
                <a:avLst/>
              </a:prstGeom>
            </p:spPr>
          </p:pic>
          <p:pic>
            <p:nvPicPr>
              <p:cNvPr id="12" name="Picture 11">
                <a:extLst>
                  <a:ext uri="{FF2B5EF4-FFF2-40B4-BE49-F238E27FC236}">
                    <a16:creationId xmlns:a16="http://schemas.microsoft.com/office/drawing/2014/main" id="{2B4E3797-CB75-0513-19C6-9BB389C8A562}"/>
                  </a:ext>
                </a:extLst>
              </p:cNvPr>
              <p:cNvPicPr>
                <a:picLocks noChangeAspect="1"/>
              </p:cNvPicPr>
              <p:nvPr/>
            </p:nvPicPr>
            <p:blipFill>
              <a:blip r:embed="rId6"/>
              <a:stretch>
                <a:fillRect/>
              </a:stretch>
            </p:blipFill>
            <p:spPr>
              <a:xfrm>
                <a:off x="8961802" y="2173581"/>
                <a:ext cx="960096" cy="325851"/>
              </a:xfrm>
              <a:prstGeom prst="rect">
                <a:avLst/>
              </a:prstGeom>
            </p:spPr>
          </p:pic>
        </p:grpSp>
        <p:pic>
          <p:nvPicPr>
            <p:cNvPr id="15" name="Picture 14">
              <a:extLst>
                <a:ext uri="{FF2B5EF4-FFF2-40B4-BE49-F238E27FC236}">
                  <a16:creationId xmlns:a16="http://schemas.microsoft.com/office/drawing/2014/main" id="{C8C2864C-5CAD-3255-A79C-FA4350F8488B}"/>
                </a:ext>
              </a:extLst>
            </p:cNvPr>
            <p:cNvPicPr>
              <a:picLocks noChangeAspect="1"/>
            </p:cNvPicPr>
            <p:nvPr/>
          </p:nvPicPr>
          <p:blipFill>
            <a:blip r:embed="rId7"/>
            <a:stretch>
              <a:fillRect/>
            </a:stretch>
          </p:blipFill>
          <p:spPr>
            <a:xfrm>
              <a:off x="1806778" y="5477618"/>
              <a:ext cx="1879102" cy="501418"/>
            </a:xfrm>
            <a:prstGeom prst="rect">
              <a:avLst/>
            </a:prstGeom>
          </p:spPr>
        </p:pic>
      </p:grpSp>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35899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noAutofit/>
          </a:bodyPr>
          <a:lstStyle/>
          <a:p>
            <a:r>
              <a:rPr lang="en-US" sz="3600" dirty="0">
                <a:latin typeface="+mn-lt"/>
              </a:rPr>
              <a:t>Another Customizing Option</a:t>
            </a:r>
          </a:p>
        </p:txBody>
      </p:sp>
      <p:grpSp>
        <p:nvGrpSpPr>
          <p:cNvPr id="7" name="Group 6" descr="The ISR Filter options.">
            <a:extLst>
              <a:ext uri="{FF2B5EF4-FFF2-40B4-BE49-F238E27FC236}">
                <a16:creationId xmlns:a16="http://schemas.microsoft.com/office/drawing/2014/main" id="{DF573905-050B-619D-49C8-3AB321B547D5}"/>
              </a:ext>
            </a:extLst>
          </p:cNvPr>
          <p:cNvGrpSpPr/>
          <p:nvPr/>
        </p:nvGrpSpPr>
        <p:grpSpPr>
          <a:xfrm>
            <a:off x="2083360" y="771657"/>
            <a:ext cx="8025278" cy="5587256"/>
            <a:chOff x="2083360" y="771657"/>
            <a:chExt cx="8025278" cy="5587256"/>
          </a:xfrm>
        </p:grpSpPr>
        <p:grpSp>
          <p:nvGrpSpPr>
            <p:cNvPr id="3" name="Group 2" descr="Filters button open showing calendar tools for setting start and end dates. Generate button is green and clickable.&#10;">
              <a:extLst>
                <a:ext uri="{FF2B5EF4-FFF2-40B4-BE49-F238E27FC236}">
                  <a16:creationId xmlns:a16="http://schemas.microsoft.com/office/drawing/2014/main" id="{6D0E000D-87A9-487B-8CA6-CB88824B0DFE}"/>
                </a:ext>
              </a:extLst>
            </p:cNvPr>
            <p:cNvGrpSpPr/>
            <p:nvPr/>
          </p:nvGrpSpPr>
          <p:grpSpPr>
            <a:xfrm>
              <a:off x="2083360" y="771657"/>
              <a:ext cx="8025278" cy="5314686"/>
              <a:chOff x="2083360" y="771657"/>
              <a:chExt cx="8025278" cy="5314686"/>
            </a:xfrm>
          </p:grpSpPr>
          <p:sp>
            <p:nvSpPr>
              <p:cNvPr id="8" name="Rectangle: Rounded Corners 7">
                <a:extLst>
                  <a:ext uri="{FF2B5EF4-FFF2-40B4-BE49-F238E27FC236}">
                    <a16:creationId xmlns:a16="http://schemas.microsoft.com/office/drawing/2014/main" id="{BB5CE76A-FED4-410A-B365-304DAF4B04C1}"/>
                  </a:ext>
                </a:extLst>
              </p:cNvPr>
              <p:cNvSpPr/>
              <p:nvPr/>
            </p:nvSpPr>
            <p:spPr>
              <a:xfrm>
                <a:off x="4250569" y="771657"/>
                <a:ext cx="3690861" cy="31507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Set date range.</a:t>
                </a:r>
              </a:p>
            </p:txBody>
          </p:sp>
          <p:pic>
            <p:nvPicPr>
              <p:cNvPr id="10" name="Picture 9">
                <a:extLst>
                  <a:ext uri="{FF2B5EF4-FFF2-40B4-BE49-F238E27FC236}">
                    <a16:creationId xmlns:a16="http://schemas.microsoft.com/office/drawing/2014/main" id="{5B42E01D-666F-4EE3-9748-2596527F2CBA}"/>
                  </a:ext>
                </a:extLst>
              </p:cNvPr>
              <p:cNvPicPr>
                <a:picLocks noChangeAspect="1"/>
              </p:cNvPicPr>
              <p:nvPr/>
            </p:nvPicPr>
            <p:blipFill>
              <a:blip r:embed="rId4"/>
              <a:stretch>
                <a:fillRect/>
              </a:stretch>
            </p:blipFill>
            <p:spPr>
              <a:xfrm>
                <a:off x="2083360" y="1195994"/>
                <a:ext cx="8025278" cy="48903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pic>
          <p:nvPicPr>
            <p:cNvPr id="11" name="Picture 10">
              <a:extLst>
                <a:ext uri="{FF2B5EF4-FFF2-40B4-BE49-F238E27FC236}">
                  <a16:creationId xmlns:a16="http://schemas.microsoft.com/office/drawing/2014/main" id="{8BE092A5-510A-D063-E957-0A3574D5B698}"/>
                </a:ext>
              </a:extLst>
            </p:cNvPr>
            <p:cNvPicPr>
              <a:picLocks noChangeAspect="1"/>
            </p:cNvPicPr>
            <p:nvPr/>
          </p:nvPicPr>
          <p:blipFill>
            <a:blip r:embed="rId5"/>
            <a:stretch>
              <a:fillRect/>
            </a:stretch>
          </p:blipFill>
          <p:spPr>
            <a:xfrm>
              <a:off x="5750404" y="2022952"/>
              <a:ext cx="2548385" cy="3416313"/>
            </a:xfrm>
            <a:prstGeom prst="rect">
              <a:avLst/>
            </a:prstGeom>
          </p:spPr>
        </p:pic>
        <p:sp>
          <p:nvSpPr>
            <p:cNvPr id="12" name="Rectangle 11">
              <a:extLst>
                <a:ext uri="{FF2B5EF4-FFF2-40B4-BE49-F238E27FC236}">
                  <a16:creationId xmlns:a16="http://schemas.microsoft.com/office/drawing/2014/main" id="{BC8A1E6F-35C7-B0A2-8A63-0FF061E2DD0D}"/>
                </a:ext>
              </a:extLst>
            </p:cNvPr>
            <p:cNvSpPr/>
            <p:nvPr/>
          </p:nvSpPr>
          <p:spPr>
            <a:xfrm>
              <a:off x="8144759" y="2013525"/>
              <a:ext cx="1866507" cy="34163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a:extLst>
                <a:ext uri="{FF2B5EF4-FFF2-40B4-BE49-F238E27FC236}">
                  <a16:creationId xmlns:a16="http://schemas.microsoft.com/office/drawing/2014/main" id="{FAA40430-8121-0CB7-D283-616392C7E289}"/>
                </a:ext>
              </a:extLst>
            </p:cNvPr>
            <p:cNvPicPr>
              <a:picLocks noChangeAspect="1"/>
            </p:cNvPicPr>
            <p:nvPr/>
          </p:nvPicPr>
          <p:blipFill>
            <a:blip r:embed="rId6"/>
            <a:stretch>
              <a:fillRect/>
            </a:stretch>
          </p:blipFill>
          <p:spPr>
            <a:xfrm>
              <a:off x="7953193" y="2022952"/>
              <a:ext cx="1931633" cy="1821145"/>
            </a:xfrm>
            <a:prstGeom prst="rect">
              <a:avLst/>
            </a:prstGeom>
          </p:spPr>
        </p:pic>
        <p:pic>
          <p:nvPicPr>
            <p:cNvPr id="16" name="Picture 15">
              <a:extLst>
                <a:ext uri="{FF2B5EF4-FFF2-40B4-BE49-F238E27FC236}">
                  <a16:creationId xmlns:a16="http://schemas.microsoft.com/office/drawing/2014/main" id="{97E0285E-96C3-F255-E554-4A1E1A9753C6}"/>
                </a:ext>
              </a:extLst>
            </p:cNvPr>
            <p:cNvPicPr>
              <a:picLocks noChangeAspect="1"/>
            </p:cNvPicPr>
            <p:nvPr/>
          </p:nvPicPr>
          <p:blipFill>
            <a:blip r:embed="rId7"/>
            <a:stretch>
              <a:fillRect/>
            </a:stretch>
          </p:blipFill>
          <p:spPr>
            <a:xfrm>
              <a:off x="9009163" y="1613643"/>
              <a:ext cx="894517" cy="282300"/>
            </a:xfrm>
            <a:prstGeom prst="rect">
              <a:avLst/>
            </a:prstGeom>
          </p:spPr>
        </p:pic>
        <p:pic>
          <p:nvPicPr>
            <p:cNvPr id="20" name="Picture 19">
              <a:extLst>
                <a:ext uri="{FF2B5EF4-FFF2-40B4-BE49-F238E27FC236}">
                  <a16:creationId xmlns:a16="http://schemas.microsoft.com/office/drawing/2014/main" id="{A952B1C4-4FF5-677D-9FFF-5AD4132885AF}"/>
                </a:ext>
              </a:extLst>
            </p:cNvPr>
            <p:cNvPicPr>
              <a:picLocks noChangeAspect="1"/>
            </p:cNvPicPr>
            <p:nvPr/>
          </p:nvPicPr>
          <p:blipFill>
            <a:blip r:embed="rId8"/>
            <a:stretch>
              <a:fillRect/>
            </a:stretch>
          </p:blipFill>
          <p:spPr>
            <a:xfrm>
              <a:off x="2629420" y="5464907"/>
              <a:ext cx="1958735" cy="522667"/>
            </a:xfrm>
            <a:prstGeom prst="rect">
              <a:avLst/>
            </a:prstGeom>
          </p:spPr>
        </p:pic>
        <p:pic>
          <p:nvPicPr>
            <p:cNvPr id="21" name="Graphic 20" descr="Cursor with solid fill">
              <a:extLst>
                <a:ext uri="{FF2B5EF4-FFF2-40B4-BE49-F238E27FC236}">
                  <a16:creationId xmlns:a16="http://schemas.microsoft.com/office/drawing/2014/main" id="{04837605-4DF5-EAE6-0258-4DE0DF8850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7979" y="5644516"/>
              <a:ext cx="701615" cy="714397"/>
            </a:xfrm>
            <a:prstGeom prst="rect">
              <a:avLst/>
            </a:prstGeom>
          </p:spPr>
        </p:pic>
        <p:pic>
          <p:nvPicPr>
            <p:cNvPr id="5" name="Graphic 4" descr="Cursor with solid fill">
              <a:extLst>
                <a:ext uri="{FF2B5EF4-FFF2-40B4-BE49-F238E27FC236}">
                  <a16:creationId xmlns:a16="http://schemas.microsoft.com/office/drawing/2014/main" id="{3C66A224-E300-BC33-A6C6-E290E487C3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43286" y="3455385"/>
              <a:ext cx="551445" cy="551445"/>
            </a:xfrm>
            <a:prstGeom prst="rect">
              <a:avLst/>
            </a:prstGeom>
          </p:spPr>
        </p:pic>
        <p:sp>
          <p:nvSpPr>
            <p:cNvPr id="6" name="Rectangle 5">
              <a:extLst>
                <a:ext uri="{FF2B5EF4-FFF2-40B4-BE49-F238E27FC236}">
                  <a16:creationId xmlns:a16="http://schemas.microsoft.com/office/drawing/2014/main" id="{74C3FDF3-7517-986F-9BC6-EAD890DE0378}"/>
                </a:ext>
              </a:extLst>
            </p:cNvPr>
            <p:cNvSpPr/>
            <p:nvPr/>
          </p:nvSpPr>
          <p:spPr>
            <a:xfrm>
              <a:off x="6095999" y="5122843"/>
              <a:ext cx="1866507" cy="306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2722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p:txBody>
          <a:bodyPr>
            <a:noAutofit/>
          </a:bodyPr>
          <a:lstStyle/>
          <a:p>
            <a:r>
              <a:rPr lang="en-US" sz="3600" dirty="0">
                <a:latin typeface="+mn-lt"/>
              </a:rPr>
              <a:t>ISR from the Student Portfolio Report</a:t>
            </a:r>
          </a:p>
        </p:txBody>
      </p:sp>
      <p:grpSp>
        <p:nvGrpSpPr>
          <p:cNvPr id="13" name="Group 12" descr="A screenshot of the ISR generator as accessed from the Student Portfolio Report.">
            <a:extLst>
              <a:ext uri="{FF2B5EF4-FFF2-40B4-BE49-F238E27FC236}">
                <a16:creationId xmlns:a16="http://schemas.microsoft.com/office/drawing/2014/main" id="{6FD14C6A-91C2-476C-65D6-6C49248DBD76}"/>
              </a:ext>
            </a:extLst>
          </p:cNvPr>
          <p:cNvGrpSpPr/>
          <p:nvPr/>
        </p:nvGrpSpPr>
        <p:grpSpPr>
          <a:xfrm>
            <a:off x="1055187" y="963610"/>
            <a:ext cx="4112430" cy="671676"/>
            <a:chOff x="919454" y="859916"/>
            <a:chExt cx="4112430" cy="671676"/>
          </a:xfrm>
        </p:grpSpPr>
        <p:pic>
          <p:nvPicPr>
            <p:cNvPr id="11" name="Picture 10">
              <a:extLst>
                <a:ext uri="{FF2B5EF4-FFF2-40B4-BE49-F238E27FC236}">
                  <a16:creationId xmlns:a16="http://schemas.microsoft.com/office/drawing/2014/main" id="{44F9A051-8683-6D58-87CB-B825E07C775B}"/>
                </a:ext>
              </a:extLst>
            </p:cNvPr>
            <p:cNvPicPr>
              <a:picLocks noChangeAspect="1"/>
            </p:cNvPicPr>
            <p:nvPr/>
          </p:nvPicPr>
          <p:blipFill rotWithShape="1">
            <a:blip r:embed="rId4"/>
            <a:srcRect t="60827" r="1912" b="25710"/>
            <a:stretch/>
          </p:blipFill>
          <p:spPr>
            <a:xfrm>
              <a:off x="919454" y="859916"/>
              <a:ext cx="4112430" cy="671676"/>
            </a:xfrm>
            <a:prstGeom prst="rect">
              <a:avLst/>
            </a:prstGeom>
            <a:ln w="12700">
              <a:solidFill>
                <a:schemeClr val="bg1">
                  <a:lumMod val="75000"/>
                </a:schemeClr>
              </a:solidFill>
            </a:ln>
          </p:spPr>
        </p:pic>
        <p:sp>
          <p:nvSpPr>
            <p:cNvPr id="5" name="Oval 4">
              <a:extLst>
                <a:ext uri="{FF2B5EF4-FFF2-40B4-BE49-F238E27FC236}">
                  <a16:creationId xmlns:a16="http://schemas.microsoft.com/office/drawing/2014/main" id="{FAA0EA4C-D05E-4F85-82F5-5E844C2B48B8}"/>
                </a:ext>
              </a:extLst>
            </p:cNvPr>
            <p:cNvSpPr/>
            <p:nvPr/>
          </p:nvSpPr>
          <p:spPr>
            <a:xfrm>
              <a:off x="919454" y="1027142"/>
              <a:ext cx="2056215" cy="5010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7FEE920D-4712-68EF-C44E-5375A3945DF7}"/>
              </a:ext>
            </a:extLst>
          </p:cNvPr>
          <p:cNvPicPr>
            <a:picLocks noChangeAspect="1"/>
          </p:cNvPicPr>
          <p:nvPr/>
        </p:nvPicPr>
        <p:blipFill>
          <a:blip r:embed="rId5"/>
          <a:stretch>
            <a:fillRect/>
          </a:stretch>
        </p:blipFill>
        <p:spPr>
          <a:xfrm>
            <a:off x="3111402" y="1893314"/>
            <a:ext cx="8575076" cy="4218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170957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noAutofit/>
          </a:bodyPr>
          <a:lstStyle/>
          <a:p>
            <a:r>
              <a:rPr lang="en-US" sz="3600" dirty="0">
                <a:latin typeface="+mn-lt"/>
              </a:rPr>
              <a:t>Secure File Center</a:t>
            </a:r>
          </a:p>
        </p:txBody>
      </p:sp>
      <p:grpSp>
        <p:nvGrpSpPr>
          <p:cNvPr id="5" name="Group 4" descr="A screenshot of the Secure File Center.">
            <a:extLst>
              <a:ext uri="{FF2B5EF4-FFF2-40B4-BE49-F238E27FC236}">
                <a16:creationId xmlns:a16="http://schemas.microsoft.com/office/drawing/2014/main" id="{7EF6E52E-F850-B9B2-EA1E-2959B380976D}"/>
              </a:ext>
            </a:extLst>
          </p:cNvPr>
          <p:cNvGrpSpPr/>
          <p:nvPr/>
        </p:nvGrpSpPr>
        <p:grpSpPr>
          <a:xfrm>
            <a:off x="781092" y="1084911"/>
            <a:ext cx="10629815" cy="4688178"/>
            <a:chOff x="781092" y="1084911"/>
            <a:chExt cx="10629815" cy="4688178"/>
          </a:xfrm>
        </p:grpSpPr>
        <p:pic>
          <p:nvPicPr>
            <p:cNvPr id="14" name="Picture 13">
              <a:extLst>
                <a:ext uri="{FF2B5EF4-FFF2-40B4-BE49-F238E27FC236}">
                  <a16:creationId xmlns:a16="http://schemas.microsoft.com/office/drawing/2014/main" id="{52B5ABFF-34F6-5BBC-9B9E-CF79EA677133}"/>
                </a:ext>
              </a:extLst>
            </p:cNvPr>
            <p:cNvPicPr>
              <a:picLocks noChangeAspect="1"/>
            </p:cNvPicPr>
            <p:nvPr/>
          </p:nvPicPr>
          <p:blipFill>
            <a:blip r:embed="rId4"/>
            <a:stretch>
              <a:fillRect/>
            </a:stretch>
          </p:blipFill>
          <p:spPr>
            <a:xfrm>
              <a:off x="781092" y="1084911"/>
              <a:ext cx="10629815" cy="46881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EEB4982A-0CCD-1F2A-5604-43D15EEB0E40}"/>
                </a:ext>
              </a:extLst>
            </p:cNvPr>
            <p:cNvSpPr/>
            <p:nvPr/>
          </p:nvSpPr>
          <p:spPr>
            <a:xfrm>
              <a:off x="10080434" y="2809301"/>
              <a:ext cx="1101686" cy="29637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66358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Simple ISR: ICA</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12" name="Rectangle: Rounded Corners 11">
            <a:extLst>
              <a:ext uri="{FF2B5EF4-FFF2-40B4-BE49-F238E27FC236}">
                <a16:creationId xmlns:a16="http://schemas.microsoft.com/office/drawing/2014/main" id="{FB8734E6-5208-4CB5-8344-FA0A12862123}"/>
              </a:ext>
            </a:extLst>
          </p:cNvPr>
          <p:cNvSpPr/>
          <p:nvPr/>
        </p:nvSpPr>
        <p:spPr>
          <a:xfrm>
            <a:off x="5138991" y="727364"/>
            <a:ext cx="1914018" cy="402458"/>
          </a:xfrm>
          <a:prstGeom prst="roundRect">
            <a:avLst/>
          </a:prstGeom>
          <a:solidFill>
            <a:schemeClr val="bg1">
              <a:lumMod val="9500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Simple ISR</a:t>
            </a:r>
          </a:p>
        </p:txBody>
      </p:sp>
      <p:pic>
        <p:nvPicPr>
          <p:cNvPr id="7" name="Picture 6">
            <a:extLst>
              <a:ext uri="{FF2B5EF4-FFF2-40B4-BE49-F238E27FC236}">
                <a16:creationId xmlns:a16="http://schemas.microsoft.com/office/drawing/2014/main" id="{1563EA3B-0514-0C5F-13DD-1AE3156C2458}"/>
              </a:ext>
            </a:extLst>
          </p:cNvPr>
          <p:cNvPicPr>
            <a:picLocks noChangeAspect="1"/>
          </p:cNvPicPr>
          <p:nvPr/>
        </p:nvPicPr>
        <p:blipFill>
          <a:blip r:embed="rId3"/>
          <a:stretch>
            <a:fillRect/>
          </a:stretch>
        </p:blipFill>
        <p:spPr>
          <a:xfrm>
            <a:off x="3808803" y="1306432"/>
            <a:ext cx="4680570" cy="5485971"/>
          </a:xfrm>
          <a:prstGeom prst="rect">
            <a:avLst/>
          </a:prstGeom>
          <a:ln>
            <a:solidFill>
              <a:schemeClr val="accent1"/>
            </a:solidFill>
          </a:ln>
        </p:spPr>
      </p:pic>
    </p:spTree>
    <p:extLst>
      <p:ext uri="{BB962C8B-B14F-4D97-AF65-F5344CB8AC3E}">
        <p14:creationId xmlns:p14="http://schemas.microsoft.com/office/powerpoint/2010/main" val="264010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Detailed ISR: ICA</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22" name="Rectangle: Rounded Corners 21">
            <a:extLst>
              <a:ext uri="{FF2B5EF4-FFF2-40B4-BE49-F238E27FC236}">
                <a16:creationId xmlns:a16="http://schemas.microsoft.com/office/drawing/2014/main" id="{4BA0B82B-F12A-4AB2-8CE0-BD765D0B38B4}"/>
              </a:ext>
            </a:extLst>
          </p:cNvPr>
          <p:cNvSpPr/>
          <p:nvPr/>
        </p:nvSpPr>
        <p:spPr>
          <a:xfrm>
            <a:off x="4977322" y="872837"/>
            <a:ext cx="1914018" cy="402458"/>
          </a:xfrm>
          <a:prstGeom prst="roundRect">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Detailed ISR</a:t>
            </a:r>
          </a:p>
        </p:txBody>
      </p:sp>
      <p:pic>
        <p:nvPicPr>
          <p:cNvPr id="9" name="Picture 8">
            <a:extLst>
              <a:ext uri="{FF2B5EF4-FFF2-40B4-BE49-F238E27FC236}">
                <a16:creationId xmlns:a16="http://schemas.microsoft.com/office/drawing/2014/main" id="{9674D260-ED9D-27EC-0DDC-2C7F3192FF7F}"/>
              </a:ext>
            </a:extLst>
          </p:cNvPr>
          <p:cNvPicPr>
            <a:picLocks noChangeAspect="1"/>
          </p:cNvPicPr>
          <p:nvPr/>
        </p:nvPicPr>
        <p:blipFill>
          <a:blip r:embed="rId3"/>
          <a:stretch>
            <a:fillRect/>
          </a:stretch>
        </p:blipFill>
        <p:spPr>
          <a:xfrm>
            <a:off x="84315" y="1496917"/>
            <a:ext cx="3856453" cy="4520046"/>
          </a:xfrm>
          <a:prstGeom prst="rect">
            <a:avLst/>
          </a:prstGeom>
          <a:ln>
            <a:solidFill>
              <a:schemeClr val="accent1"/>
            </a:solidFill>
          </a:ln>
        </p:spPr>
      </p:pic>
      <p:pic>
        <p:nvPicPr>
          <p:cNvPr id="13" name="Picture 12">
            <a:extLst>
              <a:ext uri="{FF2B5EF4-FFF2-40B4-BE49-F238E27FC236}">
                <a16:creationId xmlns:a16="http://schemas.microsoft.com/office/drawing/2014/main" id="{8C666367-299D-CAC8-6AB3-370555F00D32}"/>
              </a:ext>
            </a:extLst>
          </p:cNvPr>
          <p:cNvPicPr>
            <a:picLocks noChangeAspect="1"/>
          </p:cNvPicPr>
          <p:nvPr/>
        </p:nvPicPr>
        <p:blipFill>
          <a:blip r:embed="rId4"/>
          <a:stretch>
            <a:fillRect/>
          </a:stretch>
        </p:blipFill>
        <p:spPr>
          <a:xfrm>
            <a:off x="4013504" y="1496917"/>
            <a:ext cx="4184923" cy="3743450"/>
          </a:xfrm>
          <a:prstGeom prst="rect">
            <a:avLst/>
          </a:prstGeom>
          <a:noFill/>
          <a:ln>
            <a:solidFill>
              <a:schemeClr val="accent1"/>
            </a:solidFill>
          </a:ln>
        </p:spPr>
      </p:pic>
      <p:pic>
        <p:nvPicPr>
          <p:cNvPr id="15" name="Picture 14">
            <a:extLst>
              <a:ext uri="{FF2B5EF4-FFF2-40B4-BE49-F238E27FC236}">
                <a16:creationId xmlns:a16="http://schemas.microsoft.com/office/drawing/2014/main" id="{7654E5B9-4C8E-FD8C-13E6-980347745AB5}"/>
              </a:ext>
            </a:extLst>
          </p:cNvPr>
          <p:cNvPicPr>
            <a:picLocks noChangeAspect="1"/>
          </p:cNvPicPr>
          <p:nvPr/>
        </p:nvPicPr>
        <p:blipFill>
          <a:blip r:embed="rId5"/>
          <a:stretch>
            <a:fillRect/>
          </a:stretch>
        </p:blipFill>
        <p:spPr>
          <a:xfrm>
            <a:off x="8271163" y="1496917"/>
            <a:ext cx="3710980" cy="3460741"/>
          </a:xfrm>
          <a:prstGeom prst="rect">
            <a:avLst/>
          </a:prstGeom>
          <a:ln>
            <a:solidFill>
              <a:schemeClr val="accent1"/>
            </a:solidFill>
          </a:ln>
        </p:spPr>
      </p:pic>
    </p:spTree>
    <p:extLst>
      <p:ext uri="{BB962C8B-B14F-4D97-AF65-F5344CB8AC3E}">
        <p14:creationId xmlns:p14="http://schemas.microsoft.com/office/powerpoint/2010/main" val="2979283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1848</Words>
  <Application>Microsoft Office PowerPoint</Application>
  <PresentationFormat>Widescreen</PresentationFormat>
  <Paragraphs>146</Paragraphs>
  <Slides>14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Narrow</vt:lpstr>
      <vt:lpstr>Calibri</vt:lpstr>
      <vt:lpstr>Cera Pro</vt:lpstr>
      <vt:lpstr>Franklin Gothic Book</vt:lpstr>
      <vt:lpstr>Franklin Gothic Medium</vt:lpstr>
      <vt:lpstr>Gill Sans MT</vt:lpstr>
      <vt:lpstr>Open Sans</vt:lpstr>
      <vt:lpstr>Times New Roman</vt:lpstr>
      <vt:lpstr>Cambium Assessment PPT</vt:lpstr>
      <vt:lpstr>1_Cambium Assessment PPT</vt:lpstr>
      <vt:lpstr>2_Cambium Assessment PPT</vt:lpstr>
      <vt:lpstr>The reporting system</vt:lpstr>
      <vt:lpstr>Build ISRs and Student Data Files/Test Reasons</vt:lpstr>
      <vt:lpstr>Select the Assessments</vt:lpstr>
      <vt:lpstr>Select the Students</vt:lpstr>
      <vt:lpstr>Another Customizing Option</vt:lpstr>
      <vt:lpstr>ISR from the Student Portfolio Report</vt:lpstr>
      <vt:lpstr>Secure File Center</vt:lpstr>
      <vt:lpstr>Sample Simple ISR: ICA</vt:lpstr>
      <vt:lpstr>Sample Detailed ISR: ICA</vt:lpstr>
      <vt:lpstr>Sample Simple ISR: Summative</vt:lpstr>
      <vt:lpstr>Generate a Student Data File</vt:lpstr>
      <vt:lpstr>Generating ISRs and Student Data Files</vt:lpstr>
      <vt:lpstr>How Can I Get More Information?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Effie Pearson</cp:lastModifiedBy>
  <cp:revision>31</cp:revision>
  <dcterms:created xsi:type="dcterms:W3CDTF">2022-08-11T19:20:04Z</dcterms:created>
  <dcterms:modified xsi:type="dcterms:W3CDTF">2023-10-02T14:03:32Z</dcterms:modified>
</cp:coreProperties>
</file>