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724" r:id="rId2"/>
    <p:sldId id="718" r:id="rId3"/>
    <p:sldId id="633" r:id="rId4"/>
    <p:sldId id="494" r:id="rId5"/>
    <p:sldId id="657" r:id="rId6"/>
    <p:sldId id="721" r:id="rId7"/>
    <p:sldId id="729" r:id="rId8"/>
    <p:sldId id="730" r:id="rId9"/>
    <p:sldId id="732" r:id="rId10"/>
    <p:sldId id="733" r:id="rId11"/>
    <p:sldId id="734" r:id="rId12"/>
    <p:sldId id="735" r:id="rId13"/>
    <p:sldId id="582" r:id="rId14"/>
    <p:sldId id="736" r:id="rId15"/>
    <p:sldId id="737" r:id="rId16"/>
    <p:sldId id="765" r:id="rId17"/>
    <p:sldId id="656" r:id="rId18"/>
    <p:sldId id="481" r:id="rId19"/>
    <p:sldId id="7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Objectives" id="{80B83DD1-A5F1-4B77-B6FC-522A93AD179E}">
          <p14:sldIdLst>
            <p14:sldId id="724"/>
            <p14:sldId id="718"/>
          </p14:sldIdLst>
        </p14:section>
        <p14:section name="Types of Tests" id="{FC90C9EC-838F-4F44-A238-FDAE4D8BE60D}">
          <p14:sldIdLst>
            <p14:sldId id="633"/>
          </p14:sldIdLst>
        </p14:section>
        <p14:section name="View Items, Scores, &amp; Standards" id="{A388E816-68BE-4854-8CBB-F6790F768988}">
          <p14:sldIdLst>
            <p14:sldId id="494"/>
            <p14:sldId id="657"/>
            <p14:sldId id="721"/>
            <p14:sldId id="729"/>
            <p14:sldId id="730"/>
          </p14:sldIdLst>
        </p14:section>
        <p14:section name="Scoring Unscored Items" id="{36173D75-363C-4562-ACBB-407A5301FDEE}">
          <p14:sldIdLst>
            <p14:sldId id="732"/>
            <p14:sldId id="733"/>
            <p14:sldId id="734"/>
            <p14:sldId id="735"/>
            <p14:sldId id="582"/>
          </p14:sldIdLst>
        </p14:section>
        <p14:section name="Modifying Scores" id="{E48ABFE5-9AB9-44EF-B2F3-A9CA0A6CBF7C}">
          <p14:sldIdLst>
            <p14:sldId id="736"/>
            <p14:sldId id="737"/>
            <p14:sldId id="765"/>
          </p14:sldIdLst>
        </p14:section>
        <p14:section name="Condition Codes" id="{176121EE-343E-4CF3-BA94-FD638C0A69DA}">
          <p14:sldIdLst>
            <p14:sldId id="656"/>
          </p14:sldIdLst>
        </p14:section>
        <p14:section name="More Information" id="{56D172B3-185A-4791-9C35-255D8992D9D4}">
          <p14:sldIdLst>
            <p14:sldId id="481"/>
            <p14:sldId id="7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43C73E-0F2A-03E7-939A-5B2C4F75E154}" name="Foret Katia" initials="FK" userId="Foret Katia" providerId="None"/>
  <p188:author id="{33AAC69A-B74B-B64D-958D-769621046364}" name="Tracie Morris" initials="TM" userId="S::tracie.morris@cambiumassessment.com::18968c65-de5c-47db-8d1d-d050367b8e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8" clrIdx="0">
    <p:extLst>
      <p:ext uri="{19B8F6BF-5375-455C-9EA6-DF929625EA0E}">
        <p15:presenceInfo xmlns:p15="http://schemas.microsoft.com/office/powerpoint/2012/main" userId="S::monica.mills@cambiumassessment.com::23239697-e21f-4bcd-a872-d364e6b1047e" providerId="AD"/>
      </p:ext>
    </p:extLst>
  </p:cmAuthor>
  <p:cmAuthor id="2" name="Effie Pearson" initials="EP" lastIdx="1" clrIdx="1">
    <p:extLst>
      <p:ext uri="{19B8F6BF-5375-455C-9EA6-DF929625EA0E}">
        <p15:presenceInfo xmlns:p15="http://schemas.microsoft.com/office/powerpoint/2012/main" userId="S::efterpi.pearson@cambiumassessment.com::cdfd84c6-2ed3-4db2-acd1-5192d45ac6d8" providerId="AD"/>
      </p:ext>
    </p:extLst>
  </p:cmAuthor>
  <p:cmAuthor id="3" name="Foret Katia" initials="FK" lastIdx="3" clrIdx="2">
    <p:extLst>
      <p:ext uri="{19B8F6BF-5375-455C-9EA6-DF929625EA0E}">
        <p15:presenceInfo xmlns:p15="http://schemas.microsoft.com/office/powerpoint/2012/main" userId="S::katia.foret@doe.k12.de.us::92d5ab63-85ad-4f9d-917d-8634455e4bda" providerId="AD"/>
      </p:ext>
    </p:extLst>
  </p:cmAuthor>
  <p:cmAuthor id="4" name="Khan Abid (Contractor)" initials="KA(" lastIdx="3" clrIdx="3">
    <p:extLst>
      <p:ext uri="{19B8F6BF-5375-455C-9EA6-DF929625EA0E}">
        <p15:presenceInfo xmlns:p15="http://schemas.microsoft.com/office/powerpoint/2012/main" userId="S::Abid.Khan@doe.k12.de.us::8ed16210-fddd-4efb-a22f-059f2e1bb92a" providerId="AD"/>
      </p:ext>
    </p:extLst>
  </p:cmAuthor>
  <p:cmAuthor id="5" name="Effie Pearson" initials="EP [2]" lastIdx="5" clrIdx="4">
    <p:extLst>
      <p:ext uri="{19B8F6BF-5375-455C-9EA6-DF929625EA0E}">
        <p15:presenceInfo xmlns:p15="http://schemas.microsoft.com/office/powerpoint/2012/main" userId="S::effie.pearson@cambiumassessment.com::cdfd84c6-2ed3-4db2-acd1-5192d45ac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3918" autoAdjust="0"/>
  </p:normalViewPr>
  <p:slideViewPr>
    <p:cSldViewPr snapToGrid="0">
      <p:cViewPr varScale="1">
        <p:scale>
          <a:sx n="84" d="100"/>
          <a:sy n="84" d="100"/>
        </p:scale>
        <p:origin x="151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dirty="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dirty="0">
              <a:solidFill>
                <a:schemeClr val="tx1">
                  <a:lumMod val="50000"/>
                </a:schemeClr>
              </a:solidFill>
            </a:rPr>
            <a:t>Non-Summative Tests</a:t>
          </a:r>
        </a:p>
      </dgm:t>
    </dgm:pt>
    <dgm:pt modelId="{D94534AD-6F98-417E-B758-12FA466798CC}" type="parTrans" cxnId="{D25C0DE0-4425-48DA-B89B-47AA2757A875}">
      <dgm:prSet/>
      <dgm:spPr>
        <a:ln>
          <a:solidFill>
            <a:srgbClr val="2C9ED9"/>
          </a:solidFill>
        </a:ln>
      </dgm:spPr>
      <dgm:t>
        <a:bodyPr/>
        <a:lstStyle/>
        <a:p>
          <a:endParaRPr lang="en-US" dirty="0"/>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rgbClr val="EAAA00"/>
        </a:solidFill>
        <a:ln w="28575">
          <a:solidFill>
            <a:srgbClr val="2C9ED9"/>
          </a:solidFill>
        </a:ln>
      </dgm:spPr>
      <dgm:t>
        <a:bodyPr/>
        <a:lstStyle/>
        <a:p>
          <a:pPr algn="ctr">
            <a:buNone/>
          </a:pPr>
          <a:r>
            <a:rPr lang="en-US" sz="1400" b="1" dirty="0">
              <a:solidFill>
                <a:schemeClr val="tx1">
                  <a:lumMod val="50000"/>
                </a:schemeClr>
              </a:solidFill>
            </a:rPr>
            <a:t>Benchmarks</a:t>
          </a:r>
          <a:r>
            <a:rPr lang="en-US" sz="1400" dirty="0">
              <a:solidFill>
                <a:schemeClr val="tx1">
                  <a:lumMod val="50000"/>
                </a:schemeClr>
              </a:solidFill>
            </a:rPr>
            <a:t>:</a:t>
          </a:r>
        </a:p>
        <a:p>
          <a:pPr algn="l">
            <a:buFont typeface="Arial" panose="020B0604020202020204" pitchFamily="34" charset="0"/>
            <a:buChar char="•"/>
          </a:pPr>
          <a:r>
            <a:rPr lang="en-US" sz="1400" dirty="0">
              <a:solidFill>
                <a:schemeClr val="tx1">
                  <a:lumMod val="50000"/>
                </a:schemeClr>
              </a:solidFill>
            </a:rPr>
            <a:t>—Fixed-form tests with 8</a:t>
          </a:r>
          <a:r>
            <a:rPr lang="en-US" sz="1400" i="1" dirty="0">
              <a:solidFill>
                <a:schemeClr val="tx1">
                  <a:lumMod val="50000"/>
                </a:schemeClr>
              </a:solidFill>
            </a:rPr>
            <a:t>–</a:t>
          </a:r>
          <a:r>
            <a:rPr lang="en-US" sz="1400" dirty="0">
              <a:solidFill>
                <a:schemeClr val="tx1">
                  <a:lumMod val="50000"/>
                </a:schemeClr>
              </a:solidFill>
            </a:rPr>
            <a:t>12 items within a specific reporting category (topic or skill area)</a:t>
          </a:r>
        </a:p>
        <a:p>
          <a:pPr algn="l">
            <a:buFont typeface="Arial" panose="020B0604020202020204" pitchFamily="34" charset="0"/>
            <a:buChar char="•"/>
          </a:pPr>
          <a:r>
            <a:rPr lang="en-US" sz="1400" dirty="0">
              <a:solidFill>
                <a:schemeClr val="tx1">
                  <a:lumMod val="50000"/>
                </a:schemeClr>
              </a:solidFill>
            </a:rPr>
            <a:t>—Users can compare item-level scores across all students</a:t>
          </a:r>
        </a:p>
        <a:p>
          <a:pPr algn="l">
            <a:buFont typeface="Arial" panose="020B0604020202020204" pitchFamily="34" charset="0"/>
            <a:buChar char="•"/>
          </a:pPr>
          <a:r>
            <a:rPr lang="en-US" sz="1400" dirty="0">
              <a:solidFill>
                <a:schemeClr val="tx1">
                  <a:lumMod val="50000"/>
                </a:schemeClr>
              </a:solidFill>
            </a:rPr>
            <a:t>—a.k.a. module, modular, Interim Assessment Block (IAB), benchmark module, benchmark, diagnostic</a:t>
          </a:r>
        </a:p>
        <a:p>
          <a:pPr algn="ctr">
            <a:buFont typeface="Arial" panose="020B0604020202020204" pitchFamily="34" charset="0"/>
            <a:buChar char="•"/>
          </a:pPr>
          <a:endParaRPr lang="en-US" sz="1400" dirty="0">
            <a:solidFill>
              <a:schemeClr val="accent1">
                <a:lumMod val="50000"/>
              </a:schemeClr>
            </a:solidFill>
          </a:endParaRPr>
        </a:p>
      </dgm:t>
    </dgm:pt>
    <dgm:pt modelId="{1ACC7983-76C9-4065-8BC5-8926A14AB445}" type="parTrans" cxnId="{A979448D-7408-4514-AFF4-7BC0B87B7CF5}">
      <dgm:prSet/>
      <dgm:spPr>
        <a:ln w="38100">
          <a:solidFill>
            <a:srgbClr val="2C9ED9"/>
          </a:solidFill>
        </a:ln>
      </dgm:spPr>
      <dgm:t>
        <a:bodyPr/>
        <a:lstStyle/>
        <a:p>
          <a:endParaRPr lang="en-US" dirty="0"/>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Interims:</a:t>
          </a:r>
        </a:p>
        <a:p>
          <a:pPr algn="l"/>
          <a:r>
            <a:rPr lang="en-US" sz="1400" b="0" dirty="0">
              <a:solidFill>
                <a:schemeClr val="tx1">
                  <a:lumMod val="50000"/>
                </a:schemeClr>
              </a:solidFill>
            </a:rPr>
            <a:t>—Fixed-form or adaptive tests that cover some or all of the standards students are required to learn</a:t>
          </a:r>
        </a:p>
        <a:p>
          <a:pPr algn="l"/>
          <a:r>
            <a:rPr lang="en-US" sz="1400" b="0" dirty="0">
              <a:solidFill>
                <a:schemeClr val="tx1">
                  <a:lumMod val="50000"/>
                </a:schemeClr>
              </a:solidFill>
            </a:rPr>
            <a:t>—Users can see item-level scores for individual students who took an adaptive interim</a:t>
          </a:r>
        </a:p>
        <a:p>
          <a:pPr algn="l"/>
          <a:r>
            <a:rPr lang="en-US" sz="1400" dirty="0">
              <a:solidFill>
                <a:schemeClr val="tx1">
                  <a:lumMod val="50000"/>
                </a:schemeClr>
              </a:solidFill>
            </a:rPr>
            <a:t>—a.k.a. Comprehensive Interim Assessment (CIA)</a:t>
          </a:r>
        </a:p>
      </dgm:t>
    </dgm:pt>
    <dgm:pt modelId="{796E606E-22AC-4734-BC2F-316B08C9F230}" type="parTrans" cxnId="{DF1D1630-6C9B-4623-9096-42BAF72C74B8}">
      <dgm:prSet/>
      <dgm:spPr>
        <a:ln w="38100">
          <a:solidFill>
            <a:srgbClr val="2C9ED9"/>
          </a:solidFill>
        </a:ln>
      </dgm:spPr>
      <dgm:t>
        <a:bodyPr/>
        <a:lstStyle/>
        <a:p>
          <a:endParaRPr lang="en-US" dirty="0"/>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a:solidFill>
            <a:srgbClr val="2C9ED9"/>
          </a:solidFill>
        </a:ln>
      </dgm:spPr>
      <dgm:t>
        <a:bodyPr/>
        <a:lstStyle/>
        <a:p>
          <a:r>
            <a:rPr lang="en-US" sz="1600" b="1" dirty="0">
              <a:solidFill>
                <a:schemeClr val="tx1">
                  <a:lumMod val="50000"/>
                </a:schemeClr>
              </a:solidFill>
            </a:rPr>
            <a:t>Summative Tests</a:t>
          </a:r>
        </a:p>
      </dgm:t>
    </dgm:pt>
    <dgm:pt modelId="{F2FB501E-C54D-43BD-BFA9-DE00DE69E929}" type="parTrans" cxnId="{0ACED5F8-9424-4328-B03F-0976C501B0DA}">
      <dgm:prSet/>
      <dgm:spPr>
        <a:ln>
          <a:solidFill>
            <a:srgbClr val="2C9ED9"/>
          </a:solidFill>
        </a:ln>
      </dgm:spPr>
      <dgm:t>
        <a:bodyPr/>
        <a:lstStyle/>
        <a:p>
          <a:endParaRPr lang="en-US" dirty="0"/>
        </a:p>
      </dgm:t>
    </dgm:pt>
    <dgm:pt modelId="{D031A72C-97AB-4170-9CA4-69638544AEB9}" type="sibTrans" cxnId="{0ACED5F8-9424-4328-B03F-0976C501B0DA}">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2"/>
      <dgm:spPr/>
    </dgm:pt>
    <dgm:pt modelId="{637B2FE9-3CB3-4D4B-B055-2FFE1AE93FE1}" type="pres">
      <dgm:prSet presAssocID="{1ACC7983-76C9-4065-8BC5-8926A14AB445}" presName="connTx" presStyleLbl="parChTrans1D3"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2" custScaleX="180917" custScaleY="265443" custLinFactNeighborX="-1944" custLinFactNeighborY="9571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2"/>
      <dgm:spPr/>
    </dgm:pt>
    <dgm:pt modelId="{F411BE30-47AC-431E-A71D-0148F85BF44B}" type="pres">
      <dgm:prSet presAssocID="{796E606E-22AC-4734-BC2F-316B08C9F230}" presName="connTx" presStyleLbl="parChTrans1D3"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2" custScaleX="178657" custScaleY="275439" custLinFactY="16712" custLinFactNeighborX="-3198" custLinFactNeighborY="100000">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Y="-24308" custLinFactNeighborX="-1424" custLinFactNeighborY="-100000">
        <dgm:presLayoutVars>
          <dgm:chPref val="3"/>
        </dgm:presLayoutVars>
      </dgm:prSet>
      <dgm:spPr/>
    </dgm:pt>
    <dgm:pt modelId="{CE449000-1C21-4749-8350-D0F1693CE848}"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B75273D-F7F0-4AA0-9D2C-F09C9168C2AE}" type="presOf" srcId="{D94534AD-6F98-417E-B758-12FA466798CC}" destId="{B55D7DC8-D237-46BE-87CC-8A1DDE615AF2}"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DE0E2EA0-D3CD-4D74-970F-721F7AB6E745}" type="presOf" srcId="{E43A43FB-A19E-4690-A121-C8F4AB6A424E}" destId="{6E83A986-E210-40AE-B9B6-2A4DA18D0E15}" srcOrd="0" destOrd="0" presId="urn:microsoft.com/office/officeart/2005/8/layout/hierarchy2"/>
    <dgm:cxn modelId="{E8837DA2-BD10-40C5-9D36-9EC9A3DBA36D}" type="presOf" srcId="{F2FB501E-C54D-43BD-BFA9-DE00DE69E929}" destId="{FF15F59E-6E46-4D61-B254-1511323D5FF8}" srcOrd="1"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CBDF08DF-56EB-4650-B758-F08E444F19F5}"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00C25E5F-8483-4AB4-8490-8CBB69AF98D0}" type="presParOf" srcId="{2F5A197D-9001-43C8-9211-32C2C7669639}" destId="{32329864-60E2-49C7-AF7E-037293C1AFB4}" srcOrd="2" destOrd="0" presId="urn:microsoft.com/office/officeart/2005/8/layout/hierarchy2"/>
    <dgm:cxn modelId="{6C79A7FE-20A5-472C-9CA4-0D2213948E35}" type="presParOf" srcId="{32329864-60E2-49C7-AF7E-037293C1AFB4}" destId="{FF15F59E-6E46-4D61-B254-1511323D5FF8}" srcOrd="0" destOrd="0" presId="urn:microsoft.com/office/officeart/2005/8/layout/hierarchy2"/>
    <dgm:cxn modelId="{0AFE9F77-858E-4C27-9FE0-B39C2FC7976C}" type="presParOf" srcId="{2F5A197D-9001-43C8-9211-32C2C7669639}" destId="{FED43327-E1B7-4DCF-B790-4C205DCD6CAE}" srcOrd="3" destOrd="0" presId="urn:microsoft.com/office/officeart/2005/8/layout/hierarchy2"/>
    <dgm:cxn modelId="{DC8D7796-008A-484B-9F38-50E7A67DDD02}" type="presParOf" srcId="{FED43327-E1B7-4DCF-B790-4C205DCD6CAE}" destId="{6E83A986-E210-40AE-B9B6-2A4DA18D0E15}" srcOrd="0" destOrd="0" presId="urn:microsoft.com/office/officeart/2005/8/layout/hierarchy2"/>
    <dgm:cxn modelId="{E9F639F5-E31E-492B-98A9-AEA4D4523036}" type="presParOf" srcId="{FED43327-E1B7-4DCF-B790-4C205DCD6CAE}" destId="{CE449000-1C21-4749-8350-D0F1693CE8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lumMod val="50000"/>
                </a:schemeClr>
              </a:solidFill>
            </a:rPr>
            <a:t>All Tests</a:t>
          </a:r>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182" y="4149727"/>
        <a:ext cx="41229" cy="41229"/>
      </dsp:txXfrm>
    </dsp:sp>
    <dsp:sp modelId="{C545102A-CAD7-4090-99C3-726DF6AAC372}">
      <dsp:nvSpPr>
        <dsp:cNvPr id="0" name=""/>
        <dsp:cNvSpPr/>
      </dsp:nvSpPr>
      <dsp:spPr>
        <a:xfrm>
          <a:off x="2473082" y="3969188"/>
          <a:ext cx="1758725" cy="879362"/>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Non-Summative Tests</a:t>
          </a:r>
        </a:p>
      </dsp:txBody>
      <dsp:txXfrm>
        <a:off x="2498838" y="3994944"/>
        <a:ext cx="1707213" cy="827850"/>
      </dsp:txXfrm>
    </dsp:sp>
    <dsp:sp modelId="{0F32E70E-51D7-44E2-A75B-4912DDB4EE97}">
      <dsp:nvSpPr>
        <dsp:cNvPr id="0" name=""/>
        <dsp:cNvSpPr/>
      </dsp:nvSpPr>
      <dsp:spPr>
        <a:xfrm rot="17653766">
          <a:off x="3751017" y="3653472"/>
          <a:ext cx="1630883" cy="23575"/>
        </a:xfrm>
        <a:custGeom>
          <a:avLst/>
          <a:gdLst/>
          <a:ahLst/>
          <a:cxnLst/>
          <a:rect l="0" t="0" r="0" b="0"/>
          <a:pathLst>
            <a:path>
              <a:moveTo>
                <a:pt x="0" y="11787"/>
              </a:moveTo>
              <a:lnTo>
                <a:pt x="163088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25687" y="3624488"/>
        <a:ext cx="81544" cy="81544"/>
      </dsp:txXfrm>
    </dsp:sp>
    <dsp:sp modelId="{1BC852D1-5068-47BC-9C47-9AAB5A68E9A8}">
      <dsp:nvSpPr>
        <dsp:cNvPr id="0" name=""/>
        <dsp:cNvSpPr/>
      </dsp:nvSpPr>
      <dsp:spPr>
        <a:xfrm>
          <a:off x="4901109" y="1754547"/>
          <a:ext cx="3181834" cy="2334207"/>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Benchmarks</a:t>
          </a:r>
          <a:r>
            <a:rPr lang="en-US" sz="1400" kern="1200" dirty="0">
              <a:solidFill>
                <a:schemeClr val="tx1">
                  <a:lumMod val="50000"/>
                </a:schemeClr>
              </a:solidFill>
            </a:rPr>
            <a:t>:</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—Fixed-form tests with 8</a:t>
          </a:r>
          <a:r>
            <a:rPr lang="en-US" sz="1400" i="1" kern="1200" dirty="0">
              <a:solidFill>
                <a:schemeClr val="tx1">
                  <a:lumMod val="50000"/>
                </a:schemeClr>
              </a:solidFill>
            </a:rPr>
            <a:t>–</a:t>
          </a:r>
          <a:r>
            <a:rPr lang="en-US" sz="1400" kern="1200" dirty="0">
              <a:solidFill>
                <a:schemeClr val="tx1">
                  <a:lumMod val="50000"/>
                </a:schemeClr>
              </a:solidFill>
            </a:rPr>
            <a:t>12 items within a specific reporting category (topic or skill area)</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—a.k.a. module, modular, Interim Assessment Block (IAB), benchmark module, benchmark, diagnostic</a:t>
          </a:r>
        </a:p>
        <a:p>
          <a:pPr marL="0" lvl="0" indent="0" algn="ctr" defTabSz="622300">
            <a:lnSpc>
              <a:spcPct val="90000"/>
            </a:lnSpc>
            <a:spcBef>
              <a:spcPct val="0"/>
            </a:spcBef>
            <a:spcAft>
              <a:spcPct val="35000"/>
            </a:spcAft>
            <a:buFont typeface="Arial" panose="020B0604020202020204" pitchFamily="34" charset="0"/>
            <a:buNone/>
          </a:pPr>
          <a:endParaRPr lang="en-US" sz="1400" kern="1200" dirty="0">
            <a:solidFill>
              <a:schemeClr val="accent1">
                <a:lumMod val="50000"/>
              </a:schemeClr>
            </a:solidFill>
          </a:endParaRPr>
        </a:p>
      </dsp:txBody>
      <dsp:txXfrm>
        <a:off x="4969476" y="1822914"/>
        <a:ext cx="3045100" cy="2197473"/>
      </dsp:txXfrm>
    </dsp:sp>
    <dsp:sp modelId="{EE20E9E2-EAE9-42DF-B930-6B0B517EAE0F}">
      <dsp:nvSpPr>
        <dsp:cNvPr id="0" name=""/>
        <dsp:cNvSpPr/>
      </dsp:nvSpPr>
      <dsp:spPr>
        <a:xfrm rot="3563440">
          <a:off x="3919856" y="4944095"/>
          <a:ext cx="1271150" cy="23575"/>
        </a:xfrm>
        <a:custGeom>
          <a:avLst/>
          <a:gdLst/>
          <a:ahLst/>
          <a:cxnLst/>
          <a:rect l="0" t="0" r="0" b="0"/>
          <a:pathLst>
            <a:path>
              <a:moveTo>
                <a:pt x="0" y="11787"/>
              </a:moveTo>
              <a:lnTo>
                <a:pt x="1271150"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23653" y="4924104"/>
        <a:ext cx="63557" cy="63557"/>
      </dsp:txXfrm>
    </dsp:sp>
    <dsp:sp modelId="{C2DD025B-6295-4092-8168-F5040A124BA7}">
      <dsp:nvSpPr>
        <dsp:cNvPr id="0" name=""/>
        <dsp:cNvSpPr/>
      </dsp:nvSpPr>
      <dsp:spPr>
        <a:xfrm>
          <a:off x="4879055" y="4291842"/>
          <a:ext cx="3142087" cy="2422108"/>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Interims:</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—Fixed-form or adaptive tests that cover some or all of the standards students are required to learn</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—Users can see item-level scores for individual students who took an adaptive interim</a:t>
          </a:r>
        </a:p>
        <a:p>
          <a:pPr marL="0" lvl="0" indent="0" algn="l" defTabSz="622300">
            <a:lnSpc>
              <a:spcPct val="90000"/>
            </a:lnSpc>
            <a:spcBef>
              <a:spcPct val="0"/>
            </a:spcBef>
            <a:spcAft>
              <a:spcPct val="35000"/>
            </a:spcAft>
            <a:buNone/>
          </a:pPr>
          <a:r>
            <a:rPr lang="en-US" sz="1400" kern="1200" dirty="0">
              <a:solidFill>
                <a:schemeClr val="tx1">
                  <a:lumMod val="50000"/>
                </a:schemeClr>
              </a:solidFill>
            </a:rPr>
            <a:t>—a.k.a. Comprehensive Interim Assessment (CIA)</a:t>
          </a:r>
        </a:p>
      </dsp:txBody>
      <dsp:txXfrm>
        <a:off x="4949996" y="4362783"/>
        <a:ext cx="3000205" cy="2280226"/>
      </dsp:txXfrm>
    </dsp:sp>
    <dsp:sp modelId="{32329864-60E2-49C7-AF7E-037293C1AFB4}">
      <dsp:nvSpPr>
        <dsp:cNvPr id="0" name=""/>
        <dsp:cNvSpPr/>
      </dsp:nvSpPr>
      <dsp:spPr>
        <a:xfrm rot="18875848">
          <a:off x="1663152" y="3591681"/>
          <a:ext cx="922244" cy="23575"/>
        </a:xfrm>
        <a:custGeom>
          <a:avLst/>
          <a:gdLst/>
          <a:ahLst/>
          <a:cxnLst/>
          <a:rect l="0" t="0" r="0" b="0"/>
          <a:pathLst>
            <a:path>
              <a:moveTo>
                <a:pt x="0" y="11787"/>
              </a:moveTo>
              <a:lnTo>
                <a:pt x="922244"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01218" y="3580413"/>
        <a:ext cx="46112" cy="46112"/>
      </dsp:txXfrm>
    </dsp:sp>
    <dsp:sp modelId="{6E83A986-E210-40AE-B9B6-2A4DA18D0E15}">
      <dsp:nvSpPr>
        <dsp:cNvPr id="0" name=""/>
        <dsp:cNvSpPr/>
      </dsp:nvSpPr>
      <dsp:spPr>
        <a:xfrm>
          <a:off x="2448038" y="2835442"/>
          <a:ext cx="1758725" cy="879362"/>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Summative Tests</a:t>
          </a:r>
        </a:p>
      </dsp:txBody>
      <dsp:txXfrm>
        <a:off x="2473794" y="2861198"/>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54561-FAD8-41B2-A30B-EE28B1594840}"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FBB13-26BB-4943-B39C-AE154AE8707D}" type="slidenum">
              <a:rPr lang="en-US" smtClean="0"/>
              <a:t>‹#›</a:t>
            </a:fld>
            <a:endParaRPr lang="en-US"/>
          </a:p>
        </p:txBody>
      </p:sp>
    </p:spTree>
    <p:extLst>
      <p:ext uri="{BB962C8B-B14F-4D97-AF65-F5344CB8AC3E}">
        <p14:creationId xmlns:p14="http://schemas.microsoft.com/office/powerpoint/2010/main" val="27700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this mini training module on the Reporting System</a:t>
            </a:r>
            <a:r>
              <a:rPr lang="en-US" b="0" dirty="0">
                <a:latin typeface="Arial" panose="020B0604020202020204" pitchFamily="34" charset="0"/>
                <a:cs typeface="Arial" panose="020B0604020202020204" pitchFamily="34" charset="0"/>
              </a:rPr>
              <a:t>—Working with Interim Tests and Item-Level Data.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a:t>
            </a:r>
            <a:r>
              <a:rPr lang="en-US" b="0" i="1" dirty="0">
                <a:latin typeface="Arial" panose="020B0604020202020204" pitchFamily="34" charset="0"/>
                <a:cs typeface="Arial" panose="020B0604020202020204" pitchFamily="34" charset="0"/>
              </a:rPr>
              <a:t> Centralized Reporting System User Guide for Summative and Interim Assessments, 2023–2024</a:t>
            </a:r>
            <a:r>
              <a:rPr lang="en-US" dirty="0">
                <a:latin typeface="Arial" panose="020B0604020202020204" pitchFamily="34" charset="0"/>
                <a:cs typeface="Arial" panose="020B0604020202020204" pitchFamily="34" charset="0"/>
              </a:rPr>
              <a:t>, which is available on the DeSSA assessment portal.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Items 3 and 5 need to be scored.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Submit Scores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 will remain grayed out until all the unscored items have been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scores for an item, 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Score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link.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opens to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Item &amp; Score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tab. You can toggle to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Rubric &amp; Resources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tab to review the item’s scoring rubric and any other available resources for help in scoring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edit icon (the pencil symbol) in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Criteria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table to score the item.</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96821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the </a:t>
            </a:r>
            <a:r>
              <a:rPr lang="en-US" b="1" dirty="0"/>
              <a:t>pencil icon</a:t>
            </a:r>
            <a:r>
              <a:rPr lang="en-US" dirty="0"/>
              <a:t>, the scoring criteria table adjusts to display a drop-down menu for adding </a:t>
            </a:r>
            <a:r>
              <a:rPr lang="en-US" b="1" dirty="0"/>
              <a:t>Points Earned</a:t>
            </a:r>
            <a:r>
              <a:rPr lang="en-US" dirty="0"/>
              <a:t>, and a drop-down menu for selecting a </a:t>
            </a:r>
            <a:r>
              <a:rPr lang="en-US" b="1" dirty="0"/>
              <a:t>Condition Code </a:t>
            </a:r>
            <a:r>
              <a:rPr lang="en-US" dirty="0"/>
              <a:t>if the student response is un-scorable. Below those fields is a </a:t>
            </a:r>
            <a:r>
              <a:rPr lang="en-US" b="1" dirty="0"/>
              <a:t>Scoring Note</a:t>
            </a:r>
            <a:r>
              <a:rPr lang="en-US" dirty="0"/>
              <a:t> box, allowing you to enter comments regarding the student response and why it was scored the way it was. Scroll down to read the student response to the item. </a:t>
            </a:r>
          </a:p>
          <a:p>
            <a:endParaRPr lang="en-US" dirty="0"/>
          </a:p>
          <a:p>
            <a:r>
              <a:rPr lang="en-US" dirty="0"/>
              <a:t>After entering data in the </a:t>
            </a:r>
            <a:r>
              <a:rPr lang="en-US" b="1" dirty="0"/>
              <a:t>Scoring Criteria </a:t>
            </a:r>
            <a:r>
              <a:rPr lang="en-US" dirty="0"/>
              <a:t>and </a:t>
            </a:r>
            <a:r>
              <a:rPr lang="en-US" b="1" dirty="0"/>
              <a:t>Scoring Note </a:t>
            </a:r>
            <a:r>
              <a:rPr lang="en-US" dirty="0"/>
              <a:t>sections, click</a:t>
            </a:r>
            <a:r>
              <a:rPr lang="en-US" b="1" dirty="0"/>
              <a:t> Save </a:t>
            </a:r>
            <a:r>
              <a:rPr lang="en-US" b="0" dirty="0"/>
              <a:t>in both places.</a:t>
            </a:r>
          </a:p>
          <a:p>
            <a:endParaRPr lang="en-US" dirty="0"/>
          </a:p>
          <a:p>
            <a:r>
              <a:rPr lang="en-US" dirty="0"/>
              <a:t>To advance to the next item needing a score, click the advance arrow in the banner to the right of the student's name, in the upper-right corner.</a:t>
            </a:r>
          </a:p>
          <a:p>
            <a:endParaRPr lang="en-US" dirty="0"/>
          </a:p>
          <a:p>
            <a:r>
              <a:rPr lang="en-US" dirty="0"/>
              <a:t>Please note: The </a:t>
            </a:r>
            <a:r>
              <a:rPr lang="en-US" i="1" dirty="0"/>
              <a:t>2023–2024</a:t>
            </a:r>
            <a:r>
              <a:rPr lang="en-US" dirty="0"/>
              <a:t> Centralized </a:t>
            </a:r>
            <a:r>
              <a:rPr lang="en-US" i="1" dirty="0"/>
              <a:t>Reporting System User Guide </a:t>
            </a:r>
            <a:r>
              <a:rPr lang="en-US" dirty="0"/>
              <a:t>includes a description of the condition codes as an appendix.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5101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scoring for all items has been completed, the </a:t>
            </a:r>
            <a:r>
              <a:rPr lang="en-US" b="1" i="0" dirty="0"/>
              <a:t>Test Scoring </a:t>
            </a:r>
            <a:r>
              <a:rPr lang="en-US" dirty="0"/>
              <a:t>page will display the points assigned to each item. </a:t>
            </a:r>
          </a:p>
          <a:p>
            <a:r>
              <a:rPr lang="en-US" dirty="0"/>
              <a:t>Check the box to the left of the student's name and then click the </a:t>
            </a:r>
            <a:r>
              <a:rPr lang="en-US" b="1" i="0" dirty="0"/>
              <a:t>Submit Scores </a:t>
            </a:r>
            <a:r>
              <a:rPr lang="en-US" dirty="0"/>
              <a:t>button to send the scores to officially submit the scores.</a:t>
            </a:r>
          </a:p>
          <a:p>
            <a:endParaRPr lang="en-US" dirty="0"/>
          </a:p>
          <a:p>
            <a:r>
              <a:rPr lang="en-US" dirty="0"/>
              <a:t>The </a:t>
            </a:r>
            <a:r>
              <a:rPr lang="en-US" b="1" dirty="0"/>
              <a:t>Score Submit Alert </a:t>
            </a:r>
            <a:r>
              <a:rPr lang="en-US" dirty="0"/>
              <a:t>window will appear. Click </a:t>
            </a:r>
            <a:r>
              <a:rPr lang="en-US" b="1" dirty="0"/>
              <a:t>Continue </a:t>
            </a:r>
            <a:r>
              <a:rPr lang="en-US" dirty="0"/>
              <a:t>to confirm. The selected items will be submitted for processing and reporting and removed from the table.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863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Handscoring resources for items can also be accessed through General Resources in TIDE. You can export PDF files that include the training materials and exemplars for each of the handscored or AI scored items. AI scored items do not need to be scored by teachers but may need to be modified by teachers.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download Hand-Scoring </a:t>
            </a:r>
            <a:r>
              <a:rPr lang="en-US" b="0" baseline="0" dirty="0">
                <a:latin typeface="Arial" panose="020B0604020202020204" pitchFamily="34" charset="0"/>
                <a:cs typeface="Arial" panose="020B0604020202020204" pitchFamily="34" charset="0"/>
              </a:rPr>
              <a:t>resources needed for the Smarter Balanced interims, click the </a:t>
            </a:r>
            <a:r>
              <a:rPr lang="en-US" b="1" baseline="0" dirty="0">
                <a:latin typeface="Arial" panose="020B0604020202020204" pitchFamily="34" charset="0"/>
                <a:cs typeface="Arial" panose="020B0604020202020204" pitchFamily="34" charset="0"/>
              </a:rPr>
              <a:t>General Resources </a:t>
            </a:r>
            <a:r>
              <a:rPr lang="en-US" b="0" baseline="0" dirty="0">
                <a:latin typeface="Arial" panose="020B0604020202020204" pitchFamily="34" charset="0"/>
                <a:cs typeface="Arial" panose="020B0604020202020204" pitchFamily="34" charset="0"/>
              </a:rPr>
              <a:t>drop-down list in the banner. </a:t>
            </a:r>
          </a:p>
          <a:p>
            <a:endParaRPr lang="en-US" b="0" baseline="0"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Please note than Hand-Scoring resources are only available for the ELA and math interim assessments.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6371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Users can modify scores for some items. Reports display a pencil icon in the column headers for each item with editable scores. If a machine-suggested score has a low-confidence level, a </a:t>
            </a:r>
            <a:r>
              <a:rPr lang="en-US" b="1" dirty="0">
                <a:latin typeface="Arial" panose="020B0604020202020204" pitchFamily="34" charset="0"/>
                <a:cs typeface="Arial" panose="020B0604020202020204" pitchFamily="34" charset="0"/>
              </a:rPr>
              <a:t>warning triangle </a:t>
            </a:r>
            <a:r>
              <a:rPr lang="en-US" b="0" dirty="0">
                <a:latin typeface="Arial" panose="020B0604020202020204" pitchFamily="34" charset="0"/>
                <a:cs typeface="Arial" panose="020B0604020202020204" pitchFamily="34" charset="0"/>
              </a:rPr>
              <a:t>appears next to the score number. It is highly recommended that teachers review items flagged with this icon.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Click the item score link in the student’s row of the report. The </a:t>
            </a:r>
            <a:r>
              <a:rPr lang="en-US" b="1" dirty="0">
                <a:latin typeface="Arial" panose="020B0604020202020204" pitchFamily="34" charset="0"/>
                <a:cs typeface="Arial" panose="020B0604020202020204" pitchFamily="34" charset="0"/>
              </a:rPr>
              <a:t>Item View </a:t>
            </a:r>
            <a:r>
              <a:rPr lang="en-US" b="0" dirty="0">
                <a:latin typeface="Arial" panose="020B0604020202020204" pitchFamily="34" charset="0"/>
                <a:cs typeface="Arial" panose="020B0604020202020204" pitchFamily="34" charset="0"/>
              </a:rPr>
              <a:t>window opens in the </a:t>
            </a:r>
            <a:r>
              <a:rPr lang="en-US" b="1" dirty="0">
                <a:latin typeface="Arial" panose="020B0604020202020204" pitchFamily="34" charset="0"/>
                <a:cs typeface="Arial" panose="020B0604020202020204" pitchFamily="34" charset="0"/>
              </a:rPr>
              <a:t>Item &amp; Score </a:t>
            </a:r>
            <a:r>
              <a:rPr lang="en-US" b="0" dirty="0">
                <a:latin typeface="Arial" panose="020B0604020202020204" pitchFamily="34" charset="0"/>
                <a:cs typeface="Arial" panose="020B0604020202020204" pitchFamily="34" charset="0"/>
              </a:rPr>
              <a:t>tab.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056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Item &amp; Score </a:t>
            </a:r>
            <a:r>
              <a:rPr lang="en-US" sz="1200" dirty="0">
                <a:effectLst/>
                <a:latin typeface="Calibri" panose="020F0502020204030204" pitchFamily="34" charset="0"/>
                <a:ea typeface="Calibri" panose="020F0502020204030204" pitchFamily="34" charset="0"/>
                <a:cs typeface="Times New Roman" panose="02020603050405020304" pitchFamily="18" charset="0"/>
              </a:rPr>
              <a:t>tab review the student’s entered response and click the pencil icon in the Scoring Criteria table at the top of the window. The Points Earned and Condition Code columns become editable.</a:t>
            </a:r>
          </a:p>
          <a:p>
            <a:endParaRPr lang="en-US" u="none" dirty="0">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55152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600"/>
              </a:spcBef>
              <a:spcAft>
                <a:spcPts val="1200"/>
              </a:spcAft>
              <a:buSzPts val="1000"/>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Do one of the following:</a:t>
            </a:r>
          </a:p>
          <a:p>
            <a:pPr marL="0" marR="0" lvl="0" indent="0">
              <a:spcBef>
                <a:spcPts val="600"/>
              </a:spcBef>
              <a:spcAft>
                <a:spcPts val="1200"/>
              </a:spcAft>
              <a:buSzPts val="1000"/>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1200"/>
              </a:spcAft>
              <a:buFont typeface="Wingdings" panose="05000000000000000000" pitchFamily="2" charset="2"/>
              <a:buChar char=""/>
              <a:tabLst>
                <a:tab pos="4000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enter a score for the response, select a numerical score from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Points Earned </a:t>
            </a:r>
            <a:r>
              <a:rPr lang="en-US" sz="1200" dirty="0">
                <a:effectLst/>
                <a:latin typeface="Calibri" panose="020F0502020204030204" pitchFamily="34" charset="0"/>
                <a:ea typeface="Calibri" panose="020F0502020204030204" pitchFamily="34" charset="0"/>
                <a:cs typeface="Times New Roman" panose="02020603050405020304" pitchFamily="18" charset="0"/>
              </a:rPr>
              <a:t>drop-down list.</a:t>
            </a:r>
          </a:p>
          <a:p>
            <a:pPr marL="342900" marR="0" lvl="0" indent="-342900">
              <a:spcBef>
                <a:spcPts val="600"/>
              </a:spcBef>
              <a:spcAft>
                <a:spcPts val="1200"/>
              </a:spcAft>
              <a:buFont typeface="Wingdings" panose="05000000000000000000" pitchFamily="2" charset="2"/>
              <a:buChar char=""/>
              <a:tabLst>
                <a:tab pos="40005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assign a condition code to the response, select one from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Condition Code </a:t>
            </a:r>
            <a:r>
              <a:rPr lang="en-US" sz="1200" dirty="0">
                <a:effectLst/>
                <a:latin typeface="Calibri" panose="020F0502020204030204" pitchFamily="34" charset="0"/>
                <a:ea typeface="Calibri" panose="020F0502020204030204" pitchFamily="34" charset="0"/>
                <a:cs typeface="Times New Roman" panose="02020603050405020304" pitchFamily="18" charset="0"/>
              </a:rPr>
              <a:t>drop-down list. </a:t>
            </a:r>
          </a:p>
          <a:p>
            <a:pPr marL="342900" marR="0" lvl="0" indent="-342900">
              <a:spcBef>
                <a:spcPts val="600"/>
              </a:spcBef>
              <a:spcAft>
                <a:spcPts val="1200"/>
              </a:spcAft>
              <a:buFont typeface="Wingdings" panose="05000000000000000000" pitchFamily="2" charset="2"/>
              <a:buChar char=""/>
              <a:tabLst>
                <a:tab pos="40005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600"/>
              </a:spcBef>
              <a:spcAft>
                <a:spcPts val="1200"/>
              </a:spcAft>
              <a:buFont typeface="Wingdings" panose="05000000000000000000" pitchFamily="2" charset="2"/>
              <a:buNone/>
              <a:tabLst>
                <a:tab pos="400050" algn="l"/>
              </a:tabLst>
            </a:pPr>
            <a:r>
              <a:rPr lang="en-US" sz="1200" dirty="0">
                <a:effectLst/>
                <a:latin typeface="Calibri" panose="020F0502020204030204" pitchFamily="34" charset="0"/>
                <a:ea typeface="Times New Roman" panose="02020603050405020304" pitchFamily="18" charset="0"/>
              </a:rPr>
              <a:t>If you wish to provide an explanation for why you chose the given score or condition code, click </a:t>
            </a:r>
            <a:r>
              <a:rPr lang="en-US" sz="1200" b="0" dirty="0">
                <a:effectLst/>
                <a:latin typeface="Calibri" panose="020F0502020204030204" pitchFamily="34" charset="0"/>
                <a:ea typeface="Times New Roman" panose="02020603050405020304" pitchFamily="18" charset="0"/>
              </a:rPr>
              <a:t>Add Note </a:t>
            </a:r>
            <a:r>
              <a:rPr lang="en-US" sz="1200" dirty="0">
                <a:effectLst/>
                <a:latin typeface="Calibri" panose="020F0502020204030204" pitchFamily="34" charset="0"/>
                <a:ea typeface="Times New Roman" panose="02020603050405020304" pitchFamily="18" charset="0"/>
              </a:rPr>
              <a:t>in the </a:t>
            </a:r>
            <a:r>
              <a:rPr lang="en-US" sz="1200" i="0" dirty="0">
                <a:effectLst/>
                <a:latin typeface="Calibri" panose="020F0502020204030204" pitchFamily="34" charset="0"/>
                <a:ea typeface="Times New Roman" panose="02020603050405020304" pitchFamily="18" charset="0"/>
              </a:rPr>
              <a:t>Scoring Note </a:t>
            </a:r>
            <a:r>
              <a:rPr lang="en-US" sz="1200" dirty="0">
                <a:effectLst/>
                <a:latin typeface="Calibri" panose="020F0502020204030204" pitchFamily="34" charset="0"/>
                <a:ea typeface="Times New Roman" panose="02020603050405020304" pitchFamily="18" charset="0"/>
              </a:rPr>
              <a:t>section, then enter your comment and click </a:t>
            </a:r>
            <a:r>
              <a:rPr lang="en-US" sz="1200" b="0" dirty="0">
                <a:effectLst/>
                <a:latin typeface="Calibri" panose="020F0502020204030204" pitchFamily="34" charset="0"/>
                <a:ea typeface="Times New Roman" panose="02020603050405020304" pitchFamily="18" charset="0"/>
              </a:rPr>
              <a:t>Save.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9251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list of condition codes that you may see in your drop-down menus. As you can see from the table, some of the condition codes are assigned by machine and other condition codes are assigned by a human. When </a:t>
            </a:r>
            <a:r>
              <a:rPr lang="en-US" sz="1200" kern="1200" dirty="0">
                <a:solidFill>
                  <a:schemeClr val="tx1"/>
                </a:solidFill>
                <a:effectLst/>
                <a:latin typeface="+mn-lt"/>
                <a:ea typeface="+mn-ea"/>
                <a:cs typeface="+mn-cs"/>
              </a:rPr>
              <a:t>a condition code of Non-Specific has been assigned by machine, it is highly recommended that you review items.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C3814-16EF-4B09-9DCE-3FDB57E4F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4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 solid understanding of interim tests and item-level data in the Centralized Reporting system</a:t>
            </a:r>
            <a:r>
              <a:rPr lang="en-US" b="0" dirty="0"/>
              <a:t>.  </a:t>
            </a:r>
            <a:r>
              <a:rPr lang="en-US" dirty="0"/>
              <a:t>Watch for future announcements on your assessment portal page. A</a:t>
            </a:r>
            <a:r>
              <a:rPr lang="en-US" b="1" i="1" dirty="0"/>
              <a:t> </a:t>
            </a:r>
            <a:r>
              <a:rPr lang="en-US" b="0" i="1" dirty="0"/>
              <a:t>Centralized</a:t>
            </a:r>
            <a:r>
              <a:rPr lang="en-US" b="1" i="1" dirty="0"/>
              <a:t> </a:t>
            </a:r>
            <a:r>
              <a:rPr lang="en-US" b="0" i="1" dirty="0"/>
              <a:t>Reporting System User Guide </a:t>
            </a:r>
            <a:r>
              <a:rPr lang="en-US" dirty="0"/>
              <a:t>is posted there. You can also call or email the </a:t>
            </a:r>
            <a:r>
              <a:rPr lang="en-US" dirty="0" err="1"/>
              <a:t>DeSSA</a:t>
            </a:r>
            <a:r>
              <a:rPr lang="en-US" dirty="0"/>
              <a:t>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1" baseline="0" dirty="0">
                <a:solidFill>
                  <a:schemeClr val="tx1"/>
                </a:solidFill>
                <a:latin typeface="Arial" panose="020B0604020202020204" pitchFamily="34" charset="0"/>
                <a:cs typeface="Arial" panose="020B0604020202020204" pitchFamily="34" charset="0"/>
              </a:rPr>
              <a:t>CRS User Guide </a:t>
            </a:r>
            <a:r>
              <a:rPr lang="en-US" baseline="0" dirty="0">
                <a:solidFill>
                  <a:schemeClr val="tx1"/>
                </a:solidFill>
                <a:latin typeface="Arial" panose="020B0604020202020204" pitchFamily="34" charset="0"/>
                <a:cs typeface="Arial" panose="020B0604020202020204" pitchFamily="34" charset="0"/>
              </a:rPr>
              <a:t>located on the DeSSA portal or contact the DeSSA Help Desk.</a:t>
            </a:r>
            <a:endParaRPr lang="en-US" dirty="0">
              <a:solidFill>
                <a:schemeClr val="tx1"/>
              </a:solidFill>
              <a:latin typeface="Arial" panose="020B0604020202020204" pitchFamily="34" charset="0"/>
              <a:cs typeface="Arial" panose="020B0604020202020204" pitchFamily="34" charset="0"/>
            </a:endParaRPr>
          </a:p>
          <a:p>
            <a:pPr lvl="0"/>
            <a:endParaRPr lang="en-US" dirty="0"/>
          </a:p>
        </p:txBody>
      </p:sp>
      <p:sp>
        <p:nvSpPr>
          <p:cNvPr id="4" name="Slide Number Placeholder 3"/>
          <p:cNvSpPr>
            <a:spLocks noGrp="1"/>
          </p:cNvSpPr>
          <p:nvPr>
            <p:ph type="sldNum" sz="quarter" idx="10"/>
          </p:nvPr>
        </p:nvSpPr>
        <p:spPr>
          <a:xfrm>
            <a:off x="3426653" y="9024094"/>
            <a:ext cx="157094" cy="231708"/>
          </a:xfrm>
        </p:spPr>
        <p:txBody>
          <a:bodyPr/>
          <a:lstStyle/>
          <a:p>
            <a:pPr lvl="0"/>
            <a:fld id="{DBA2C2E2-0E08-480B-A22D-C2F2EBF6A27D}" type="slidenum">
              <a:rPr lang="en-US" noProof="0"/>
              <a:pPr lvl="0"/>
              <a:t>19</a:t>
            </a:fld>
            <a:endParaRPr lang="en-US" noProof="0" dirty="0"/>
          </a:p>
        </p:txBody>
      </p:sp>
      <p:sp>
        <p:nvSpPr>
          <p:cNvPr id="6" name="Slide Image Placeholder 5">
            <a:extLst>
              <a:ext uri="{FF2B5EF4-FFF2-40B4-BE49-F238E27FC236}">
                <a16:creationId xmlns:a16="http://schemas.microsoft.com/office/drawing/2014/main" id="{D596EACB-4837-4B3D-8FF0-02082207D95E}"/>
              </a:ext>
            </a:extLst>
          </p:cNvPr>
          <p:cNvSpPr>
            <a:spLocks noGrp="1" noRot="1" noChangeAspect="1"/>
          </p:cNvSpPr>
          <p:nvPr>
            <p:ph type="sldImg"/>
          </p:nvPr>
        </p:nvSpPr>
        <p:spPr/>
      </p:sp>
    </p:spTree>
    <p:extLst>
      <p:ext uri="{BB962C8B-B14F-4D97-AF65-F5344CB8AC3E}">
        <p14:creationId xmlns:p14="http://schemas.microsoft.com/office/powerpoint/2010/main" val="35391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objectives for this mini training module. First, we explain the different types of tests with item-level data, then show you how to view the items themselves, the student responses, and the standards aligned to each item. The second half of this module explains how to score unscored items and how to modify existing scores.</a:t>
            </a:r>
          </a:p>
        </p:txBody>
      </p:sp>
      <p:sp>
        <p:nvSpPr>
          <p:cNvPr id="4" name="Slide Number Placeholder 3"/>
          <p:cNvSpPr>
            <a:spLocks noGrp="1"/>
          </p:cNvSpPr>
          <p:nvPr>
            <p:ph type="sldNum" sz="quarter" idx="5"/>
          </p:nvPr>
        </p:nvSpPr>
        <p:spPr/>
        <p:txBody>
          <a:bodyPr/>
          <a:lstStyle/>
          <a:p>
            <a:fld id="{7B4FBB13-26BB-4943-B39C-AE154AE8707D}" type="slidenum">
              <a:rPr lang="en-US" smtClean="0"/>
              <a:t>2</a:t>
            </a:fld>
            <a:endParaRPr lang="en-US"/>
          </a:p>
        </p:txBody>
      </p:sp>
    </p:spTree>
    <p:extLst>
      <p:ext uri="{BB962C8B-B14F-4D97-AF65-F5344CB8AC3E}">
        <p14:creationId xmlns:p14="http://schemas.microsoft.com/office/powerpoint/2010/main" val="11486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section will be on non-summative test reports that contain item-level data, access to the items themselves, and access to student responses to the items. This chart shows how tests in </a:t>
            </a:r>
            <a:r>
              <a:rPr lang="en-US" b="0" dirty="0"/>
              <a:t>Reporting</a:t>
            </a:r>
            <a:r>
              <a:rPr lang="en-US" dirty="0"/>
              <a:t> can be categorized. </a:t>
            </a:r>
          </a:p>
          <a:p>
            <a:endParaRPr lang="en-US" dirty="0"/>
          </a:p>
          <a:p>
            <a:r>
              <a:rPr lang="en-US" dirty="0"/>
              <a:t>All tests are either summative or non-summative assessments. Summative tests are end-of-year or end-of-course comprehensive tests that assess the student’s command of an entire subject. Non-summative tests vary by state and district and can be divided into benchmark and interim tests. </a:t>
            </a:r>
          </a:p>
          <a:p>
            <a:endParaRPr lang="en-US" u="sng" dirty="0"/>
          </a:p>
          <a:p>
            <a:r>
              <a:rPr lang="en-US" dirty="0"/>
              <a:t>Benchmarks are small tests in single reporting categories with non-secure but non-public items. Users can compare item-level scores and the items themselves for all their students.  Benchmark assessments are left at the discretion of the District/Charter. IABs are examples of Benchmark assessments.</a:t>
            </a:r>
          </a:p>
          <a:p>
            <a:endParaRPr lang="en-US" dirty="0"/>
          </a:p>
          <a:p>
            <a:r>
              <a:rPr lang="en-US" dirty="0"/>
              <a:t>Interims are larger than benchmarks but smaller than summative tests. Many interim tests will report item-level data, depending on the type of test and on state and district policies.</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0004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t>
            </a:r>
            <a:r>
              <a:rPr lang="en-US" b="1" dirty="0"/>
              <a:t>School Performance on Test </a:t>
            </a:r>
            <a:r>
              <a:rPr lang="en-US" dirty="0"/>
              <a:t>report, by student, for students who took an interim Grade 4 Mathematics Focused IAB. The report displays item-level data at the student level, and you can access the items themselves and the student responses to the items.</a:t>
            </a:r>
          </a:p>
          <a:p>
            <a:endParaRPr lang="en-US" dirty="0"/>
          </a:p>
          <a:p>
            <a:r>
              <a:rPr lang="en-US" dirty="0"/>
              <a:t>The colored sections in the table include a blue </a:t>
            </a:r>
            <a:r>
              <a:rPr lang="en-US" b="1" dirty="0"/>
              <a:t>Total</a:t>
            </a:r>
            <a:r>
              <a:rPr lang="en-US" dirty="0"/>
              <a:t> performance section, a green section for </a:t>
            </a:r>
            <a:r>
              <a:rPr lang="en-US" b="1" dirty="0"/>
              <a:t>5 Items on which Students Performed the Best</a:t>
            </a:r>
            <a:r>
              <a:rPr lang="en-US" dirty="0"/>
              <a:t>, an orange section for </a:t>
            </a:r>
            <a:r>
              <a:rPr lang="en-US" b="1" dirty="0"/>
              <a:t>5 Items on which Students Performed the Worst</a:t>
            </a:r>
            <a:r>
              <a:rPr lang="en-US" dirty="0"/>
              <a:t>, and other reporting categories. You can expand or collapse the sections by clicking the vertical section bars, which display plus and minus signs. You will see an arrow button on the right to allow you to scroll right and see more categories when available.</a:t>
            </a:r>
          </a:p>
          <a:p>
            <a:endParaRPr lang="en-US" u="sng" dirty="0"/>
          </a:p>
          <a:p>
            <a:r>
              <a:rPr lang="en-US" u="none" dirty="0"/>
              <a:t>To show you how to analyze your results, we focus first on the green section, showing the five items on which students performed the best.</a:t>
            </a:r>
          </a:p>
          <a:p>
            <a:endParaRPr lang="en-US" u="none" dirty="0"/>
          </a:p>
          <a:p>
            <a:r>
              <a:rPr lang="en-US" dirty="0"/>
              <a:t>The first two rows under the section header, </a:t>
            </a:r>
            <a:r>
              <a:rPr lang="en-US" b="1" dirty="0"/>
              <a:t>5 Items on which Students Performed the Best</a:t>
            </a:r>
            <a:r>
              <a:rPr lang="en-US" dirty="0"/>
              <a:t>, list the item number and the number of points earned for the item. </a:t>
            </a:r>
            <a:r>
              <a:rPr lang="en-US" u="none" dirty="0"/>
              <a:t>The students on this roster performed the best on items 1, 2, 3, 4, and 5.</a:t>
            </a:r>
          </a:p>
          <a:p>
            <a:endParaRPr lang="en-US" u="sng" dirty="0"/>
          </a:p>
          <a:p>
            <a:r>
              <a:rPr lang="en-US" u="none" dirty="0"/>
              <a:t>For example, Demo Student 1 earned 1 out of 1 points on item 3.</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In reports with item-level data, you may occasionally see “n/a” instead of a score for an item. It means that the student did not respond to the item, or the item was not included in that form of the test.</a:t>
            </a:r>
            <a:endParaRPr lang="en-US" dirty="0"/>
          </a:p>
          <a:p>
            <a:endParaRPr lang="en-US" u="none"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6637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report displaying item-level data, you can view the standard to which each item is aligned. This allows you to determine at a glance what the item measures. To show or hide item standards, click the </a:t>
            </a:r>
            <a:r>
              <a:rPr lang="en-US" b="1" i="0" dirty="0"/>
              <a:t>Standards Keys </a:t>
            </a:r>
            <a:r>
              <a:rPr lang="en-US" dirty="0"/>
              <a:t>toggle in the row of filter details below the report table heading. The standards display beneath the blue item numbers. Click the more information buttons beside the standard keys to view the legend for each standard.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data includes reporting categories, you may see sortable columns for Scale Score and Performance level, along with the item-level data in each section, as shown here in this interim Grade 5 Mathematics test.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217756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view a test item in a blank, unanswered state, click the item number link in the first row of a report table. The item view window displays the test question as it appeared on the assessment on the Student Testing Site.</a:t>
            </a:r>
          </a:p>
          <a:p>
            <a:endParaRPr lang="en-US" u="none" dirty="0"/>
          </a:p>
          <a:p>
            <a:r>
              <a:rPr lang="en-US" u="none" dirty="0"/>
              <a:t>To view an item with a student’s response, find that student’s name in the Student column on the left. Then click the blue score link under the numbered item. In this example, we look at item 3 for the second student listed.</a:t>
            </a:r>
          </a:p>
          <a:p>
            <a:endParaRPr lang="en-US" u="none" dirty="0"/>
          </a:p>
          <a:p>
            <a:r>
              <a:rPr lang="en-US" u="none" dirty="0"/>
              <a:t>The item view window displays the item along with the answer provided by that student.</a:t>
            </a:r>
          </a:p>
          <a:p>
            <a:endParaRPr lang="en-US" u="sng" dirty="0"/>
          </a:p>
          <a:p>
            <a:r>
              <a:rPr lang="en-US" u="none" dirty="0"/>
              <a:t>On the next slide, we will explain the features of an item view window that includes the student’s response.</a:t>
            </a:r>
          </a:p>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current item number and the score for that item in the gray bar in the banner. The student answered correctly for a score of 1 out of 1 point on item 3.</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Moving to the right in the gray bar, you see two tabs, </a:t>
            </a:r>
            <a:r>
              <a:rPr lang="en-US" altLang="en-US" b="1" dirty="0">
                <a:latin typeface="Arial" panose="020B0604020202020204" pitchFamily="34" charset="0"/>
                <a:cs typeface="Arial" panose="020B0604020202020204" pitchFamily="34" charset="0"/>
              </a:rPr>
              <a:t>Item &amp; Score and Rubric &amp; Resources</a:t>
            </a:r>
            <a:r>
              <a:rPr lang="en-US" altLang="en-US" dirty="0">
                <a:latin typeface="Arial" panose="020B0604020202020204" pitchFamily="34" charset="0"/>
                <a:cs typeface="Arial" panose="020B0604020202020204" pitchFamily="34" charset="0"/>
              </a:rPr>
              <a:t>. You can toggle between these tabs to display associated content. The </a:t>
            </a:r>
            <a:r>
              <a:rPr lang="en-US" altLang="en-US" b="1" dirty="0">
                <a:latin typeface="Arial" panose="020B0604020202020204" pitchFamily="34" charset="0"/>
                <a:cs typeface="Arial" panose="020B0604020202020204" pitchFamily="34" charset="0"/>
              </a:rPr>
              <a:t>Item &amp; Score </a:t>
            </a:r>
            <a:r>
              <a:rPr lang="en-US" altLang="en-US" dirty="0">
                <a:latin typeface="Arial" panose="020B0604020202020204" pitchFamily="34" charset="0"/>
                <a:cs typeface="Arial" panose="020B0604020202020204" pitchFamily="34" charset="0"/>
              </a:rPr>
              <a:t>tab is open in the upper-left image, and the </a:t>
            </a:r>
            <a:r>
              <a:rPr lang="en-US" altLang="en-US" b="0" dirty="0">
                <a:latin typeface="Arial" panose="020B0604020202020204" pitchFamily="34" charset="0"/>
                <a:cs typeface="Arial" panose="020B0604020202020204" pitchFamily="34" charset="0"/>
              </a:rPr>
              <a:t>Rubric &amp; Resources </a:t>
            </a:r>
            <a:r>
              <a:rPr lang="en-US" altLang="en-US" dirty="0">
                <a:latin typeface="Arial" panose="020B0604020202020204" pitchFamily="34" charset="0"/>
                <a:cs typeface="Arial" panose="020B0604020202020204" pitchFamily="34" charset="0"/>
              </a:rPr>
              <a:t>tab is open in the lower-right image.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gray banners, the </a:t>
            </a:r>
            <a:r>
              <a:rPr lang="en-US" altLang="en-US" b="0" dirty="0">
                <a:latin typeface="Arial" panose="020B0604020202020204" pitchFamily="34" charset="0"/>
                <a:cs typeface="Arial" panose="020B0604020202020204" pitchFamily="34" charset="0"/>
              </a:rPr>
              <a:t>scoring assertions, in the middle section, are displayed with their outcomes</a:t>
            </a:r>
            <a:r>
              <a:rPr lang="en-US" altLang="en-US" dirty="0">
                <a:latin typeface="Arial" panose="020B0604020202020204" pitchFamily="34" charset="0"/>
                <a:cs typeface="Arial" panose="020B0604020202020204" pitchFamily="34" charset="0"/>
              </a:rPr>
              <a: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a:t>
            </a:r>
            <a:r>
              <a:rPr lang="en-US" altLang="en-US" b="1" dirty="0">
                <a:latin typeface="Arial" panose="020B0604020202020204" pitchFamily="34" charset="0"/>
                <a:cs typeface="Arial" panose="020B0604020202020204" pitchFamily="34" charset="0"/>
              </a:rPr>
              <a:t>Scoring Assertion </a:t>
            </a:r>
            <a:r>
              <a:rPr lang="en-US" altLang="en-US" b="0" dirty="0">
                <a:latin typeface="Arial" panose="020B0604020202020204" pitchFamily="34" charset="0"/>
                <a:cs typeface="Arial" panose="020B0604020202020204" pitchFamily="34" charset="0"/>
              </a:rPr>
              <a:t>column, each assertion </a:t>
            </a:r>
            <a:r>
              <a:rPr lang="en-US" altLang="en-US" dirty="0">
                <a:latin typeface="Arial" panose="020B0604020202020204" pitchFamily="34" charset="0"/>
                <a:cs typeface="Arial" panose="020B0604020202020204" pitchFamily="34" charset="0"/>
              </a:rPr>
              <a:t>states exactly what the student must do to earn points.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column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This item has a single scoring assertion.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Below, the test item is displayed along with the student’s response. Reviewing a student’s response may provide clues to the student’s thinking.</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language, on a per-item basis. To do so, click the toggle above the item on the right side.</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Rubric &amp; Resources tab has the same banner features and is divided into multiple sections, which may </a:t>
            </a:r>
            <a:r>
              <a:rPr lang="en-US" altLang="en-US" b="1" dirty="0">
                <a:latin typeface="Arial" panose="020B0604020202020204" pitchFamily="34" charset="0"/>
                <a:cs typeface="Arial" panose="020B0604020202020204" pitchFamily="34" charset="0"/>
              </a:rPr>
              <a:t>include Details, Resources, Rubric, and Frequency Distribution of Student Responses</a:t>
            </a:r>
            <a:r>
              <a:rPr lang="en-US" altLang="en-US" b="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sections are expanded and collapsed using the expansion arrows. The information included in each section varies, depending on the test item.</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Topic</a:t>
            </a:r>
            <a:r>
              <a:rPr lang="en-US" altLang="en-US" dirty="0">
                <a:latin typeface="Arial" panose="020B0604020202020204" pitchFamily="34" charset="0"/>
                <a:cs typeface="Arial" panose="020B0604020202020204" pitchFamily="34" charset="0"/>
              </a:rPr>
              <a:t> lists the skill area to which the item belongs. The </a:t>
            </a:r>
            <a:r>
              <a:rPr lang="en-US" altLang="en-US" b="1" dirty="0">
                <a:latin typeface="Arial" panose="020B0604020202020204" pitchFamily="34" charset="0"/>
                <a:cs typeface="Arial" panose="020B0604020202020204" pitchFamily="34" charset="0"/>
              </a:rPr>
              <a:t>Content Alignment </a:t>
            </a:r>
            <a:r>
              <a:rPr lang="en-US" altLang="en-US" dirty="0">
                <a:latin typeface="Arial" panose="020B0604020202020204" pitchFamily="34" charset="0"/>
                <a:cs typeface="Arial" panose="020B0604020202020204" pitchFamily="34" charset="0"/>
              </a:rPr>
              <a:t>section describes, in detail, the academic or learning standard to which the item is aligned.</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0" marR="0" lvl="0" indent="0" algn="l" defTabSz="952429" rtl="0" eaLnBrk="0" fontAlgn="base" latinLnBrk="0" hangingPunct="0">
              <a:lnSpc>
                <a:spcPct val="100000"/>
              </a:lnSpc>
              <a:spcBef>
                <a:spcPct val="30000"/>
              </a:spcBef>
              <a:spcAft>
                <a:spcPct val="0"/>
              </a:spcAft>
              <a:buClrTx/>
              <a:buSzTx/>
              <a:buFontTx/>
              <a:buNone/>
              <a:tabLst/>
              <a:defRPr/>
            </a:pPr>
            <a:r>
              <a:rPr lang="en-US" u="none" dirty="0">
                <a:latin typeface="Arial" panose="020B0604020202020204" pitchFamily="34" charset="0"/>
                <a:cs typeface="Arial" panose="020B0604020202020204" pitchFamily="34" charset="0"/>
              </a:rPr>
              <a:t>The </a:t>
            </a:r>
            <a:r>
              <a:rPr lang="en-US" b="1" u="none" dirty="0">
                <a:latin typeface="Arial" panose="020B0604020202020204" pitchFamily="34" charset="0"/>
                <a:cs typeface="Arial" panose="020B0604020202020204" pitchFamily="34" charset="0"/>
              </a:rPr>
              <a:t>Rubric </a:t>
            </a:r>
            <a:r>
              <a:rPr lang="en-US" u="none" dirty="0">
                <a:latin typeface="Arial" panose="020B0604020202020204" pitchFamily="34" charset="0"/>
                <a:cs typeface="Arial" panose="020B0604020202020204" pitchFamily="34" charset="0"/>
              </a:rPr>
              <a:t>displays the criteria used to score the item. A simple correct answer may be listed, or this section may include a score breakdown, a human-readable rubric, or an exemplar, which provides an example of a response for each point value. </a:t>
            </a:r>
          </a:p>
          <a:p>
            <a:pPr marL="0" marR="0" lvl="0" indent="0" algn="l" defTabSz="952429" rtl="0" eaLnBrk="0" fontAlgn="base" latinLnBrk="0" hangingPunct="0">
              <a:lnSpc>
                <a:spcPct val="100000"/>
              </a:lnSpc>
              <a:spcBef>
                <a:spcPct val="30000"/>
              </a:spcBef>
              <a:spcAft>
                <a:spcPct val="0"/>
              </a:spcAft>
              <a:buClrTx/>
              <a:buSzTx/>
              <a:buFontTx/>
              <a:buNone/>
              <a:tabLs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1" u="none" dirty="0">
                <a:latin typeface="Arial" panose="020B0604020202020204" pitchFamily="34" charset="0"/>
                <a:cs typeface="Arial" panose="020B0604020202020204" pitchFamily="34" charset="0"/>
              </a:rPr>
              <a:t>Frequency Distribution of Student Responses </a:t>
            </a:r>
            <a:r>
              <a:rPr lang="en-US" u="none" dirty="0">
                <a:latin typeface="Arial" panose="020B0604020202020204" pitchFamily="34" charset="0"/>
                <a:cs typeface="Arial" panose="020B0604020202020204" pitchFamily="34" charset="0"/>
              </a:rPr>
              <a:t>provides a breakdown of how many students earned each possible point value available for the item.</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497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Reporting </a:t>
            </a:r>
            <a:r>
              <a:rPr lang="en-US" dirty="0">
                <a:latin typeface="Arial" panose="020B0604020202020204" pitchFamily="34" charset="0"/>
                <a:cs typeface="Arial" panose="020B0604020202020204" pitchFamily="34" charset="0"/>
              </a:rPr>
              <a:t>system allows users to handscore unscored test items. It also allows modification of some automated scores suggested by the machine-scoring system. If a test contains unscored items,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its performance data are excluded from your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and Assessment Reports until you or another user with scoring permissions enters scores for all the unscored items in at least one opportunity of that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have tests awaiting item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Tests to Score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notification that appears in the banner. The process consists of two steps: scoring the unscored items and then submitting them so that they can be officially recorded.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opens with a list of tests with unscored items. Click the name of the test you wish to score.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2976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812505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63885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60287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84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74288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17509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5776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07436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713274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8060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47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120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41103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11144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14840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03671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2653860" cy="227632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23101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16720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40702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59635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6634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9688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77249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8395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81083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openxmlformats.org/officeDocument/2006/relationships/image" Target="../media/image18.svg"/><Relationship Id="rId2" Type="http://schemas.openxmlformats.org/officeDocument/2006/relationships/slideLayout" Target="../slideLayouts/slideLayout20.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32.svg"/><Relationship Id="rId5" Type="http://schemas.openxmlformats.org/officeDocument/2006/relationships/image" Target="../media/image17.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11.xml"/><Relationship Id="rId6" Type="http://schemas.openxmlformats.org/officeDocument/2006/relationships/image" Target="../media/image32.svg"/><Relationship Id="rId5" Type="http://schemas.openxmlformats.org/officeDocument/2006/relationships/image" Target="../media/image17.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18.svg"/><Relationship Id="rId2" Type="http://schemas.openxmlformats.org/officeDocument/2006/relationships/slideLayout" Target="../slideLayouts/slideLayout20.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22618" y="1226834"/>
            <a:ext cx="7293154" cy="1915612"/>
          </a:xfrm>
        </p:spPr>
        <p:txBody>
          <a:bodyPr>
            <a:normAutofit fontScale="90000"/>
          </a:bodyPr>
          <a:lstStyle/>
          <a:p>
            <a:r>
              <a:rPr lang="en-US" dirty="0">
                <a:latin typeface="Franklin Gothic Book" panose="020B0503020102020204" pitchFamily="34" charset="0"/>
              </a:rPr>
              <a:t>The reporting System</a:t>
            </a:r>
            <a:r>
              <a:rPr kumimoji="0" lang="en-US" sz="4800" b="0" i="0" u="none" strike="noStrike" kern="1200" cap="none" spc="0" normalizeH="0" baseline="0" noProof="0" dirty="0">
                <a:ln>
                  <a:noFill/>
                </a:ln>
                <a:solidFill>
                  <a:srgbClr val="FFFFFF"/>
                </a:solidFill>
                <a:effectLst/>
                <a:uLnTx/>
                <a:uFillTx/>
                <a:latin typeface="Franklin Gothic Medium" panose="020B0603020102020204"/>
                <a:cs typeface="Calibri"/>
              </a:rPr>
              <a:t> </a:t>
            </a:r>
            <a:br>
              <a:rPr kumimoji="0" lang="en-US" sz="4800" b="0" i="0" u="none" strike="noStrike" kern="1200" cap="none" spc="0" normalizeH="0" baseline="0" noProof="0" dirty="0">
                <a:ln>
                  <a:noFill/>
                </a:ln>
                <a:solidFill>
                  <a:srgbClr val="FFFFFF"/>
                </a:solidFill>
                <a:effectLst/>
                <a:uLnTx/>
                <a:uFillTx/>
                <a:latin typeface="Franklin Gothic Medium" panose="020B0603020102020204"/>
                <a:cs typeface="Calibri"/>
              </a:rPr>
            </a:br>
            <a:br>
              <a:rPr kumimoji="0" lang="en-US" sz="4800" b="0" i="0" u="none" strike="noStrike" kern="1200" cap="none" spc="0" normalizeH="0" baseline="0" noProof="0" dirty="0">
                <a:ln>
                  <a:noFill/>
                </a:ln>
                <a:solidFill>
                  <a:srgbClr val="FFFFFF"/>
                </a:solidFill>
                <a:effectLst/>
                <a:uLnTx/>
                <a:uFillTx/>
                <a:latin typeface="Franklin Gothic Medium" panose="020B0603020102020204"/>
                <a:cs typeface="Calibri"/>
              </a:rPr>
            </a:br>
            <a:r>
              <a:rPr kumimoji="0" lang="en-US" sz="4800" b="0" i="0" u="none" strike="noStrike" kern="1200" cap="none" spc="0" normalizeH="0" baseline="0" noProof="0" dirty="0">
                <a:ln>
                  <a:noFill/>
                </a:ln>
                <a:solidFill>
                  <a:srgbClr val="FFFFFF"/>
                </a:solidFill>
                <a:effectLst/>
                <a:uLnTx/>
                <a:uFillTx/>
                <a:latin typeface="Franklin Gothic Medium" panose="020B0603020102020204"/>
                <a:cs typeface="Calibri"/>
              </a:rPr>
              <a:t>—Working with Interim Tests and Item-Level Data</a:t>
            </a:r>
            <a:endParaRPr lang="en-US" dirty="0">
              <a:latin typeface="Franklin Gothic Book" panose="020B0503020102020204" pitchFamily="34" charset="0"/>
            </a:endParaRPr>
          </a:p>
        </p:txBody>
      </p:sp>
      <p:sp>
        <p:nvSpPr>
          <p:cNvPr id="2" name="Subtitle 1">
            <a:extLst>
              <a:ext uri="{FF2B5EF4-FFF2-40B4-BE49-F238E27FC236}">
                <a16:creationId xmlns:a16="http://schemas.microsoft.com/office/drawing/2014/main" id="{5EA58DB5-ED0A-74C4-B522-0E5DCF9E10C4}"/>
              </a:ext>
            </a:extLst>
          </p:cNvPr>
          <p:cNvSpPr>
            <a:spLocks noGrp="1"/>
          </p:cNvSpPr>
          <p:nvPr>
            <p:ph type="subTitle" idx="1"/>
          </p:nvPr>
        </p:nvSpPr>
        <p:spPr/>
        <p:txBody>
          <a:bodyPr/>
          <a:lstStyle/>
          <a:p>
            <a:r>
              <a:rPr lang="en-US" dirty="0"/>
              <a:t>2023–2024</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
        <p:nvSpPr>
          <p:cNvPr id="3" name="Rectangle 2">
            <a:extLst>
              <a:ext uri="{FF2B5EF4-FFF2-40B4-BE49-F238E27FC236}">
                <a16:creationId xmlns:a16="http://schemas.microsoft.com/office/drawing/2014/main" id="{9019E465-285C-8B2C-B140-D035AC2D7C91}"/>
              </a:ext>
            </a:extLst>
          </p:cNvPr>
          <p:cNvSpPr/>
          <p:nvPr/>
        </p:nvSpPr>
        <p:spPr>
          <a:xfrm>
            <a:off x="97565" y="6559431"/>
            <a:ext cx="349931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2023 Cambium Assessment, Inc. All rights reserved.</a:t>
            </a:r>
          </a:p>
        </p:txBody>
      </p:sp>
    </p:spTree>
    <p:custDataLst>
      <p:tags r:id="rId1"/>
    </p:custDataLst>
    <p:extLst>
      <p:ext uri="{BB962C8B-B14F-4D97-AF65-F5344CB8AC3E}">
        <p14:creationId xmlns:p14="http://schemas.microsoft.com/office/powerpoint/2010/main" val="14943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FC49-AFB2-4BFF-A55B-31E980913ED5}"/>
              </a:ext>
            </a:extLst>
          </p:cNvPr>
          <p:cNvSpPr>
            <a:spLocks noGrp="1"/>
          </p:cNvSpPr>
          <p:nvPr>
            <p:ph type="title"/>
          </p:nvPr>
        </p:nvSpPr>
        <p:spPr>
          <a:xfrm>
            <a:off x="251210" y="134403"/>
            <a:ext cx="11341948" cy="518012"/>
          </a:xfrm>
        </p:spPr>
        <p:txBody>
          <a:bodyPr>
            <a:noAutofit/>
          </a:bodyPr>
          <a:lstStyle/>
          <a:p>
            <a:r>
              <a:rPr lang="en-US" sz="3600" dirty="0">
                <a:latin typeface="+mn-lt"/>
              </a:rPr>
              <a:t>Test Scoring Page and Scoring Window</a:t>
            </a:r>
          </a:p>
        </p:txBody>
      </p:sp>
      <p:sp>
        <p:nvSpPr>
          <p:cNvPr id="3" name="Slide Number Placeholder 2">
            <a:extLst>
              <a:ext uri="{FF2B5EF4-FFF2-40B4-BE49-F238E27FC236}">
                <a16:creationId xmlns:a16="http://schemas.microsoft.com/office/drawing/2014/main" id="{56818364-CE5C-429B-A2F3-73E1DFF03D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grpSp>
        <p:nvGrpSpPr>
          <p:cNvPr id="4" name="Group 3" descr="The Test Scoring page showing the Score link and the edit pencil icon.">
            <a:extLst>
              <a:ext uri="{FF2B5EF4-FFF2-40B4-BE49-F238E27FC236}">
                <a16:creationId xmlns:a16="http://schemas.microsoft.com/office/drawing/2014/main" id="{37B5BDF3-1320-370B-5036-0BD630D57088}"/>
              </a:ext>
            </a:extLst>
          </p:cNvPr>
          <p:cNvGrpSpPr/>
          <p:nvPr/>
        </p:nvGrpSpPr>
        <p:grpSpPr>
          <a:xfrm>
            <a:off x="442404" y="810076"/>
            <a:ext cx="11528760" cy="5092466"/>
            <a:chOff x="442404" y="810076"/>
            <a:chExt cx="11528760" cy="5092466"/>
          </a:xfrm>
        </p:grpSpPr>
        <p:pic>
          <p:nvPicPr>
            <p:cNvPr id="19" name="Graphic 18" descr="Cursor with solid fill">
              <a:extLst>
                <a:ext uri="{FF2B5EF4-FFF2-40B4-BE49-F238E27FC236}">
                  <a16:creationId xmlns:a16="http://schemas.microsoft.com/office/drawing/2014/main" id="{B52DF5C2-C236-4B2D-9F09-689B79248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8236" y="2678986"/>
              <a:ext cx="654538" cy="666463"/>
            </a:xfrm>
            <a:prstGeom prst="rect">
              <a:avLst/>
            </a:prstGeom>
          </p:spPr>
        </p:pic>
        <p:pic>
          <p:nvPicPr>
            <p:cNvPr id="18" name="Graphic 17" descr="Cursor with solid fill">
              <a:extLst>
                <a:ext uri="{FF2B5EF4-FFF2-40B4-BE49-F238E27FC236}">
                  <a16:creationId xmlns:a16="http://schemas.microsoft.com/office/drawing/2014/main" id="{FD253F09-37A7-47BC-99B4-C67BB765B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9701" y="3071801"/>
              <a:ext cx="701615" cy="714397"/>
            </a:xfrm>
            <a:prstGeom prst="rect">
              <a:avLst/>
            </a:prstGeom>
          </p:spPr>
        </p:pic>
        <p:pic>
          <p:nvPicPr>
            <p:cNvPr id="7" name="Picture 6">
              <a:extLst>
                <a:ext uri="{FF2B5EF4-FFF2-40B4-BE49-F238E27FC236}">
                  <a16:creationId xmlns:a16="http://schemas.microsoft.com/office/drawing/2014/main" id="{83436707-41FB-4340-D91E-B60CBF95EA21}"/>
                </a:ext>
              </a:extLst>
            </p:cNvPr>
            <p:cNvPicPr>
              <a:picLocks noChangeAspect="1"/>
            </p:cNvPicPr>
            <p:nvPr/>
          </p:nvPicPr>
          <p:blipFill>
            <a:blip r:embed="rId6"/>
            <a:stretch>
              <a:fillRect/>
            </a:stretch>
          </p:blipFill>
          <p:spPr>
            <a:xfrm>
              <a:off x="442404" y="810076"/>
              <a:ext cx="6076834" cy="26478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Graphic 7" descr="Cursor with solid fill">
              <a:extLst>
                <a:ext uri="{FF2B5EF4-FFF2-40B4-BE49-F238E27FC236}">
                  <a16:creationId xmlns:a16="http://schemas.microsoft.com/office/drawing/2014/main" id="{A3415952-10E6-F24D-8B2C-147152EE3C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6690" y="2578939"/>
              <a:ext cx="701615" cy="714397"/>
            </a:xfrm>
            <a:prstGeom prst="rect">
              <a:avLst/>
            </a:prstGeom>
          </p:spPr>
        </p:pic>
        <p:pic>
          <p:nvPicPr>
            <p:cNvPr id="12" name="Picture 11">
              <a:extLst>
                <a:ext uri="{FF2B5EF4-FFF2-40B4-BE49-F238E27FC236}">
                  <a16:creationId xmlns:a16="http://schemas.microsoft.com/office/drawing/2014/main" id="{C0167C4B-BED2-AEB2-8EF5-3967F6AD5C59}"/>
                </a:ext>
              </a:extLst>
            </p:cNvPr>
            <p:cNvPicPr>
              <a:picLocks noChangeAspect="1"/>
            </p:cNvPicPr>
            <p:nvPr/>
          </p:nvPicPr>
          <p:blipFill>
            <a:blip r:embed="rId7"/>
            <a:stretch>
              <a:fillRect/>
            </a:stretch>
          </p:blipFill>
          <p:spPr>
            <a:xfrm>
              <a:off x="5905613" y="2805071"/>
              <a:ext cx="5890147" cy="30974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9E00073B-42EC-43C0-8879-4FBC3496CF1B}"/>
                </a:ext>
              </a:extLst>
            </p:cNvPr>
            <p:cNvSpPr/>
            <p:nvPr/>
          </p:nvSpPr>
          <p:spPr>
            <a:xfrm>
              <a:off x="10174310" y="2996876"/>
              <a:ext cx="1796854" cy="3918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0" name="Graphic 19" descr="Cursor with solid fill">
              <a:extLst>
                <a:ext uri="{FF2B5EF4-FFF2-40B4-BE49-F238E27FC236}">
                  <a16:creationId xmlns:a16="http://schemas.microsoft.com/office/drawing/2014/main" id="{EE8C84DB-8552-2384-1C4B-F3A4CAF34A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2695" y="3554927"/>
              <a:ext cx="701615" cy="714397"/>
            </a:xfrm>
            <a:prstGeom prst="rect">
              <a:avLst/>
            </a:prstGeom>
          </p:spPr>
        </p:pic>
        <p:sp>
          <p:nvSpPr>
            <p:cNvPr id="21" name="Rectangle 20">
              <a:extLst>
                <a:ext uri="{FF2B5EF4-FFF2-40B4-BE49-F238E27FC236}">
                  <a16:creationId xmlns:a16="http://schemas.microsoft.com/office/drawing/2014/main" id="{65780B5A-3DC3-4258-1461-38321EA08DB0}"/>
                </a:ext>
              </a:extLst>
            </p:cNvPr>
            <p:cNvSpPr/>
            <p:nvPr/>
          </p:nvSpPr>
          <p:spPr>
            <a:xfrm>
              <a:off x="1390918" y="3071801"/>
              <a:ext cx="746975" cy="357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Tree>
    <p:custDataLst>
      <p:tags r:id="rId1"/>
    </p:custDataLst>
    <p:extLst>
      <p:ext uri="{BB962C8B-B14F-4D97-AF65-F5344CB8AC3E}">
        <p14:creationId xmlns:p14="http://schemas.microsoft.com/office/powerpoint/2010/main" val="221622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p:txBody>
          <a:bodyPr>
            <a:noAutofit/>
          </a:bodyPr>
          <a:lstStyle/>
          <a:p>
            <a:r>
              <a:rPr lang="en-US" sz="3600" dirty="0">
                <a:latin typeface="+mn-lt"/>
              </a:rPr>
              <a:t>Scoring Window (cont.)</a:t>
            </a:r>
          </a:p>
        </p:txBody>
      </p:sp>
      <p:grpSp>
        <p:nvGrpSpPr>
          <p:cNvPr id="3" name="Group 2" descr="The Points Earned and Condition Code sections of an item scoring page.">
            <a:extLst>
              <a:ext uri="{FF2B5EF4-FFF2-40B4-BE49-F238E27FC236}">
                <a16:creationId xmlns:a16="http://schemas.microsoft.com/office/drawing/2014/main" id="{D442088B-B52B-9B15-2761-6EF03DB8F679}"/>
              </a:ext>
            </a:extLst>
          </p:cNvPr>
          <p:cNvGrpSpPr/>
          <p:nvPr/>
        </p:nvGrpSpPr>
        <p:grpSpPr>
          <a:xfrm>
            <a:off x="1375392" y="978795"/>
            <a:ext cx="9327313" cy="4790940"/>
            <a:chOff x="1375392" y="978795"/>
            <a:chExt cx="9327313" cy="4790940"/>
          </a:xfrm>
        </p:grpSpPr>
        <p:pic>
          <p:nvPicPr>
            <p:cNvPr id="8" name="Picture 7">
              <a:extLst>
                <a:ext uri="{FF2B5EF4-FFF2-40B4-BE49-F238E27FC236}">
                  <a16:creationId xmlns:a16="http://schemas.microsoft.com/office/drawing/2014/main" id="{16CB636F-458A-85C8-E5F5-54FE84E5D47F}"/>
                </a:ext>
              </a:extLst>
            </p:cNvPr>
            <p:cNvPicPr>
              <a:picLocks noChangeAspect="1"/>
            </p:cNvPicPr>
            <p:nvPr/>
          </p:nvPicPr>
          <p:blipFill>
            <a:blip r:embed="rId4"/>
            <a:stretch>
              <a:fillRect/>
            </a:stretch>
          </p:blipFill>
          <p:spPr>
            <a:xfrm>
              <a:off x="1375392" y="978795"/>
              <a:ext cx="9230307" cy="47909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03B21E9A-65F3-98F9-9677-6AFBC9A99F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7000" y="2231210"/>
              <a:ext cx="701615" cy="714397"/>
            </a:xfrm>
            <a:prstGeom prst="rect">
              <a:avLst/>
            </a:prstGeom>
          </p:spPr>
        </p:pic>
        <p:pic>
          <p:nvPicPr>
            <p:cNvPr id="10" name="Graphic 9" descr="Cursor with solid fill">
              <a:extLst>
                <a:ext uri="{FF2B5EF4-FFF2-40B4-BE49-F238E27FC236}">
                  <a16:creationId xmlns:a16="http://schemas.microsoft.com/office/drawing/2014/main" id="{85D1F5B8-C1F2-F02A-6306-27962DAFA6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1090" y="3374265"/>
              <a:ext cx="701615" cy="714397"/>
            </a:xfrm>
            <a:prstGeom prst="rect">
              <a:avLst/>
            </a:prstGeom>
          </p:spPr>
        </p:pic>
      </p:grpSp>
      <p:sp>
        <p:nvSpPr>
          <p:cNvPr id="5" name="Slide Number Placeholder 4">
            <a:extLst>
              <a:ext uri="{FF2B5EF4-FFF2-40B4-BE49-F238E27FC236}">
                <a16:creationId xmlns:a16="http://schemas.microsoft.com/office/drawing/2014/main" id="{2D0D3919-29B4-4248-94B8-B4AF406541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7CA298A5-7941-0211-B15C-29A5CAC270C3}"/>
              </a:ext>
            </a:extLst>
          </p:cNvPr>
          <p:cNvPicPr>
            <a:picLocks noChangeAspect="1"/>
          </p:cNvPicPr>
          <p:nvPr/>
        </p:nvPicPr>
        <p:blipFill>
          <a:blip r:embed="rId7"/>
          <a:stretch>
            <a:fillRect/>
          </a:stretch>
        </p:blipFill>
        <p:spPr>
          <a:xfrm>
            <a:off x="1011394" y="1887489"/>
            <a:ext cx="420660" cy="182896"/>
          </a:xfrm>
          <a:prstGeom prst="rect">
            <a:avLst/>
          </a:prstGeom>
        </p:spPr>
      </p:pic>
      <p:pic>
        <p:nvPicPr>
          <p:cNvPr id="6" name="Picture 5">
            <a:extLst>
              <a:ext uri="{FF2B5EF4-FFF2-40B4-BE49-F238E27FC236}">
                <a16:creationId xmlns:a16="http://schemas.microsoft.com/office/drawing/2014/main" id="{E5A439A7-A612-F4E3-1BB7-1715B5A5375A}"/>
              </a:ext>
            </a:extLst>
          </p:cNvPr>
          <p:cNvPicPr>
            <a:picLocks noChangeAspect="1"/>
          </p:cNvPicPr>
          <p:nvPr/>
        </p:nvPicPr>
        <p:blipFill>
          <a:blip r:embed="rId7"/>
          <a:stretch>
            <a:fillRect/>
          </a:stretch>
        </p:blipFill>
        <p:spPr>
          <a:xfrm>
            <a:off x="1068056" y="2796183"/>
            <a:ext cx="420660" cy="182896"/>
          </a:xfrm>
          <a:prstGeom prst="rect">
            <a:avLst/>
          </a:prstGeom>
        </p:spPr>
      </p:pic>
      <p:sp>
        <p:nvSpPr>
          <p:cNvPr id="7" name="Oval 6">
            <a:extLst>
              <a:ext uri="{FF2B5EF4-FFF2-40B4-BE49-F238E27FC236}">
                <a16:creationId xmlns:a16="http://schemas.microsoft.com/office/drawing/2014/main" id="{3F1117FA-D825-2D5F-A13E-D41705AFB91F}"/>
              </a:ext>
            </a:extLst>
          </p:cNvPr>
          <p:cNvSpPr/>
          <p:nvPr/>
        </p:nvSpPr>
        <p:spPr>
          <a:xfrm>
            <a:off x="9710793" y="1088265"/>
            <a:ext cx="1105815" cy="4029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10928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F163-1E91-4EE9-81FB-DF5779DB3D5B}"/>
              </a:ext>
            </a:extLst>
          </p:cNvPr>
          <p:cNvSpPr>
            <a:spLocks noGrp="1"/>
          </p:cNvSpPr>
          <p:nvPr>
            <p:ph type="title"/>
          </p:nvPr>
        </p:nvSpPr>
        <p:spPr/>
        <p:txBody>
          <a:bodyPr>
            <a:noAutofit/>
          </a:bodyPr>
          <a:lstStyle/>
          <a:p>
            <a:r>
              <a:rPr lang="en-US" sz="3600" dirty="0">
                <a:latin typeface="+mn-lt"/>
              </a:rPr>
              <a:t>Submit the Scores</a:t>
            </a:r>
          </a:p>
        </p:txBody>
      </p:sp>
      <p:grpSp>
        <p:nvGrpSpPr>
          <p:cNvPr id="4" name="Group 3" descr="The Submit Scores button and alert window.">
            <a:extLst>
              <a:ext uri="{FF2B5EF4-FFF2-40B4-BE49-F238E27FC236}">
                <a16:creationId xmlns:a16="http://schemas.microsoft.com/office/drawing/2014/main" id="{97771506-6073-1290-9CC7-23191CC1D7A4}"/>
              </a:ext>
            </a:extLst>
          </p:cNvPr>
          <p:cNvGrpSpPr/>
          <p:nvPr/>
        </p:nvGrpSpPr>
        <p:grpSpPr>
          <a:xfrm>
            <a:off x="934583" y="993004"/>
            <a:ext cx="10853562" cy="4628265"/>
            <a:chOff x="934583" y="993004"/>
            <a:chExt cx="10853562" cy="4628265"/>
          </a:xfrm>
        </p:grpSpPr>
        <p:pic>
          <p:nvPicPr>
            <p:cNvPr id="18" name="Picture 17">
              <a:extLst>
                <a:ext uri="{FF2B5EF4-FFF2-40B4-BE49-F238E27FC236}">
                  <a16:creationId xmlns:a16="http://schemas.microsoft.com/office/drawing/2014/main" id="{F89B1F78-F049-37EE-CA15-8D5B3327FEC9}"/>
                </a:ext>
              </a:extLst>
            </p:cNvPr>
            <p:cNvPicPr>
              <a:picLocks noChangeAspect="1"/>
            </p:cNvPicPr>
            <p:nvPr/>
          </p:nvPicPr>
          <p:blipFill>
            <a:blip r:embed="rId4"/>
            <a:stretch>
              <a:fillRect/>
            </a:stretch>
          </p:blipFill>
          <p:spPr>
            <a:xfrm>
              <a:off x="934583" y="993004"/>
              <a:ext cx="10507848" cy="37252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F69E7AC-CE32-8ED4-05BB-A5F627298E47}"/>
                </a:ext>
              </a:extLst>
            </p:cNvPr>
            <p:cNvPicPr>
              <a:picLocks noChangeAspect="1"/>
            </p:cNvPicPr>
            <p:nvPr/>
          </p:nvPicPr>
          <p:blipFill>
            <a:blip r:embed="rId5"/>
            <a:stretch>
              <a:fillRect/>
            </a:stretch>
          </p:blipFill>
          <p:spPr>
            <a:xfrm>
              <a:off x="7396436" y="3924276"/>
              <a:ext cx="4391709" cy="1587882"/>
            </a:xfrm>
            <a:prstGeom prst="rect">
              <a:avLst/>
            </a:prstGeom>
            <a:ln w="38100">
              <a:solidFill>
                <a:srgbClr val="C00000"/>
              </a:solidFill>
            </a:ln>
          </p:spPr>
        </p:pic>
        <p:pic>
          <p:nvPicPr>
            <p:cNvPr id="21" name="Graphic 20" descr="Cursor with solid fill">
              <a:extLst>
                <a:ext uri="{FF2B5EF4-FFF2-40B4-BE49-F238E27FC236}">
                  <a16:creationId xmlns:a16="http://schemas.microsoft.com/office/drawing/2014/main" id="{98ACA89E-28D3-402F-137F-15BC7A9B04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1214" y="4413215"/>
              <a:ext cx="701615" cy="714397"/>
            </a:xfrm>
            <a:prstGeom prst="rect">
              <a:avLst/>
            </a:prstGeom>
          </p:spPr>
        </p:pic>
        <p:pic>
          <p:nvPicPr>
            <p:cNvPr id="22" name="Graphic 21" descr="Cursor with solid fill">
              <a:extLst>
                <a:ext uri="{FF2B5EF4-FFF2-40B4-BE49-F238E27FC236}">
                  <a16:creationId xmlns:a16="http://schemas.microsoft.com/office/drawing/2014/main" id="{A0D33B1B-DFC8-E916-80F3-F3302DBB5B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1482" y="4906872"/>
              <a:ext cx="701615" cy="714397"/>
            </a:xfrm>
            <a:prstGeom prst="rect">
              <a:avLst/>
            </a:prstGeom>
          </p:spPr>
        </p:pic>
      </p:grpSp>
      <p:sp>
        <p:nvSpPr>
          <p:cNvPr id="3" name="Slide Number Placeholder 2">
            <a:extLst>
              <a:ext uri="{FF2B5EF4-FFF2-40B4-BE49-F238E27FC236}">
                <a16:creationId xmlns:a16="http://schemas.microsoft.com/office/drawing/2014/main" id="{E88238E3-8C9F-4D6B-B98F-12ED02A86A7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Franklin Gothic Medium" panose="020B0603020102020204"/>
              <a:ea typeface="+mn-ea"/>
              <a:cs typeface="+mn-cs"/>
            </a:endParaRPr>
          </a:p>
        </p:txBody>
      </p:sp>
      <p:pic>
        <p:nvPicPr>
          <p:cNvPr id="5" name="Picture 4">
            <a:extLst>
              <a:ext uri="{FF2B5EF4-FFF2-40B4-BE49-F238E27FC236}">
                <a16:creationId xmlns:a16="http://schemas.microsoft.com/office/drawing/2014/main" id="{8A19C751-7E9B-F00C-6C07-86397C32800B}"/>
              </a:ext>
            </a:extLst>
          </p:cNvPr>
          <p:cNvPicPr>
            <a:picLocks noChangeAspect="1"/>
          </p:cNvPicPr>
          <p:nvPr/>
        </p:nvPicPr>
        <p:blipFill>
          <a:blip r:embed="rId8"/>
          <a:stretch>
            <a:fillRect/>
          </a:stretch>
        </p:blipFill>
        <p:spPr>
          <a:xfrm>
            <a:off x="934583" y="3513582"/>
            <a:ext cx="420660" cy="182896"/>
          </a:xfrm>
          <a:prstGeom prst="rect">
            <a:avLst/>
          </a:prstGeom>
        </p:spPr>
      </p:pic>
    </p:spTree>
    <p:custDataLst>
      <p:tags r:id="rId1"/>
    </p:custDataLst>
    <p:extLst>
      <p:ext uri="{BB962C8B-B14F-4D97-AF65-F5344CB8AC3E}">
        <p14:creationId xmlns:p14="http://schemas.microsoft.com/office/powerpoint/2010/main" val="337133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Handscoring Resources: TIDE General Resources</a:t>
            </a:r>
          </a:p>
        </p:txBody>
      </p:sp>
      <p:sp>
        <p:nvSpPr>
          <p:cNvPr id="7" name="Slide Number Placeholder 3">
            <a:extLst>
              <a:ext uri="{FF2B5EF4-FFF2-40B4-BE49-F238E27FC236}">
                <a16:creationId xmlns:a16="http://schemas.microsoft.com/office/drawing/2014/main" id="{2E592747-13C3-46BE-AA87-4C549603C44F}"/>
              </a:ext>
            </a:extLst>
          </p:cNvPr>
          <p:cNvSpPr>
            <a:spLocks noGrp="1"/>
          </p:cNvSpPr>
          <p:nvPr>
            <p:ph type="sldNum" sz="quarter" idx="10"/>
          </p:nvPr>
        </p:nvSpPr>
        <p:spPr>
          <a:xfrm>
            <a:off x="11309268" y="6444777"/>
            <a:ext cx="706657" cy="278820"/>
          </a:xfrm>
        </p:spPr>
        <p:txBody>
          <a:bodyPr/>
          <a:lstStyle/>
          <a:p>
            <a:pPr marL="0" marR="0" lvl="0" indent="0" algn="r" defTabSz="914433"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solidFill>
                <a:effectLst/>
                <a:uLnTx/>
                <a:uFillTx/>
                <a:latin typeface="Arial"/>
                <a:ea typeface="ＭＳ Ｐゴシック" charset="-128"/>
                <a:cs typeface="+mn-cs"/>
              </a:rPr>
              <a:pPr marL="0" marR="0" lvl="0" indent="0" algn="r" defTabSz="914433"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Arial"/>
              <a:ea typeface="ＭＳ Ｐゴシック" charset="-128"/>
              <a:cs typeface="+mn-cs"/>
            </a:endParaRPr>
          </a:p>
        </p:txBody>
      </p:sp>
      <p:sp>
        <p:nvSpPr>
          <p:cNvPr id="8" name="Arrow: Up 5">
            <a:extLst>
              <a:ext uri="{FF2B5EF4-FFF2-40B4-BE49-F238E27FC236}">
                <a16:creationId xmlns:a16="http://schemas.microsoft.com/office/drawing/2014/main" id="{4F552F5A-9156-9448-B8B3-74D5FFAA5C31}"/>
              </a:ext>
            </a:extLst>
          </p:cNvPr>
          <p:cNvSpPr/>
          <p:nvPr/>
        </p:nvSpPr>
        <p:spPr>
          <a:xfrm rot="10800000">
            <a:off x="5934331" y="1859594"/>
            <a:ext cx="614596" cy="89778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56"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pic>
        <p:nvPicPr>
          <p:cNvPr id="4" name="Picture 3">
            <a:extLst>
              <a:ext uri="{FF2B5EF4-FFF2-40B4-BE49-F238E27FC236}">
                <a16:creationId xmlns:a16="http://schemas.microsoft.com/office/drawing/2014/main" id="{BA57F616-1BEB-0709-237E-4333FFE7DB2D}"/>
              </a:ext>
            </a:extLst>
          </p:cNvPr>
          <p:cNvPicPr>
            <a:picLocks noChangeAspect="1"/>
          </p:cNvPicPr>
          <p:nvPr/>
        </p:nvPicPr>
        <p:blipFill>
          <a:blip r:embed="rId3"/>
          <a:stretch>
            <a:fillRect/>
          </a:stretch>
        </p:blipFill>
        <p:spPr>
          <a:xfrm>
            <a:off x="588685" y="2884562"/>
            <a:ext cx="10853746" cy="11052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351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BAAA-F970-4CFD-8D9F-0D9CAF343A83}"/>
              </a:ext>
            </a:extLst>
          </p:cNvPr>
          <p:cNvSpPr>
            <a:spLocks noGrp="1"/>
          </p:cNvSpPr>
          <p:nvPr>
            <p:ph type="title" idx="4294967295"/>
          </p:nvPr>
        </p:nvSpPr>
        <p:spPr>
          <a:xfrm>
            <a:off x="208085" y="59726"/>
            <a:ext cx="11016200" cy="518012"/>
          </a:xfrm>
        </p:spPr>
        <p:txBody>
          <a:bodyPr>
            <a:noAutofit/>
          </a:bodyPr>
          <a:lstStyle/>
          <a:p>
            <a:r>
              <a:rPr lang="en-US" sz="3600" dirty="0">
                <a:latin typeface="+mn-lt"/>
              </a:rPr>
              <a:t>Modify Scores</a:t>
            </a:r>
          </a:p>
        </p:txBody>
      </p:sp>
      <p:grpSp>
        <p:nvGrpSpPr>
          <p:cNvPr id="10" name="Group 9" descr="A sample report showing a modifiable item and the pencil icon.">
            <a:extLst>
              <a:ext uri="{FF2B5EF4-FFF2-40B4-BE49-F238E27FC236}">
                <a16:creationId xmlns:a16="http://schemas.microsoft.com/office/drawing/2014/main" id="{310FFF15-028E-2D04-AD25-BC0274B11DD4}"/>
              </a:ext>
            </a:extLst>
          </p:cNvPr>
          <p:cNvGrpSpPr/>
          <p:nvPr/>
        </p:nvGrpSpPr>
        <p:grpSpPr>
          <a:xfrm>
            <a:off x="773379" y="1157708"/>
            <a:ext cx="10328498" cy="4586741"/>
            <a:chOff x="950801" y="1157708"/>
            <a:chExt cx="10328498" cy="4586741"/>
          </a:xfrm>
        </p:grpSpPr>
        <p:pic>
          <p:nvPicPr>
            <p:cNvPr id="13" name="Picture 12">
              <a:extLst>
                <a:ext uri="{FF2B5EF4-FFF2-40B4-BE49-F238E27FC236}">
                  <a16:creationId xmlns:a16="http://schemas.microsoft.com/office/drawing/2014/main" id="{8E132754-D6F5-C0BC-243B-A2FBCEACBB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0801" y="1157708"/>
              <a:ext cx="10328498" cy="45867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Flowchart: Connector 14">
              <a:extLst>
                <a:ext uri="{FF2B5EF4-FFF2-40B4-BE49-F238E27FC236}">
                  <a16:creationId xmlns:a16="http://schemas.microsoft.com/office/drawing/2014/main" id="{2BFBEA2F-CF3F-4771-13A1-AE31B45D5286}"/>
                </a:ext>
              </a:extLst>
            </p:cNvPr>
            <p:cNvSpPr/>
            <p:nvPr/>
          </p:nvSpPr>
          <p:spPr>
            <a:xfrm>
              <a:off x="7664073" y="1981200"/>
              <a:ext cx="590550" cy="47244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6" name="Flowchart: Connector 15">
              <a:extLst>
                <a:ext uri="{FF2B5EF4-FFF2-40B4-BE49-F238E27FC236}">
                  <a16:creationId xmlns:a16="http://schemas.microsoft.com/office/drawing/2014/main" id="{8BA93056-2F76-75BC-D83B-615C5C35CDEF}"/>
                </a:ext>
              </a:extLst>
            </p:cNvPr>
            <p:cNvSpPr/>
            <p:nvPr/>
          </p:nvSpPr>
          <p:spPr>
            <a:xfrm>
              <a:off x="7664073" y="5258678"/>
              <a:ext cx="666749" cy="47244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7305C365-7453-464F-A123-5AB1688D0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51097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BDD53-E409-47C8-A467-6EA6DB55F500}"/>
              </a:ext>
            </a:extLst>
          </p:cNvPr>
          <p:cNvSpPr>
            <a:spLocks noGrp="1"/>
          </p:cNvSpPr>
          <p:nvPr>
            <p:ph type="title" idx="4294967295"/>
          </p:nvPr>
        </p:nvSpPr>
        <p:spPr>
          <a:xfrm>
            <a:off x="210499" y="91244"/>
            <a:ext cx="11016200" cy="518012"/>
          </a:xfrm>
        </p:spPr>
        <p:txBody>
          <a:bodyPr>
            <a:noAutofit/>
          </a:bodyPr>
          <a:lstStyle/>
          <a:p>
            <a:r>
              <a:rPr lang="en-US" sz="3600" dirty="0">
                <a:latin typeface="+mn-lt"/>
              </a:rPr>
              <a:t>Access the Points Earned</a:t>
            </a:r>
          </a:p>
        </p:txBody>
      </p:sp>
      <p:grpSp>
        <p:nvGrpSpPr>
          <p:cNvPr id="6" name="Group 5" descr="The edit icon on an item scoring page.">
            <a:extLst>
              <a:ext uri="{FF2B5EF4-FFF2-40B4-BE49-F238E27FC236}">
                <a16:creationId xmlns:a16="http://schemas.microsoft.com/office/drawing/2014/main" id="{6E737A61-2062-6608-27AC-653B90C50875}"/>
              </a:ext>
            </a:extLst>
          </p:cNvPr>
          <p:cNvGrpSpPr/>
          <p:nvPr/>
        </p:nvGrpSpPr>
        <p:grpSpPr>
          <a:xfrm>
            <a:off x="800164" y="971229"/>
            <a:ext cx="10591672" cy="4270160"/>
            <a:chOff x="800164" y="971229"/>
            <a:chExt cx="10591672" cy="4270160"/>
          </a:xfrm>
        </p:grpSpPr>
        <p:pic>
          <p:nvPicPr>
            <p:cNvPr id="8" name="Picture 7">
              <a:extLst>
                <a:ext uri="{FF2B5EF4-FFF2-40B4-BE49-F238E27FC236}">
                  <a16:creationId xmlns:a16="http://schemas.microsoft.com/office/drawing/2014/main" id="{0093CE73-408F-A3A3-EE9F-6F59CE485F3E}"/>
                </a:ext>
              </a:extLst>
            </p:cNvPr>
            <p:cNvPicPr>
              <a:picLocks noChangeAspect="1"/>
            </p:cNvPicPr>
            <p:nvPr/>
          </p:nvPicPr>
          <p:blipFill>
            <a:blip r:embed="rId4"/>
            <a:stretch>
              <a:fillRect/>
            </a:stretch>
          </p:blipFill>
          <p:spPr>
            <a:xfrm>
              <a:off x="800164" y="971229"/>
              <a:ext cx="10591672" cy="42701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BDC9D4EB-8779-35C4-FED2-FD029DD2DD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7057" y="2625234"/>
              <a:ext cx="693562" cy="600177"/>
            </a:xfrm>
            <a:prstGeom prst="rect">
              <a:avLst/>
            </a:prstGeom>
          </p:spPr>
        </p:pic>
        <p:sp>
          <p:nvSpPr>
            <p:cNvPr id="11" name="Flowchart: Connector 10">
              <a:extLst>
                <a:ext uri="{FF2B5EF4-FFF2-40B4-BE49-F238E27FC236}">
                  <a16:creationId xmlns:a16="http://schemas.microsoft.com/office/drawing/2014/main" id="{9DAD42D8-C189-CB60-382F-663932BA558F}"/>
                </a:ext>
              </a:extLst>
            </p:cNvPr>
            <p:cNvSpPr/>
            <p:nvPr/>
          </p:nvSpPr>
          <p:spPr>
            <a:xfrm>
              <a:off x="8701024" y="1563603"/>
              <a:ext cx="1092332" cy="367064"/>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4" name="Slide Number Placeholder 3">
            <a:extLst>
              <a:ext uri="{FF2B5EF4-FFF2-40B4-BE49-F238E27FC236}">
                <a16:creationId xmlns:a16="http://schemas.microsoft.com/office/drawing/2014/main" id="{008B2397-F09C-4A95-B422-3E9FF9180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58315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11F8CEA-FC88-247E-20EB-DBA064FF7016}"/>
              </a:ext>
            </a:extLst>
          </p:cNvPr>
          <p:cNvSpPr txBox="1">
            <a:spLocks noGrp="1"/>
          </p:cNvSpPr>
          <p:nvPr>
            <p:ph type="title" idx="4294967295"/>
          </p:nvPr>
        </p:nvSpPr>
        <p:spPr>
          <a:xfrm>
            <a:off x="210499" y="91244"/>
            <a:ext cx="11016200" cy="5180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Book" panose="020B0503020102020204"/>
                <a:ea typeface="+mj-ea"/>
                <a:cs typeface="Calibri"/>
              </a:rPr>
              <a:t>Enter New Score/Condition Code</a:t>
            </a:r>
          </a:p>
        </p:txBody>
      </p:sp>
      <p:grpSp>
        <p:nvGrpSpPr>
          <p:cNvPr id="3" name="Group 2" descr="The Save button and condition codes drop down options on an item scoring page.">
            <a:extLst>
              <a:ext uri="{FF2B5EF4-FFF2-40B4-BE49-F238E27FC236}">
                <a16:creationId xmlns:a16="http://schemas.microsoft.com/office/drawing/2014/main" id="{C80A9509-9289-530B-C9F7-6DEBECEE3BD2}"/>
              </a:ext>
            </a:extLst>
          </p:cNvPr>
          <p:cNvGrpSpPr/>
          <p:nvPr/>
        </p:nvGrpSpPr>
        <p:grpSpPr>
          <a:xfrm>
            <a:off x="557639" y="1101758"/>
            <a:ext cx="10815544" cy="3788294"/>
            <a:chOff x="557639" y="1101758"/>
            <a:chExt cx="10815544" cy="3788294"/>
          </a:xfrm>
        </p:grpSpPr>
        <p:pic>
          <p:nvPicPr>
            <p:cNvPr id="4" name="Picture 3">
              <a:extLst>
                <a:ext uri="{FF2B5EF4-FFF2-40B4-BE49-F238E27FC236}">
                  <a16:creationId xmlns:a16="http://schemas.microsoft.com/office/drawing/2014/main" id="{807A898A-2F8B-0851-8251-453F1484A666}"/>
                </a:ext>
              </a:extLst>
            </p:cNvPr>
            <p:cNvPicPr>
              <a:picLocks noChangeAspect="1"/>
            </p:cNvPicPr>
            <p:nvPr/>
          </p:nvPicPr>
          <p:blipFill>
            <a:blip r:embed="rId4"/>
            <a:stretch>
              <a:fillRect/>
            </a:stretch>
          </p:blipFill>
          <p:spPr>
            <a:xfrm>
              <a:off x="557639" y="1101758"/>
              <a:ext cx="10815544" cy="37882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Graphic 4" descr="Cursor with solid fill">
              <a:extLst>
                <a:ext uri="{FF2B5EF4-FFF2-40B4-BE49-F238E27FC236}">
                  <a16:creationId xmlns:a16="http://schemas.microsoft.com/office/drawing/2014/main" id="{A8C0BF8A-C85B-ACEF-A890-5F8AD16E66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6395" y="2833741"/>
              <a:ext cx="693562" cy="600177"/>
            </a:xfrm>
            <a:prstGeom prst="rect">
              <a:avLst/>
            </a:prstGeom>
          </p:spPr>
        </p:pic>
      </p:grpSp>
      <p:sp>
        <p:nvSpPr>
          <p:cNvPr id="2" name="Slide Number Placeholder 1">
            <a:extLst>
              <a:ext uri="{FF2B5EF4-FFF2-40B4-BE49-F238E27FC236}">
                <a16:creationId xmlns:a16="http://schemas.microsoft.com/office/drawing/2014/main" id="{D56314FB-2131-4FCA-E3C8-95C92D0A8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5149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06D1C-36C6-4D87-853F-E9C74E372547}"/>
              </a:ext>
            </a:extLst>
          </p:cNvPr>
          <p:cNvSpPr>
            <a:spLocks noGrp="1"/>
          </p:cNvSpPr>
          <p:nvPr>
            <p:ph type="title"/>
          </p:nvPr>
        </p:nvSpPr>
        <p:spPr/>
        <p:txBody>
          <a:bodyPr/>
          <a:lstStyle/>
          <a:p>
            <a:r>
              <a:rPr lang="en-US" dirty="0"/>
              <a:t>Condition Codes </a:t>
            </a:r>
          </a:p>
        </p:txBody>
      </p:sp>
      <p:graphicFrame>
        <p:nvGraphicFramePr>
          <p:cNvPr id="6" name="Content Placeholder 5">
            <a:extLst>
              <a:ext uri="{FF2B5EF4-FFF2-40B4-BE49-F238E27FC236}">
                <a16:creationId xmlns:a16="http://schemas.microsoft.com/office/drawing/2014/main" id="{D8FFFC88-98E7-4B0E-AD41-0E38D037512A}"/>
              </a:ext>
            </a:extLst>
          </p:cNvPr>
          <p:cNvGraphicFramePr>
            <a:graphicFrameLocks noGrp="1"/>
          </p:cNvGraphicFramePr>
          <p:nvPr>
            <p:ph sz="quarter" idx="15"/>
            <p:extLst>
              <p:ext uri="{D42A27DB-BD31-4B8C-83A1-F6EECF244321}">
                <p14:modId xmlns:p14="http://schemas.microsoft.com/office/powerpoint/2010/main" val="3070603977"/>
              </p:ext>
            </p:extLst>
          </p:nvPr>
        </p:nvGraphicFramePr>
        <p:xfrm>
          <a:off x="707038" y="1067356"/>
          <a:ext cx="10807911" cy="4361293"/>
        </p:xfrm>
        <a:graphic>
          <a:graphicData uri="http://schemas.openxmlformats.org/drawingml/2006/table">
            <a:tbl>
              <a:tblPr firstRow="1" firstCol="1" bandRow="1">
                <a:tableStyleId>{5C22544A-7EE6-4342-B048-85BDC9FD1C3A}</a:tableStyleId>
              </a:tblPr>
              <a:tblGrid>
                <a:gridCol w="2668842">
                  <a:extLst>
                    <a:ext uri="{9D8B030D-6E8A-4147-A177-3AD203B41FA5}">
                      <a16:colId xmlns:a16="http://schemas.microsoft.com/office/drawing/2014/main" val="959527415"/>
                    </a:ext>
                  </a:extLst>
                </a:gridCol>
                <a:gridCol w="1289611">
                  <a:extLst>
                    <a:ext uri="{9D8B030D-6E8A-4147-A177-3AD203B41FA5}">
                      <a16:colId xmlns:a16="http://schemas.microsoft.com/office/drawing/2014/main" val="2738598144"/>
                    </a:ext>
                  </a:extLst>
                </a:gridCol>
                <a:gridCol w="6849458">
                  <a:extLst>
                    <a:ext uri="{9D8B030D-6E8A-4147-A177-3AD203B41FA5}">
                      <a16:colId xmlns:a16="http://schemas.microsoft.com/office/drawing/2014/main" val="4096213560"/>
                    </a:ext>
                  </a:extLst>
                </a:gridCol>
              </a:tblGrid>
              <a:tr h="395390">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Condition Code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Source of Code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Description</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1220445366"/>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(Duplicated Text)</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contains a significant amount of repeated text.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4283118205"/>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80096560"/>
                  </a:ext>
                </a:extLst>
              </a:tr>
              <a:tr h="59932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Non-Specific*</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This condition code is assigned to machine-scored responses when the Test Delivery System (TDS) identifies that the response requires a condition code but cannot determine which specific condition code it requires. Resolution is required.</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502709414"/>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(Too Few Words)</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contains too few words to be considered a valid attempt.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4092076903"/>
                  </a:ext>
                </a:extLst>
              </a:tr>
              <a:tr h="604964">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Non-Scorable Language (Uninterpretable Language)*</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is in a language other than English or Spanish. Resolution is required.</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390423748"/>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Insufficient Text (Copied Text from the Prompt)</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response is largely composed of text copied from the prompt.</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500712797"/>
                  </a:ext>
                </a:extLst>
              </a:tr>
              <a:tr h="59932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Off Topic</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lvl="1"/>
                      <a:r>
                        <a:rPr lang="en-US" sz="1300" kern="1200" dirty="0">
                          <a:solidFill>
                            <a:schemeClr val="dk1"/>
                          </a:solidFill>
                          <a:effectLst/>
                          <a:latin typeface="Calibri" panose="020F0502020204030204" pitchFamily="34" charset="0"/>
                          <a:ea typeface="+mn-ea"/>
                          <a:cs typeface="Calibri" panose="020F0502020204030204" pitchFamily="34" charset="0"/>
                        </a:rPr>
                        <a:t>A writing sample will be judged off topic when the response is unrelated to the task or the sources or shows no evidence that the student has read the task or the sources (especially for informational/explanatory and opinion/argumentative).</a:t>
                      </a:r>
                    </a:p>
                  </a:txBody>
                  <a:tcPr marL="64214" marR="64214" marT="0" marB="0" anchor="ctr"/>
                </a:tc>
                <a:extLst>
                  <a:ext uri="{0D108BD9-81ED-4DB2-BD59-A6C34878D82A}">
                    <a16:rowId xmlns:a16="http://schemas.microsoft.com/office/drawing/2014/main" val="488885063"/>
                  </a:ext>
                </a:extLst>
              </a:tr>
              <a:tr h="432457">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4214" marR="64214" marT="0" marB="0" anchor="ctr"/>
                </a:tc>
                <a:tc>
                  <a:txBody>
                    <a:bodyPr/>
                    <a:lstStyle/>
                    <a:p>
                      <a:pPr marL="0" marR="0">
                        <a:spcBef>
                          <a:spcPts val="0"/>
                        </a:spcBef>
                        <a:spcAft>
                          <a:spcPts val="0"/>
                        </a:spcAft>
                      </a:pPr>
                      <a:r>
                        <a:rPr lang="en-US" sz="13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4214" marR="64214" marT="0" marB="0" anchor="ctr"/>
                </a:tc>
                <a:tc>
                  <a:txBody>
                    <a:bodyPr/>
                    <a:lstStyle/>
                    <a:p>
                      <a:pPr marL="0" marR="0">
                        <a:spcBef>
                          <a:spcPts val="0"/>
                        </a:spcBef>
                        <a:spcAft>
                          <a:spcPts val="0"/>
                        </a:spcAft>
                      </a:pPr>
                      <a:r>
                        <a:rPr lang="en-US" sz="13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300" dirty="0">
                        <a:effectLst/>
                        <a:latin typeface="Calibri" panose="020F0502020204030204" pitchFamily="34" charset="0"/>
                        <a:ea typeface="Malgun Gothic" panose="020B0503020000020004" pitchFamily="34" charset="-127"/>
                        <a:cs typeface="Calibri" panose="020F0502020204030204" pitchFamily="34" charset="0"/>
                      </a:endParaRPr>
                    </a:p>
                  </a:txBody>
                  <a:tcPr marL="64214" marR="64214" marT="0" marB="0" anchor="ctr"/>
                </a:tc>
                <a:extLst>
                  <a:ext uri="{0D108BD9-81ED-4DB2-BD59-A6C34878D82A}">
                    <a16:rowId xmlns:a16="http://schemas.microsoft.com/office/drawing/2014/main" val="3747407585"/>
                  </a:ext>
                </a:extLst>
              </a:tr>
            </a:tbl>
          </a:graphicData>
        </a:graphic>
      </p:graphicFrame>
      <p:sp>
        <p:nvSpPr>
          <p:cNvPr id="2" name="Slide Number Placeholder 1">
            <a:extLst>
              <a:ext uri="{FF2B5EF4-FFF2-40B4-BE49-F238E27FC236}">
                <a16:creationId xmlns:a16="http://schemas.microsoft.com/office/drawing/2014/main" id="{FA09B412-7D99-4C52-B73D-DFF29DA9E6F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18488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Help Desk for assistance with any technical issues you encounter.</a:t>
            </a:r>
          </a:p>
          <a:p>
            <a:pPr marL="0" indent="0" eaLnBrk="1" fontAlgn="auto" hangingPunct="1">
              <a:buNone/>
              <a:defRPr/>
            </a:pPr>
            <a:r>
              <a:rPr lang="en-US" sz="1800" dirty="0">
                <a:solidFill>
                  <a:schemeClr val="tx1">
                    <a:lumMod val="50000"/>
                  </a:schemeClr>
                </a:solidFill>
              </a:rPr>
              <a:t>When contacting the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972" y="-127986"/>
            <a:ext cx="11444055" cy="730840"/>
          </a:xfrm>
        </p:spPr>
        <p:txBody>
          <a:bodyPr>
            <a:noAutofit/>
          </a:bodyPr>
          <a:lstStyle/>
          <a:p>
            <a:r>
              <a:rPr lang="en-US" dirty="0"/>
              <a:t>Additional Information</a:t>
            </a:r>
          </a:p>
        </p:txBody>
      </p:sp>
      <p:sp>
        <p:nvSpPr>
          <p:cNvPr id="8" name="Slide Number Placeholder 7">
            <a:extLst>
              <a:ext uri="{FF2B5EF4-FFF2-40B4-BE49-F238E27FC236}">
                <a16:creationId xmlns:a16="http://schemas.microsoft.com/office/drawing/2014/main" id="{96C4AC9A-DE5E-4B12-8023-2111A2A3ABD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19</a:t>
            </a:fld>
            <a:endParaRPr lang="en-US" dirty="0">
              <a:solidFill>
                <a:srgbClr val="FFFFFF">
                  <a:lumMod val="75000"/>
                </a:srgbClr>
              </a:solidFill>
            </a:endParaRPr>
          </a:p>
        </p:txBody>
      </p:sp>
      <p:sp>
        <p:nvSpPr>
          <p:cNvPr id="10" name="Rectangle 9">
            <a:extLst>
              <a:ext uri="{FF2B5EF4-FFF2-40B4-BE49-F238E27FC236}">
                <a16:creationId xmlns:a16="http://schemas.microsoft.com/office/drawing/2014/main" id="{616FE673-BABD-451C-B06F-BB15554072ED}"/>
              </a:ext>
            </a:extLst>
          </p:cNvPr>
          <p:cNvSpPr/>
          <p:nvPr/>
        </p:nvSpPr>
        <p:spPr>
          <a:xfrm>
            <a:off x="373972" y="785585"/>
            <a:ext cx="11068460" cy="1176325"/>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Portal: </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3"/>
              </a:rPr>
              <a:t>https://de.portal.cambiumast.com/</a:t>
            </a:r>
            <a:endParaRPr kumimoji="0" lang="en-US" sz="2000" b="1" i="0" u="none" strike="noStrike" kern="1200" cap="none" spc="0" normalizeH="0" baseline="0" noProof="0" dirty="0">
              <a:ln>
                <a:noFill/>
              </a:ln>
              <a:solidFill>
                <a:srgbClr val="53565A"/>
              </a:solidFill>
              <a:effectLst/>
              <a:uLnTx/>
              <a:uFillTx/>
              <a:latin typeface="Franklin Gothic Book" panose="020B0503020102020204"/>
            </a:endParaRPr>
          </a:p>
        </p:txBody>
      </p:sp>
      <p:sp>
        <p:nvSpPr>
          <p:cNvPr id="11" name="Rectangle 10">
            <a:extLst>
              <a:ext uri="{FF2B5EF4-FFF2-40B4-BE49-F238E27FC236}">
                <a16:creationId xmlns:a16="http://schemas.microsoft.com/office/drawing/2014/main" id="{5BA5FDBA-6BC0-411B-AFBC-3D8D94EEEAAF}"/>
              </a:ext>
            </a:extLst>
          </p:cNvPr>
          <p:cNvSpPr/>
          <p:nvPr/>
        </p:nvSpPr>
        <p:spPr>
          <a:xfrm>
            <a:off x="373972" y="2198705"/>
            <a:ext cx="11068460" cy="2076054"/>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000000">
                    <a:lumMod val="75000"/>
                  </a:srgbClr>
                </a:solidFill>
                <a:effectLst/>
                <a:uLnTx/>
                <a:uFillTx/>
                <a:latin typeface="Franklin Gothic Book" panose="020B0503020102020204"/>
              </a:rPr>
              <a:t>DeSSA Help Desk:</a:t>
            </a:r>
            <a:endParaRPr kumimoji="0" lang="en-US" sz="20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E-mail Support:</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hlinkClick r:id="rId4"/>
              </a:rPr>
              <a:t>DeSSAHelpDesk@cambiumassessment.com</a:t>
            </a:r>
            <a:endPar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endParaRP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dirty="0">
                <a:ln>
                  <a:noFill/>
                </a:ln>
                <a:solidFill>
                  <a:srgbClr val="000000">
                    <a:lumMod val="75000"/>
                  </a:srgbClr>
                </a:solidFill>
                <a:effectLst/>
                <a:uLnTx/>
                <a:uFillTx/>
                <a:latin typeface="Franklin Gothic Book" panose="020B0503020102020204"/>
              </a:rPr>
              <a:t>Support Toll-Free Number:</a:t>
            </a: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 877.560.8331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dirty="0">
                <a:ln>
                  <a:noFill/>
                </a:ln>
                <a:solidFill>
                  <a:srgbClr val="000000">
                    <a:lumMod val="75000"/>
                  </a:srgbClr>
                </a:solidFill>
                <a:effectLst/>
                <a:uLnTx/>
                <a:uFillTx/>
                <a:latin typeface="Franklin Gothic Book" panose="020B0503020102020204"/>
              </a:rPr>
              <a:t>Hours: 6:30 a.m. to 6:30 p.m. ET- Mondays–Fridays (except holidays)</a:t>
            </a:r>
          </a:p>
        </p:txBody>
      </p:sp>
      <p:sp>
        <p:nvSpPr>
          <p:cNvPr id="12" name="Rectangle 11">
            <a:extLst>
              <a:ext uri="{FF2B5EF4-FFF2-40B4-BE49-F238E27FC236}">
                <a16:creationId xmlns:a16="http://schemas.microsoft.com/office/drawing/2014/main" id="{B048835F-736C-4828-8530-CB6BDBF43E47}"/>
              </a:ext>
            </a:extLst>
          </p:cNvPr>
          <p:cNvSpPr/>
          <p:nvPr/>
        </p:nvSpPr>
        <p:spPr>
          <a:xfrm>
            <a:off x="373972" y="4566723"/>
            <a:ext cx="11068460" cy="1586089"/>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1" i="0" u="none" strike="noStrike" kern="1200" cap="none" spc="0" normalizeH="0" baseline="0" noProof="0">
                <a:ln>
                  <a:noFill/>
                </a:ln>
                <a:solidFill>
                  <a:srgbClr val="000000">
                    <a:lumMod val="75000"/>
                  </a:srgbClr>
                </a:solidFill>
                <a:effectLst/>
                <a:uLnTx/>
                <a:uFillTx/>
                <a:latin typeface="Franklin Gothic Book" panose="020B0503020102020204"/>
              </a:rPr>
              <a:t>DDOE Contact: </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Phone</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a:t>
            </a:r>
            <a:r>
              <a:rPr kumimoji="0" lang="en-US" sz="1800" b="1" i="0" u="none" strike="noStrike" kern="1200" cap="none" spc="0" normalizeH="0" baseline="0" noProof="0">
                <a:ln>
                  <a:noFill/>
                </a:ln>
                <a:solidFill>
                  <a:srgbClr val="000000">
                    <a:lumMod val="75000"/>
                  </a:srgbClr>
                </a:solidFill>
                <a:effectLst/>
                <a:uLnTx/>
                <a:uFillTx/>
                <a:latin typeface="Franklin Gothic Book" panose="020B0503020102020204"/>
              </a:rPr>
              <a:t>number</a:t>
            </a: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rPr>
              <a:t>: (302) 857-3391</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Char char="•"/>
              <a:tabLst/>
              <a:defRPr/>
            </a:pPr>
            <a:r>
              <a:rPr kumimoji="0" lang="en-US" sz="1800" b="0" i="0" u="none" strike="noStrike" kern="1200" cap="none" spc="0" normalizeH="0" baseline="0" noProof="0">
                <a:ln>
                  <a:noFill/>
                </a:ln>
                <a:solidFill>
                  <a:srgbClr val="000000">
                    <a:lumMod val="75000"/>
                  </a:srgbClr>
                </a:solidFill>
                <a:effectLst/>
                <a:uLnTx/>
                <a:uFillTx/>
                <a:latin typeface="Franklin Gothic Book" panose="020B0503020102020204"/>
                <a:hlinkClick r:id="rId5"/>
              </a:rPr>
              <a:t>https://helpdesk.doe.k12.de.us/</a:t>
            </a:r>
            <a:endParaRPr kumimoji="0" lang="en-US" sz="1800" b="0" i="0" u="none" strike="noStrike" kern="1200" cap="none" spc="0" normalizeH="0" baseline="0" noProof="0" dirty="0">
              <a:ln>
                <a:noFill/>
              </a:ln>
              <a:solidFill>
                <a:srgbClr val="FF0000"/>
              </a:solidFill>
              <a:effectLst/>
              <a:uLnTx/>
              <a:uFillTx/>
              <a:latin typeface="Franklin Gothic Book" panose="020B0503020102020204"/>
            </a:endParaRPr>
          </a:p>
        </p:txBody>
      </p:sp>
    </p:spTree>
    <p:extLst>
      <p:ext uri="{BB962C8B-B14F-4D97-AF65-F5344CB8AC3E}">
        <p14:creationId xmlns:p14="http://schemas.microsoft.com/office/powerpoint/2010/main" val="642597872"/>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0EC9-CCA8-4F3A-BCC3-E65C92341145}"/>
              </a:ext>
            </a:extLst>
          </p:cNvPr>
          <p:cNvSpPr>
            <a:spLocks noGrp="1"/>
          </p:cNvSpPr>
          <p:nvPr>
            <p:ph type="sldNum" sz="quarter" idx="12"/>
          </p:nvPr>
        </p:nvSpPr>
        <p:spPr/>
        <p:txBody>
          <a:bodyPr/>
          <a:lstStyle/>
          <a:p>
            <a:fld id="{B70F7035-E4E1-4BB6-A0A9-EB548548B6A5}" type="slidenum">
              <a:rPr lang="en-US" smtClean="0"/>
              <a:t>2</a:t>
            </a:fld>
            <a:endParaRPr lang="en-US" dirty="0"/>
          </a:p>
        </p:txBody>
      </p:sp>
      <p:sp>
        <p:nvSpPr>
          <p:cNvPr id="4" name="TextBox 3">
            <a:extLst>
              <a:ext uri="{FF2B5EF4-FFF2-40B4-BE49-F238E27FC236}">
                <a16:creationId xmlns:a16="http://schemas.microsoft.com/office/drawing/2014/main" id="{0232863A-9821-4629-A060-1D7658CDF5BD}"/>
              </a:ext>
            </a:extLst>
          </p:cNvPr>
          <p:cNvSpPr txBox="1"/>
          <p:nvPr/>
        </p:nvSpPr>
        <p:spPr>
          <a:xfrm>
            <a:off x="1626577" y="1327638"/>
            <a:ext cx="8616461"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Understand Types of Tests with Item-Level Data</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View Items and Student Responses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View Standards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Score Unscored Items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Modify Scores</a:t>
            </a:r>
          </a:p>
        </p:txBody>
      </p:sp>
      <p:sp>
        <p:nvSpPr>
          <p:cNvPr id="5" name="Title 4">
            <a:extLst>
              <a:ext uri="{FF2B5EF4-FFF2-40B4-BE49-F238E27FC236}">
                <a16:creationId xmlns:a16="http://schemas.microsoft.com/office/drawing/2014/main" id="{AEFDE985-0916-4CAF-9453-13C1DF7D870E}"/>
              </a:ext>
            </a:extLst>
          </p:cNvPr>
          <p:cNvSpPr>
            <a:spLocks noGrp="1"/>
          </p:cNvSpPr>
          <p:nvPr>
            <p:ph type="title" idx="4294967295"/>
          </p:nvPr>
        </p:nvSpPr>
        <p:spPr>
          <a:xfrm>
            <a:off x="232300" y="101748"/>
            <a:ext cx="11016200" cy="518012"/>
          </a:xfrm>
        </p:spPr>
        <p:txBody>
          <a:bodyPr/>
          <a:lstStyle/>
          <a:p>
            <a:r>
              <a:rPr lang="en-US" dirty="0"/>
              <a:t>Objectives</a:t>
            </a:r>
          </a:p>
        </p:txBody>
      </p:sp>
    </p:spTree>
    <p:extLst>
      <p:ext uri="{BB962C8B-B14F-4D97-AF65-F5344CB8AC3E}">
        <p14:creationId xmlns:p14="http://schemas.microsoft.com/office/powerpoint/2010/main" val="132384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A30D4-3296-4A5E-B1A1-DCA2A61FB661}"/>
              </a:ext>
            </a:extLst>
          </p:cNvPr>
          <p:cNvSpPr>
            <a:spLocks noGrp="1"/>
          </p:cNvSpPr>
          <p:nvPr>
            <p:ph type="title" idx="4294967295"/>
          </p:nvPr>
        </p:nvSpPr>
        <p:spPr>
          <a:xfrm>
            <a:off x="241981" y="2205"/>
            <a:ext cx="11016200" cy="518012"/>
          </a:xfrm>
        </p:spPr>
        <p:txBody>
          <a:bodyPr/>
          <a:lstStyle/>
          <a:p>
            <a:r>
              <a:rPr lang="en-US" dirty="0"/>
              <a:t>Types of Non-Summative Tests that Report Item-Level Data</a:t>
            </a:r>
          </a:p>
        </p:txBody>
      </p:sp>
      <p:grpSp>
        <p:nvGrpSpPr>
          <p:cNvPr id="2" name="Group 1">
            <a:extLst>
              <a:ext uri="{FF2B5EF4-FFF2-40B4-BE49-F238E27FC236}">
                <a16:creationId xmlns:a16="http://schemas.microsoft.com/office/drawing/2014/main" id="{EA22B6B9-1E18-4634-B03D-4B1B77298A5E}"/>
              </a:ext>
              <a:ext uri="{C183D7F6-B498-43B3-948B-1728B52AA6E4}">
                <adec:decorative xmlns:adec="http://schemas.microsoft.com/office/drawing/2017/decorative" val="1"/>
              </a:ext>
            </a:extLst>
          </p:cNvPr>
          <p:cNvGrpSpPr/>
          <p:nvPr/>
        </p:nvGrpSpPr>
        <p:grpSpPr>
          <a:xfrm>
            <a:off x="592649" y="-788131"/>
            <a:ext cx="11006702" cy="6727581"/>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1093580467"/>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1754326"/>
            </a:xfrm>
            <a:prstGeom prst="rect">
              <a:avLst/>
            </a:prstGeom>
            <a:noFill/>
            <a:ln w="38100">
              <a:solidFill>
                <a:srgbClr val="2C9ED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Our Focus</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Item-Level Data Included on Benchmark and Interim Test Reports</a:t>
              </a:r>
            </a:p>
          </p:txBody>
        </p:sp>
      </p:grpSp>
      <p:sp>
        <p:nvSpPr>
          <p:cNvPr id="3" name="Slide Number Placeholder 2">
            <a:extLst>
              <a:ext uri="{FF2B5EF4-FFF2-40B4-BE49-F238E27FC236}">
                <a16:creationId xmlns:a16="http://schemas.microsoft.com/office/drawing/2014/main" id="{A2EBE3DF-7758-4157-BA89-C3ECDF5F09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799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E817E-5406-4F4E-A022-C5E6FCC254D5}"/>
              </a:ext>
            </a:extLst>
          </p:cNvPr>
          <p:cNvSpPr>
            <a:spLocks noGrp="1"/>
          </p:cNvSpPr>
          <p:nvPr>
            <p:ph type="title" idx="4294967295"/>
          </p:nvPr>
        </p:nvSpPr>
        <p:spPr>
          <a:xfrm>
            <a:off x="208531" y="35521"/>
            <a:ext cx="11016200" cy="518012"/>
          </a:xfrm>
        </p:spPr>
        <p:txBody>
          <a:bodyPr/>
          <a:lstStyle/>
          <a:p>
            <a:r>
              <a:rPr lang="en-US" dirty="0"/>
              <a:t>Reports with Item-Level Data</a:t>
            </a:r>
          </a:p>
        </p:txBody>
      </p:sp>
      <p:grpSp>
        <p:nvGrpSpPr>
          <p:cNvPr id="2" name="Group 1" descr="Grade 6 Mathematics test with the 5 Items on which students performed the best section open.">
            <a:extLst>
              <a:ext uri="{FF2B5EF4-FFF2-40B4-BE49-F238E27FC236}">
                <a16:creationId xmlns:a16="http://schemas.microsoft.com/office/drawing/2014/main" id="{34474B6A-136E-48CE-AF30-62EC868E7F2B}"/>
              </a:ext>
            </a:extLst>
          </p:cNvPr>
          <p:cNvGrpSpPr/>
          <p:nvPr/>
        </p:nvGrpSpPr>
        <p:grpSpPr>
          <a:xfrm>
            <a:off x="519165" y="1160609"/>
            <a:ext cx="11153669" cy="4536782"/>
            <a:chOff x="519165" y="1160609"/>
            <a:chExt cx="11153669" cy="4536782"/>
          </a:xfrm>
        </p:grpSpPr>
        <p:pic>
          <p:nvPicPr>
            <p:cNvPr id="6" name="Picture 5">
              <a:extLst>
                <a:ext uri="{FF2B5EF4-FFF2-40B4-BE49-F238E27FC236}">
                  <a16:creationId xmlns:a16="http://schemas.microsoft.com/office/drawing/2014/main" id="{8B2E0F0B-81DB-4F1B-86DD-0F5C5AB0FB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9165" y="1160609"/>
              <a:ext cx="11153669" cy="45367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1005E55-8863-4BFD-BE0B-C2CC2096C216}"/>
                </a:ext>
              </a:extLst>
            </p:cNvPr>
            <p:cNvSpPr/>
            <p:nvPr/>
          </p:nvSpPr>
          <p:spPr>
            <a:xfrm>
              <a:off x="4743451" y="2193093"/>
              <a:ext cx="5943600" cy="1075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582D05D5-2E3B-4FB1-945C-12F9EE6B5680}"/>
                </a:ext>
              </a:extLst>
            </p:cNvPr>
            <p:cNvSpPr/>
            <p:nvPr/>
          </p:nvSpPr>
          <p:spPr>
            <a:xfrm>
              <a:off x="7495233" y="4432765"/>
              <a:ext cx="410308" cy="423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42B9EF48-6A71-4E71-A385-9CCC3C1724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6118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lstStyle/>
          <a:p>
            <a:r>
              <a:rPr lang="en-US" dirty="0"/>
              <a:t>How to View Standards for Each Item</a:t>
            </a:r>
          </a:p>
        </p:txBody>
      </p:sp>
      <p:grpSp>
        <p:nvGrpSpPr>
          <p:cNvPr id="2" name="Group 1" descr="Grade 6 Math test with a standard key open.">
            <a:extLst>
              <a:ext uri="{FF2B5EF4-FFF2-40B4-BE49-F238E27FC236}">
                <a16:creationId xmlns:a16="http://schemas.microsoft.com/office/drawing/2014/main" id="{93662E0C-0907-46C0-A47C-1B0104BA91FA}"/>
              </a:ext>
            </a:extLst>
          </p:cNvPr>
          <p:cNvGrpSpPr/>
          <p:nvPr/>
        </p:nvGrpSpPr>
        <p:grpSpPr>
          <a:xfrm>
            <a:off x="874214" y="1206824"/>
            <a:ext cx="10443571" cy="4240079"/>
            <a:chOff x="874214" y="1206824"/>
            <a:chExt cx="10443571" cy="4240079"/>
          </a:xfrm>
        </p:grpSpPr>
        <p:pic>
          <p:nvPicPr>
            <p:cNvPr id="5" name="Picture 4">
              <a:extLst>
                <a:ext uri="{FF2B5EF4-FFF2-40B4-BE49-F238E27FC236}">
                  <a16:creationId xmlns:a16="http://schemas.microsoft.com/office/drawing/2014/main" id="{0467F0B7-32BC-49E7-A27B-DDB19BE86E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4214" y="1206824"/>
              <a:ext cx="10443571" cy="42400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CDA1127-0762-4C3E-8A3A-EEA707EB062E}"/>
                </a:ext>
              </a:extLst>
            </p:cNvPr>
            <p:cNvPicPr>
              <a:picLocks noChangeAspect="1"/>
            </p:cNvPicPr>
            <p:nvPr/>
          </p:nvPicPr>
          <p:blipFill>
            <a:blip r:embed="rId4"/>
            <a:stretch>
              <a:fillRect/>
            </a:stretch>
          </p:blipFill>
          <p:spPr>
            <a:xfrm rot="10800000">
              <a:off x="3996367" y="1975564"/>
              <a:ext cx="420660" cy="182896"/>
            </a:xfrm>
            <a:prstGeom prst="rect">
              <a:avLst/>
            </a:prstGeom>
          </p:spPr>
        </p:pic>
        <p:pic>
          <p:nvPicPr>
            <p:cNvPr id="11" name="Picture 10">
              <a:extLst>
                <a:ext uri="{FF2B5EF4-FFF2-40B4-BE49-F238E27FC236}">
                  <a16:creationId xmlns:a16="http://schemas.microsoft.com/office/drawing/2014/main" id="{6AA5078E-6C85-4C84-9933-9A3AE34B76E6}"/>
                </a:ext>
              </a:extLst>
            </p:cNvPr>
            <p:cNvPicPr>
              <a:picLocks noChangeAspect="1"/>
            </p:cNvPicPr>
            <p:nvPr/>
          </p:nvPicPr>
          <p:blipFill>
            <a:blip r:embed="rId4"/>
            <a:stretch>
              <a:fillRect/>
            </a:stretch>
          </p:blipFill>
          <p:spPr>
            <a:xfrm>
              <a:off x="4569917" y="2783718"/>
              <a:ext cx="420660" cy="182896"/>
            </a:xfrm>
            <a:prstGeom prst="rect">
              <a:avLst/>
            </a:prstGeom>
          </p:spPr>
        </p:pic>
        <p:sp>
          <p:nvSpPr>
            <p:cNvPr id="12" name="Flowchart: Connector 11">
              <a:extLst>
                <a:ext uri="{FF2B5EF4-FFF2-40B4-BE49-F238E27FC236}">
                  <a16:creationId xmlns:a16="http://schemas.microsoft.com/office/drawing/2014/main" id="{86A31682-F947-43BE-9E48-31A797F2CD11}"/>
                </a:ext>
              </a:extLst>
            </p:cNvPr>
            <p:cNvSpPr/>
            <p:nvPr/>
          </p:nvSpPr>
          <p:spPr>
            <a:xfrm>
              <a:off x="7869758" y="2662579"/>
              <a:ext cx="358516" cy="3462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01587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A405E-5F38-48AA-A7F0-5B4BE1243909}"/>
              </a:ext>
            </a:extLst>
          </p:cNvPr>
          <p:cNvSpPr>
            <a:spLocks noGrp="1"/>
          </p:cNvSpPr>
          <p:nvPr>
            <p:ph type="title" idx="4294967295"/>
          </p:nvPr>
        </p:nvSpPr>
        <p:spPr>
          <a:xfrm>
            <a:off x="298244" y="10419"/>
            <a:ext cx="11016200" cy="518012"/>
          </a:xfrm>
        </p:spPr>
        <p:txBody>
          <a:bodyPr/>
          <a:lstStyle/>
          <a:p>
            <a:r>
              <a:rPr lang="en-US" dirty="0"/>
              <a:t>Reports with Multiple Reporting Categories</a:t>
            </a:r>
          </a:p>
        </p:txBody>
      </p:sp>
      <p:grpSp>
        <p:nvGrpSpPr>
          <p:cNvPr id="3" name="Group 2" descr="Scale Score and Performance columns open in the Geometry and Statistics and Probability section of a Grade 6 Math test.">
            <a:extLst>
              <a:ext uri="{FF2B5EF4-FFF2-40B4-BE49-F238E27FC236}">
                <a16:creationId xmlns:a16="http://schemas.microsoft.com/office/drawing/2014/main" id="{BE7BB350-AE74-44BB-9A4E-6B05AC1B4E3B}"/>
              </a:ext>
            </a:extLst>
          </p:cNvPr>
          <p:cNvGrpSpPr/>
          <p:nvPr/>
        </p:nvGrpSpPr>
        <p:grpSpPr>
          <a:xfrm>
            <a:off x="442967" y="1418230"/>
            <a:ext cx="11308230" cy="4289119"/>
            <a:chOff x="442967" y="1418230"/>
            <a:chExt cx="11308230" cy="4289119"/>
          </a:xfrm>
        </p:grpSpPr>
        <p:pic>
          <p:nvPicPr>
            <p:cNvPr id="4" name="Picture 3">
              <a:extLst>
                <a:ext uri="{FF2B5EF4-FFF2-40B4-BE49-F238E27FC236}">
                  <a16:creationId xmlns:a16="http://schemas.microsoft.com/office/drawing/2014/main" id="{8CD75D14-DF78-418B-AABC-143F897500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2967" y="1418230"/>
              <a:ext cx="11308230" cy="42891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D3682AC-F48C-4C1A-9C29-27EC82446DAB}"/>
                </a:ext>
              </a:extLst>
            </p:cNvPr>
            <p:cNvSpPr/>
            <p:nvPr/>
          </p:nvSpPr>
          <p:spPr>
            <a:xfrm>
              <a:off x="5580257" y="2423160"/>
              <a:ext cx="1712083" cy="274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a:extLst>
              <a:ext uri="{FF2B5EF4-FFF2-40B4-BE49-F238E27FC236}">
                <a16:creationId xmlns:a16="http://schemas.microsoft.com/office/drawing/2014/main" id="{98D20254-E5AB-493A-B9CB-34725E356861}"/>
              </a:ext>
            </a:extLst>
          </p:cNvPr>
          <p:cNvSpPr>
            <a:spLocks noGrp="1"/>
          </p:cNvSpPr>
          <p:nvPr>
            <p:ph type="sldNum" sz="quarter" idx="12"/>
          </p:nvPr>
        </p:nvSpPr>
        <p:spPr/>
        <p:txBody>
          <a:bodyPr/>
          <a:lstStyle/>
          <a:p>
            <a:fld id="{B70F7035-E4E1-4BB6-A0A9-EB548548B6A5}" type="slidenum">
              <a:rPr lang="en-US" smtClean="0"/>
              <a:t>6</a:t>
            </a:fld>
            <a:endParaRPr lang="en-US" dirty="0"/>
          </a:p>
        </p:txBody>
      </p:sp>
      <p:pic>
        <p:nvPicPr>
          <p:cNvPr id="8" name="Picture 7" descr="Text&#10;&#10;Description automatically generated">
            <a:extLst>
              <a:ext uri="{FF2B5EF4-FFF2-40B4-BE49-F238E27FC236}">
                <a16:creationId xmlns:a16="http://schemas.microsoft.com/office/drawing/2014/main" id="{7468CAAA-EF8A-4DA6-94DC-FFB91B9FF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872" y="1260449"/>
            <a:ext cx="1301263" cy="290759"/>
          </a:xfrm>
          <a:prstGeom prst="rect">
            <a:avLst/>
          </a:prstGeom>
        </p:spPr>
      </p:pic>
    </p:spTree>
    <p:extLst>
      <p:ext uri="{BB962C8B-B14F-4D97-AF65-F5344CB8AC3E}">
        <p14:creationId xmlns:p14="http://schemas.microsoft.com/office/powerpoint/2010/main" val="315203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EB5EFF-3E7A-4F99-AC55-771A4EBBF8ED}"/>
              </a:ext>
            </a:extLst>
          </p:cNvPr>
          <p:cNvSpPr>
            <a:spLocks noGrp="1"/>
          </p:cNvSpPr>
          <p:nvPr>
            <p:ph type="title" idx="4294967295"/>
          </p:nvPr>
        </p:nvSpPr>
        <p:spPr>
          <a:xfrm>
            <a:off x="208887" y="0"/>
            <a:ext cx="11016200" cy="518012"/>
          </a:xfrm>
        </p:spPr>
        <p:txBody>
          <a:bodyPr>
            <a:noAutofit/>
          </a:bodyPr>
          <a:lstStyle/>
          <a:p>
            <a:r>
              <a:rPr lang="en-US" sz="3600" dirty="0">
                <a:latin typeface="+mn-lt"/>
              </a:rPr>
              <a:t>Viewing an Item and Student Response</a:t>
            </a:r>
          </a:p>
        </p:txBody>
      </p:sp>
      <p:grpSp>
        <p:nvGrpSpPr>
          <p:cNvPr id="23" name="Group 22" descr="A sample item and a sample student response.">
            <a:extLst>
              <a:ext uri="{FF2B5EF4-FFF2-40B4-BE49-F238E27FC236}">
                <a16:creationId xmlns:a16="http://schemas.microsoft.com/office/drawing/2014/main" id="{98F9135E-3510-41BF-3B60-F291DB68B537}"/>
              </a:ext>
            </a:extLst>
          </p:cNvPr>
          <p:cNvGrpSpPr/>
          <p:nvPr/>
        </p:nvGrpSpPr>
        <p:grpSpPr>
          <a:xfrm>
            <a:off x="979725" y="1008484"/>
            <a:ext cx="10232550" cy="4841032"/>
            <a:chOff x="782239" y="851402"/>
            <a:chExt cx="10232550" cy="4841032"/>
          </a:xfrm>
        </p:grpSpPr>
        <p:pic>
          <p:nvPicPr>
            <p:cNvPr id="15" name="Picture 14">
              <a:extLst>
                <a:ext uri="{FF2B5EF4-FFF2-40B4-BE49-F238E27FC236}">
                  <a16:creationId xmlns:a16="http://schemas.microsoft.com/office/drawing/2014/main" id="{E4E0816B-187C-BA59-F03E-C4A038925E0D}"/>
                </a:ext>
              </a:extLst>
            </p:cNvPr>
            <p:cNvPicPr>
              <a:picLocks noChangeAspect="1"/>
            </p:cNvPicPr>
            <p:nvPr/>
          </p:nvPicPr>
          <p:blipFill rotWithShape="1">
            <a:blip r:embed="rId4"/>
            <a:srcRect r="33778"/>
            <a:stretch/>
          </p:blipFill>
          <p:spPr>
            <a:xfrm>
              <a:off x="782239" y="851402"/>
              <a:ext cx="3178395" cy="36825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2A1D2D70-4AE4-4948-82C3-289CD8BA4F12}"/>
                </a:ext>
              </a:extLst>
            </p:cNvPr>
            <p:cNvGrpSpPr/>
            <p:nvPr/>
          </p:nvGrpSpPr>
          <p:grpSpPr>
            <a:xfrm>
              <a:off x="2919597" y="1254701"/>
              <a:ext cx="3176403" cy="424381"/>
              <a:chOff x="2631173" y="1254701"/>
              <a:chExt cx="3176403" cy="424381"/>
            </a:xfrm>
          </p:grpSpPr>
          <p:sp>
            <p:nvSpPr>
              <p:cNvPr id="8" name="Flowchart: Connector 7">
                <a:extLst>
                  <a:ext uri="{FF2B5EF4-FFF2-40B4-BE49-F238E27FC236}">
                    <a16:creationId xmlns:a16="http://schemas.microsoft.com/office/drawing/2014/main" id="{A8D1E44C-D4B0-4F18-86AC-7F6AF32B5A58}"/>
                  </a:ext>
                </a:extLst>
              </p:cNvPr>
              <p:cNvSpPr/>
              <p:nvPr/>
            </p:nvSpPr>
            <p:spPr>
              <a:xfrm>
                <a:off x="2631173" y="1254701"/>
                <a:ext cx="452034" cy="42438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a:off x="3236203" y="1465090"/>
                <a:ext cx="2571373" cy="18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9B8CDB20-E777-C76E-96C8-34C68FB08D42}"/>
                </a:ext>
              </a:extLst>
            </p:cNvPr>
            <p:cNvPicPr>
              <a:picLocks noChangeAspect="1"/>
            </p:cNvPicPr>
            <p:nvPr/>
          </p:nvPicPr>
          <p:blipFill>
            <a:blip r:embed="rId5"/>
            <a:stretch>
              <a:fillRect/>
            </a:stretch>
          </p:blipFill>
          <p:spPr>
            <a:xfrm>
              <a:off x="6221483" y="851402"/>
              <a:ext cx="4793306" cy="27172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Flowchart: Connector 16">
              <a:extLst>
                <a:ext uri="{FF2B5EF4-FFF2-40B4-BE49-F238E27FC236}">
                  <a16:creationId xmlns:a16="http://schemas.microsoft.com/office/drawing/2014/main" id="{1BBA6453-97A5-622C-8C53-E9E6AD81DF5B}"/>
                </a:ext>
              </a:extLst>
            </p:cNvPr>
            <p:cNvSpPr/>
            <p:nvPr/>
          </p:nvSpPr>
          <p:spPr>
            <a:xfrm>
              <a:off x="2918572" y="4044834"/>
              <a:ext cx="452034" cy="42438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19" name="Straight Arrow Connector 18">
              <a:extLst>
                <a:ext uri="{FF2B5EF4-FFF2-40B4-BE49-F238E27FC236}">
                  <a16:creationId xmlns:a16="http://schemas.microsoft.com/office/drawing/2014/main" id="{AF6B27DC-3680-B6EA-1130-30842EB61F26}"/>
                </a:ext>
              </a:extLst>
            </p:cNvPr>
            <p:cNvCxnSpPr>
              <a:cxnSpLocks/>
            </p:cNvCxnSpPr>
            <p:nvPr/>
          </p:nvCxnSpPr>
          <p:spPr>
            <a:xfrm>
              <a:off x="3524627" y="4257024"/>
              <a:ext cx="2571373" cy="18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3D225C-72B7-DEC5-4D19-6D979A6CF546}"/>
                </a:ext>
              </a:extLst>
            </p:cNvPr>
            <p:cNvPicPr>
              <a:picLocks noChangeAspect="1"/>
            </p:cNvPicPr>
            <p:nvPr/>
          </p:nvPicPr>
          <p:blipFill>
            <a:blip r:embed="rId6"/>
            <a:stretch>
              <a:fillRect/>
            </a:stretch>
          </p:blipFill>
          <p:spPr>
            <a:xfrm>
              <a:off x="6229172" y="3728262"/>
              <a:ext cx="4785617" cy="196417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10" name="Slide Number Placeholder 9">
            <a:extLst>
              <a:ext uri="{FF2B5EF4-FFF2-40B4-BE49-F238E27FC236}">
                <a16:creationId xmlns:a16="http://schemas.microsoft.com/office/drawing/2014/main" id="{D1FA6C93-EDCD-477A-9C70-76CAE327F0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86922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400636-8267-4793-8067-1B5EFDCCC866}"/>
              </a:ext>
            </a:extLst>
          </p:cNvPr>
          <p:cNvSpPr>
            <a:spLocks noGrp="1"/>
          </p:cNvSpPr>
          <p:nvPr>
            <p:ph type="title" idx="4294967295"/>
          </p:nvPr>
        </p:nvSpPr>
        <p:spPr>
          <a:xfrm>
            <a:off x="577347" y="91597"/>
            <a:ext cx="11016200" cy="518012"/>
          </a:xfrm>
        </p:spPr>
        <p:txBody>
          <a:bodyPr>
            <a:noAutofit/>
          </a:bodyPr>
          <a:lstStyle/>
          <a:p>
            <a:r>
              <a:rPr lang="en-US" sz="3600" dirty="0">
                <a:latin typeface="+mn-lt"/>
              </a:rPr>
              <a:t>Item &amp; Score Tab/Rubric &amp; Resources Tab</a:t>
            </a:r>
          </a:p>
        </p:txBody>
      </p:sp>
      <p:grpSp>
        <p:nvGrpSpPr>
          <p:cNvPr id="22" name="Group 21" descr="A sample item and score page and a sample rubric and resources page.">
            <a:extLst>
              <a:ext uri="{FF2B5EF4-FFF2-40B4-BE49-F238E27FC236}">
                <a16:creationId xmlns:a16="http://schemas.microsoft.com/office/drawing/2014/main" id="{3437A270-F959-F082-BECE-3AF55C3B91CF}"/>
              </a:ext>
            </a:extLst>
          </p:cNvPr>
          <p:cNvGrpSpPr/>
          <p:nvPr/>
        </p:nvGrpSpPr>
        <p:grpSpPr>
          <a:xfrm>
            <a:off x="409573" y="921027"/>
            <a:ext cx="11145817" cy="4782924"/>
            <a:chOff x="447730" y="953429"/>
            <a:chExt cx="11145817" cy="4782924"/>
          </a:xfrm>
        </p:grpSpPr>
        <p:pic>
          <p:nvPicPr>
            <p:cNvPr id="10" name="Picture 9">
              <a:extLst>
                <a:ext uri="{FF2B5EF4-FFF2-40B4-BE49-F238E27FC236}">
                  <a16:creationId xmlns:a16="http://schemas.microsoft.com/office/drawing/2014/main" id="{B6E76A74-D031-BB18-94BC-34F307F67AC8}"/>
                </a:ext>
              </a:extLst>
            </p:cNvPr>
            <p:cNvPicPr>
              <a:picLocks noChangeAspect="1"/>
            </p:cNvPicPr>
            <p:nvPr/>
          </p:nvPicPr>
          <p:blipFill>
            <a:blip r:embed="rId4"/>
            <a:stretch>
              <a:fillRect/>
            </a:stretch>
          </p:blipFill>
          <p:spPr>
            <a:xfrm>
              <a:off x="447730" y="953429"/>
              <a:ext cx="5810139" cy="31241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Arrow: Left 15">
              <a:extLst>
                <a:ext uri="{FF2B5EF4-FFF2-40B4-BE49-F238E27FC236}">
                  <a16:creationId xmlns:a16="http://schemas.microsoft.com/office/drawing/2014/main" id="{45991B07-D6E9-EB76-8394-04CB1C64D98B}"/>
                </a:ext>
              </a:extLst>
            </p:cNvPr>
            <p:cNvSpPr/>
            <p:nvPr/>
          </p:nvSpPr>
          <p:spPr>
            <a:xfrm>
              <a:off x="1323831" y="1052261"/>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7" name="Arrow: Left 16">
              <a:extLst>
                <a:ext uri="{FF2B5EF4-FFF2-40B4-BE49-F238E27FC236}">
                  <a16:creationId xmlns:a16="http://schemas.microsoft.com/office/drawing/2014/main" id="{B5C02055-57DA-961F-039B-65D303A630C3}"/>
                </a:ext>
              </a:extLst>
            </p:cNvPr>
            <p:cNvSpPr/>
            <p:nvPr/>
          </p:nvSpPr>
          <p:spPr>
            <a:xfrm rot="10800000">
              <a:off x="3991669" y="1099666"/>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8" name="Graphic 17" descr="Cursor with solid fill">
              <a:extLst>
                <a:ext uri="{FF2B5EF4-FFF2-40B4-BE49-F238E27FC236}">
                  <a16:creationId xmlns:a16="http://schemas.microsoft.com/office/drawing/2014/main" id="{6DAB0B82-0E79-C1B8-EC36-4EBB150760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7061" y="2185805"/>
              <a:ext cx="701615" cy="714397"/>
            </a:xfrm>
            <a:prstGeom prst="rect">
              <a:avLst/>
            </a:prstGeom>
          </p:spPr>
        </p:pic>
        <p:pic>
          <p:nvPicPr>
            <p:cNvPr id="20" name="Picture 19">
              <a:extLst>
                <a:ext uri="{FF2B5EF4-FFF2-40B4-BE49-F238E27FC236}">
                  <a16:creationId xmlns:a16="http://schemas.microsoft.com/office/drawing/2014/main" id="{CCFCC9B6-93FB-27E5-97E0-4FE6F7A190D8}"/>
                </a:ext>
              </a:extLst>
            </p:cNvPr>
            <p:cNvPicPr>
              <a:picLocks noChangeAspect="1"/>
            </p:cNvPicPr>
            <p:nvPr/>
          </p:nvPicPr>
          <p:blipFill>
            <a:blip r:embed="rId7"/>
            <a:stretch>
              <a:fillRect/>
            </a:stretch>
          </p:blipFill>
          <p:spPr>
            <a:xfrm>
              <a:off x="4647751" y="3356230"/>
              <a:ext cx="6945796" cy="23801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Arrow: Left 20">
              <a:extLst>
                <a:ext uri="{FF2B5EF4-FFF2-40B4-BE49-F238E27FC236}">
                  <a16:creationId xmlns:a16="http://schemas.microsoft.com/office/drawing/2014/main" id="{FF989E21-987A-7CF7-AA22-358178EF725C}"/>
                </a:ext>
              </a:extLst>
            </p:cNvPr>
            <p:cNvSpPr/>
            <p:nvPr/>
          </p:nvSpPr>
          <p:spPr>
            <a:xfrm rot="10800000">
              <a:off x="9807890" y="3628536"/>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6" name="Slide Number Placeholder 5">
            <a:extLst>
              <a:ext uri="{FF2B5EF4-FFF2-40B4-BE49-F238E27FC236}">
                <a16:creationId xmlns:a16="http://schemas.microsoft.com/office/drawing/2014/main" id="{B112D0AA-E15B-47C5-B6BD-308C19037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Rectangle 3">
            <a:extLst>
              <a:ext uri="{FF2B5EF4-FFF2-40B4-BE49-F238E27FC236}">
                <a16:creationId xmlns:a16="http://schemas.microsoft.com/office/drawing/2014/main" id="{E0EF7E33-6BEE-BD65-6AB7-B35CD76081C6}"/>
              </a:ext>
            </a:extLst>
          </p:cNvPr>
          <p:cNvSpPr/>
          <p:nvPr/>
        </p:nvSpPr>
        <p:spPr>
          <a:xfrm>
            <a:off x="2809875" y="2890786"/>
            <a:ext cx="1019175" cy="20483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5" name="Picture 4">
            <a:extLst>
              <a:ext uri="{FF2B5EF4-FFF2-40B4-BE49-F238E27FC236}">
                <a16:creationId xmlns:a16="http://schemas.microsoft.com/office/drawing/2014/main" id="{09B34409-C2FF-8018-E826-85ABCC625FEA}"/>
              </a:ext>
            </a:extLst>
          </p:cNvPr>
          <p:cNvPicPr>
            <a:picLocks noChangeAspect="1"/>
          </p:cNvPicPr>
          <p:nvPr/>
        </p:nvPicPr>
        <p:blipFill>
          <a:blip r:embed="rId8"/>
          <a:stretch>
            <a:fillRect/>
          </a:stretch>
        </p:blipFill>
        <p:spPr>
          <a:xfrm>
            <a:off x="2763229" y="2712330"/>
            <a:ext cx="8630854" cy="600159"/>
          </a:xfrm>
          <a:prstGeom prst="rect">
            <a:avLst/>
          </a:prstGeom>
          <a:ln>
            <a:solidFill>
              <a:schemeClr val="bg1">
                <a:lumMod val="65000"/>
              </a:schemeClr>
            </a:solidFill>
          </a:ln>
        </p:spPr>
      </p:pic>
      <p:sp>
        <p:nvSpPr>
          <p:cNvPr id="7" name="Arrow: Down 6">
            <a:extLst>
              <a:ext uri="{FF2B5EF4-FFF2-40B4-BE49-F238E27FC236}">
                <a16:creationId xmlns:a16="http://schemas.microsoft.com/office/drawing/2014/main" id="{C8A896F5-FCC4-C15D-9E4E-F0A368565E9F}"/>
              </a:ext>
            </a:extLst>
          </p:cNvPr>
          <p:cNvSpPr/>
          <p:nvPr/>
        </p:nvSpPr>
        <p:spPr>
          <a:xfrm rot="19543991">
            <a:off x="2232637" y="1712562"/>
            <a:ext cx="529792" cy="83375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332554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1012-7A48-4126-A4B9-A274B14C3C7D}"/>
              </a:ext>
            </a:extLst>
          </p:cNvPr>
          <p:cNvSpPr>
            <a:spLocks noGrp="1"/>
          </p:cNvSpPr>
          <p:nvPr>
            <p:ph type="title"/>
          </p:nvPr>
        </p:nvSpPr>
        <p:spPr/>
        <p:txBody>
          <a:bodyPr>
            <a:noAutofit/>
          </a:bodyPr>
          <a:lstStyle/>
          <a:p>
            <a:r>
              <a:rPr lang="en-US" sz="3600" dirty="0">
                <a:latin typeface="+mn-lt"/>
              </a:rPr>
              <a:t>Tests to Score—Dashboard</a:t>
            </a:r>
          </a:p>
        </p:txBody>
      </p:sp>
      <p:grpSp>
        <p:nvGrpSpPr>
          <p:cNvPr id="9" name="Group 8" descr="The Tests to Score dashboard.">
            <a:extLst>
              <a:ext uri="{FF2B5EF4-FFF2-40B4-BE49-F238E27FC236}">
                <a16:creationId xmlns:a16="http://schemas.microsoft.com/office/drawing/2014/main" id="{A4EC9E70-8548-8A52-13A1-9DFEE2AC38C4}"/>
              </a:ext>
            </a:extLst>
          </p:cNvPr>
          <p:cNvGrpSpPr/>
          <p:nvPr/>
        </p:nvGrpSpPr>
        <p:grpSpPr>
          <a:xfrm>
            <a:off x="560881" y="897330"/>
            <a:ext cx="10406788" cy="1310381"/>
            <a:chOff x="789481" y="935430"/>
            <a:chExt cx="10406788" cy="1310381"/>
          </a:xfrm>
        </p:grpSpPr>
        <p:sp>
          <p:nvSpPr>
            <p:cNvPr id="17" name="Rectangle 16">
              <a:extLst>
                <a:ext uri="{FF2B5EF4-FFF2-40B4-BE49-F238E27FC236}">
                  <a16:creationId xmlns:a16="http://schemas.microsoft.com/office/drawing/2014/main" id="{56A9B46B-DAAE-43B4-AB49-E1DEBEB2C893}"/>
                </a:ext>
              </a:extLst>
            </p:cNvPr>
            <p:cNvSpPr/>
            <p:nvPr/>
          </p:nvSpPr>
          <p:spPr>
            <a:xfrm>
              <a:off x="1969225" y="1690485"/>
              <a:ext cx="7828767" cy="555326"/>
            </a:xfrm>
            <a:prstGeom prst="rect">
              <a:avLst/>
            </a:prstGeom>
            <a:solidFill>
              <a:schemeClr val="bg1">
                <a:lumMod val="8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Tests to Score Process = Scoring + Submitting the Scores</a:t>
              </a:r>
            </a:p>
          </p:txBody>
        </p:sp>
        <p:pic>
          <p:nvPicPr>
            <p:cNvPr id="4" name="Picture 3">
              <a:extLst>
                <a:ext uri="{FF2B5EF4-FFF2-40B4-BE49-F238E27FC236}">
                  <a16:creationId xmlns:a16="http://schemas.microsoft.com/office/drawing/2014/main" id="{F1DC5E44-96BA-5FFF-5BEA-23DB77D44118}"/>
                </a:ext>
              </a:extLst>
            </p:cNvPr>
            <p:cNvPicPr>
              <a:picLocks noChangeAspect="1"/>
            </p:cNvPicPr>
            <p:nvPr/>
          </p:nvPicPr>
          <p:blipFill>
            <a:blip r:embed="rId4"/>
            <a:stretch>
              <a:fillRect/>
            </a:stretch>
          </p:blipFill>
          <p:spPr>
            <a:xfrm>
              <a:off x="789481" y="935430"/>
              <a:ext cx="10406788" cy="518012"/>
            </a:xfrm>
            <a:prstGeom prst="rect">
              <a:avLst/>
            </a:prstGeom>
            <a:ln w="12700">
              <a:solidFill>
                <a:schemeClr val="bg1">
                  <a:lumMod val="75000"/>
                </a:schemeClr>
              </a:solidFill>
            </a:ln>
          </p:spPr>
        </p:pic>
        <p:pic>
          <p:nvPicPr>
            <p:cNvPr id="8" name="Picture 7">
              <a:extLst>
                <a:ext uri="{FF2B5EF4-FFF2-40B4-BE49-F238E27FC236}">
                  <a16:creationId xmlns:a16="http://schemas.microsoft.com/office/drawing/2014/main" id="{108302B4-60CE-5A8B-66A4-43D5BC79E803}"/>
                </a:ext>
              </a:extLst>
            </p:cNvPr>
            <p:cNvPicPr>
              <a:picLocks noChangeAspect="1"/>
            </p:cNvPicPr>
            <p:nvPr/>
          </p:nvPicPr>
          <p:blipFill>
            <a:blip r:embed="rId5"/>
            <a:stretch>
              <a:fillRect/>
            </a:stretch>
          </p:blipFill>
          <p:spPr>
            <a:xfrm>
              <a:off x="5287726" y="1037932"/>
              <a:ext cx="1480755" cy="386809"/>
            </a:xfrm>
            <a:prstGeom prst="rect">
              <a:avLst/>
            </a:prstGeom>
          </p:spPr>
        </p:pic>
        <p:pic>
          <p:nvPicPr>
            <p:cNvPr id="6" name="Graphic 5" descr="Cursor with solid fill">
              <a:extLst>
                <a:ext uri="{FF2B5EF4-FFF2-40B4-BE49-F238E27FC236}">
                  <a16:creationId xmlns:a16="http://schemas.microsoft.com/office/drawing/2014/main" id="{3DBEC06E-316F-A46C-3155-3FDD1D7758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83911" y="1188477"/>
              <a:ext cx="665408" cy="677531"/>
            </a:xfrm>
            <a:prstGeom prst="rect">
              <a:avLst/>
            </a:prstGeom>
          </p:spPr>
        </p:pic>
      </p:grpSp>
      <p:sp>
        <p:nvSpPr>
          <p:cNvPr id="5" name="Slide Number Placeholder 4">
            <a:extLst>
              <a:ext uri="{FF2B5EF4-FFF2-40B4-BE49-F238E27FC236}">
                <a16:creationId xmlns:a16="http://schemas.microsoft.com/office/drawing/2014/main" id="{59A62265-9B1F-4D57-B81E-02F1CD7DB9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1" name="Picture 10">
            <a:extLst>
              <a:ext uri="{FF2B5EF4-FFF2-40B4-BE49-F238E27FC236}">
                <a16:creationId xmlns:a16="http://schemas.microsoft.com/office/drawing/2014/main" id="{5AF9F52C-58F1-8578-CFC8-8A62B61C7FC9}"/>
              </a:ext>
            </a:extLst>
          </p:cNvPr>
          <p:cNvPicPr>
            <a:picLocks noChangeAspect="1"/>
          </p:cNvPicPr>
          <p:nvPr/>
        </p:nvPicPr>
        <p:blipFill>
          <a:blip r:embed="rId8"/>
          <a:stretch>
            <a:fillRect/>
          </a:stretch>
        </p:blipFill>
        <p:spPr>
          <a:xfrm>
            <a:off x="133349" y="2552700"/>
            <a:ext cx="11914163" cy="2924175"/>
          </a:xfrm>
          <a:prstGeom prst="rect">
            <a:avLst/>
          </a:prstGeom>
          <a:ln>
            <a:solidFill>
              <a:schemeClr val="bg1">
                <a:lumMod val="65000"/>
              </a:schemeClr>
            </a:solidFill>
          </a:ln>
        </p:spPr>
      </p:pic>
      <p:pic>
        <p:nvPicPr>
          <p:cNvPr id="12" name="Graphic 11" descr="Cursor with solid fill">
            <a:extLst>
              <a:ext uri="{FF2B5EF4-FFF2-40B4-BE49-F238E27FC236}">
                <a16:creationId xmlns:a16="http://schemas.microsoft.com/office/drawing/2014/main" id="{8DE646AE-4AFB-D194-CFAF-5724EFCEED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9266" y="4120130"/>
            <a:ext cx="665408" cy="677531"/>
          </a:xfrm>
          <a:prstGeom prst="rect">
            <a:avLst/>
          </a:prstGeom>
        </p:spPr>
      </p:pic>
    </p:spTree>
    <p:custDataLst>
      <p:tags r:id="rId1"/>
    </p:custDataLst>
    <p:extLst>
      <p:ext uri="{BB962C8B-B14F-4D97-AF65-F5344CB8AC3E}">
        <p14:creationId xmlns:p14="http://schemas.microsoft.com/office/powerpoint/2010/main" val="3770902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2851</TotalTime>
  <Words>2989</Words>
  <Application>Microsoft Office PowerPoint</Application>
  <PresentationFormat>Widescreen</PresentationFormat>
  <Paragraphs>230</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Calibri</vt:lpstr>
      <vt:lpstr>Cera Pro</vt:lpstr>
      <vt:lpstr>Franklin Gothic Book</vt:lpstr>
      <vt:lpstr>Franklin Gothic Medium</vt:lpstr>
      <vt:lpstr>Gill Sans MT</vt:lpstr>
      <vt:lpstr>Times New Roman</vt:lpstr>
      <vt:lpstr>Wingdings</vt:lpstr>
      <vt:lpstr>1_Cambium Assessment PPT</vt:lpstr>
      <vt:lpstr>The reporting System   —Working with Interim Tests and Item-Level Data</vt:lpstr>
      <vt:lpstr>Objectives</vt:lpstr>
      <vt:lpstr>Types of Non-Summative Tests that Report Item-Level Data</vt:lpstr>
      <vt:lpstr>Reports with Item-Level Data</vt:lpstr>
      <vt:lpstr>How to View Standards for Each Item</vt:lpstr>
      <vt:lpstr>Reports with Multiple Reporting Categories</vt:lpstr>
      <vt:lpstr>Viewing an Item and Student Response</vt:lpstr>
      <vt:lpstr>Item &amp; Score Tab/Rubric &amp; Resources Tab</vt:lpstr>
      <vt:lpstr>Tests to Score—Dashboard</vt:lpstr>
      <vt:lpstr>Test Scoring Page and Scoring Window</vt:lpstr>
      <vt:lpstr>Scoring Window (cont.)</vt:lpstr>
      <vt:lpstr>Submit the Scores</vt:lpstr>
      <vt:lpstr>Handscoring Resources: TIDE General Resources</vt:lpstr>
      <vt:lpstr>Modify Scores</vt:lpstr>
      <vt:lpstr>Access the Points Earned</vt:lpstr>
      <vt:lpstr>Enter New Score/Condition Code</vt:lpstr>
      <vt:lpstr>Condition Codes </vt:lpstr>
      <vt:lpstr>How Can I Get More Information?</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Effie Pearson</cp:lastModifiedBy>
  <cp:revision>38</cp:revision>
  <dcterms:created xsi:type="dcterms:W3CDTF">2022-08-11T20:15:46Z</dcterms:created>
  <dcterms:modified xsi:type="dcterms:W3CDTF">2023-10-04T13:55:45Z</dcterms:modified>
</cp:coreProperties>
</file>