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36"/>
  </p:notesMasterIdLst>
  <p:handoutMasterIdLst>
    <p:handoutMasterId r:id="rId37"/>
  </p:handoutMasterIdLst>
  <p:sldIdLst>
    <p:sldId id="550" r:id="rId5"/>
    <p:sldId id="290" r:id="rId6"/>
    <p:sldId id="546" r:id="rId7"/>
    <p:sldId id="547" r:id="rId8"/>
    <p:sldId id="415" r:id="rId9"/>
    <p:sldId id="551" r:id="rId10"/>
    <p:sldId id="298" r:id="rId11"/>
    <p:sldId id="403" r:id="rId12"/>
    <p:sldId id="404" r:id="rId13"/>
    <p:sldId id="412" r:id="rId14"/>
    <p:sldId id="413" r:id="rId15"/>
    <p:sldId id="417" r:id="rId16"/>
    <p:sldId id="295" r:id="rId17"/>
    <p:sldId id="552" r:id="rId18"/>
    <p:sldId id="553" r:id="rId19"/>
    <p:sldId id="418" r:id="rId20"/>
    <p:sldId id="555" r:id="rId21"/>
    <p:sldId id="556" r:id="rId22"/>
    <p:sldId id="554" r:id="rId23"/>
    <p:sldId id="416" r:id="rId24"/>
    <p:sldId id="557" r:id="rId25"/>
    <p:sldId id="419" r:id="rId26"/>
    <p:sldId id="558" r:id="rId27"/>
    <p:sldId id="559" r:id="rId28"/>
    <p:sldId id="314" r:id="rId29"/>
    <p:sldId id="560" r:id="rId30"/>
    <p:sldId id="306" r:id="rId31"/>
    <p:sldId id="561" r:id="rId32"/>
    <p:sldId id="562" r:id="rId33"/>
    <p:sldId id="308" r:id="rId34"/>
    <p:sldId id="313" r:id="rId3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69" clrIdx="8">
    <p:extLst>
      <p:ext uri="{19B8F6BF-5375-455C-9EA6-DF929625EA0E}">
        <p15:presenceInfo xmlns:p15="http://schemas.microsoft.com/office/powerpoint/2012/main" userId="S::jstrittmatter@air.org::5b890a84-78d8-4fc1-ac1c-46682033f69d" providerId="AD"/>
      </p:ext>
    </p:extLst>
  </p:cmAuthor>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26" clrIdx="10">
    <p:extLst>
      <p:ext uri="{19B8F6BF-5375-455C-9EA6-DF929625EA0E}">
        <p15:presenceInfo xmlns:p15="http://schemas.microsoft.com/office/powerpoint/2012/main" userId="S-1-5-21-1472932569-214068005-926709054-73878" providerId="AD"/>
      </p:ext>
    </p:extLst>
  </p:cmAuthor>
  <p:cmAuthor id="12" name="Hajara, Debapriya (Diya)" initials="HD( [2]" lastIdx="19" clrIdx="11">
    <p:extLst>
      <p:ext uri="{19B8F6BF-5375-455C-9EA6-DF929625EA0E}">
        <p15:presenceInfo xmlns:p15="http://schemas.microsoft.com/office/powerpoint/2012/main" userId="S::dhajara@air.org::9fae8e30-233f-4c0c-bb91-bada5e8377f7" providerId="AD"/>
      </p:ext>
    </p:extLst>
  </p:cmAuthor>
  <p:cmAuthor id="13" name="Assaker, Rima H." initials="ARH" lastIdx="3" clrIdx="12">
    <p:extLst>
      <p:ext uri="{19B8F6BF-5375-455C-9EA6-DF929625EA0E}">
        <p15:presenceInfo xmlns:p15="http://schemas.microsoft.com/office/powerpoint/2012/main" userId="S::rassaker@air.org::f324289e-7882-4036-860b-9532c4f6fcdc" providerId="AD"/>
      </p:ext>
    </p:extLst>
  </p:cmAuthor>
  <p:cmAuthor id="14" name="Kara Milch" initials="KM" lastIdx="1" clrIdx="13">
    <p:extLst>
      <p:ext uri="{19B8F6BF-5375-455C-9EA6-DF929625EA0E}">
        <p15:presenceInfo xmlns:p15="http://schemas.microsoft.com/office/powerpoint/2012/main" userId="S::kara.milch@cambiumassessment.com::3326e712-8fd4-4dce-922d-dadd3b9b18c9" providerId="AD"/>
      </p:ext>
    </p:extLst>
  </p:cmAuthor>
  <p:cmAuthor id="15" name="Lisa K. Alexander" initials="LKA" lastIdx="5" clrIdx="14">
    <p:extLst>
      <p:ext uri="{19B8F6BF-5375-455C-9EA6-DF929625EA0E}">
        <p15:presenceInfo xmlns:p15="http://schemas.microsoft.com/office/powerpoint/2012/main" userId="Lisa K. Alexander" providerId="None"/>
      </p:ext>
    </p:extLst>
  </p:cmAuthor>
  <p:cmAuthor id="16" name="Haddy Gai" initials="HG" lastIdx="3" clrIdx="15">
    <p:extLst>
      <p:ext uri="{19B8F6BF-5375-455C-9EA6-DF929625EA0E}">
        <p15:presenceInfo xmlns:p15="http://schemas.microsoft.com/office/powerpoint/2012/main" userId="S-1-5-21-1949779832-2519084937-1351169659-45496" providerId="AD"/>
      </p:ext>
    </p:extLst>
  </p:cmAuthor>
  <p:cmAuthor id="17" name="Microsoft Office User" initials="MOU" lastIdx="1" clrIdx="16">
    <p:extLst>
      <p:ext uri="{19B8F6BF-5375-455C-9EA6-DF929625EA0E}">
        <p15:presenceInfo xmlns:p15="http://schemas.microsoft.com/office/powerpoint/2012/main" userId="Microsoft Office User" providerId="None"/>
      </p:ext>
    </p:extLst>
  </p:cmAuthor>
  <p:cmAuthor id="18" name="Haddy Gai" initials="HG [2]" lastIdx="9" clrIdx="17">
    <p:extLst>
      <p:ext uri="{19B8F6BF-5375-455C-9EA6-DF929625EA0E}">
        <p15:presenceInfo xmlns:p15="http://schemas.microsoft.com/office/powerpoint/2012/main" userId="S::haddy.gai@cambiumassessment.com::9d901ce4-ece3-4d4f-9e3b-e81808abc0d4" providerId="AD"/>
      </p:ext>
    </p:extLst>
  </p:cmAuthor>
  <p:cmAuthor id="19" name="Katia Foret" initials="KF" lastIdx="6" clrIdx="18">
    <p:extLst>
      <p:ext uri="{19B8F6BF-5375-455C-9EA6-DF929625EA0E}">
        <p15:presenceInfo xmlns:p15="http://schemas.microsoft.com/office/powerpoint/2012/main" userId="6e19528a81315cde" providerId="Windows Live"/>
      </p:ext>
    </p:extLst>
  </p:cmAuthor>
  <p:cmAuthor id="20" name="Hannah Hattamer" initials="HH" lastIdx="4" clrIdx="19">
    <p:extLst>
      <p:ext uri="{19B8F6BF-5375-455C-9EA6-DF929625EA0E}">
        <p15:presenceInfo xmlns:p15="http://schemas.microsoft.com/office/powerpoint/2012/main" userId="S::hannah.hattamer@cambiumassessment.com::081f2ea5-9ee1-4d65-901b-dad6708754cd" providerId="AD"/>
      </p:ext>
    </p:extLst>
  </p:cmAuthor>
  <p:cmAuthor id="21" name="Jennifer Strittmatter" initials="JS" lastIdx="1" clrIdx="20">
    <p:extLst>
      <p:ext uri="{19B8F6BF-5375-455C-9EA6-DF929625EA0E}">
        <p15:presenceInfo xmlns:p15="http://schemas.microsoft.com/office/powerpoint/2012/main" userId="S::jennifer.strittmatter@cambiumassessment.com::e8934ff7-9e4a-4c8d-9513-cfdab75a79b2" providerId="AD"/>
      </p:ext>
    </p:extLst>
  </p:cmAuthor>
  <p:cmAuthor id="22" name="Tracie Morris" initials="TM" lastIdx="30" clrIdx="21">
    <p:extLst>
      <p:ext uri="{19B8F6BF-5375-455C-9EA6-DF929625EA0E}">
        <p15:presenceInfo xmlns:p15="http://schemas.microsoft.com/office/powerpoint/2012/main" userId="S::tracie.morris@cambiumassessment.com::18968c65-de5c-47db-8d1d-d050367b8ecb" providerId="AD"/>
      </p:ext>
    </p:extLst>
  </p:cmAuthor>
  <p:cmAuthor id="23" name="Khan Abid (Contractor)" initials="KA(" lastIdx="5" clrIdx="22">
    <p:extLst>
      <p:ext uri="{19B8F6BF-5375-455C-9EA6-DF929625EA0E}">
        <p15:presenceInfo xmlns:p15="http://schemas.microsoft.com/office/powerpoint/2012/main" userId="S::Abid.Khan@doe.k12.de.us::8ed16210-fddd-4efb-a22f-059f2e1bb92a" providerId="AD"/>
      </p:ext>
    </p:extLst>
  </p:cmAuthor>
  <p:cmAuthor id="24" name="Foret Katia" initials="FK" lastIdx="9" clrIdx="23">
    <p:extLst>
      <p:ext uri="{19B8F6BF-5375-455C-9EA6-DF929625EA0E}">
        <p15:presenceInfo xmlns:p15="http://schemas.microsoft.com/office/powerpoint/2012/main" userId="S::katia.foret@doe.k12.de.us::92d5ab63-85ad-4f9d-917d-8634455e4b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03315F"/>
    <a:srgbClr val="224975"/>
    <a:srgbClr val="586B80"/>
    <a:srgbClr val="53565A"/>
    <a:srgbClr val="2C9ED9"/>
    <a:srgbClr val="C6E7F7"/>
    <a:srgbClr val="26ABE1"/>
    <a:srgbClr val="319EFF"/>
    <a:srgbClr val="B9B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74494" autoAdjust="0"/>
  </p:normalViewPr>
  <p:slideViewPr>
    <p:cSldViewPr snapToGrid="0">
      <p:cViewPr varScale="1">
        <p:scale>
          <a:sx n="85" d="100"/>
          <a:sy n="85" d="100"/>
        </p:scale>
        <p:origin x="1590" y="84"/>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65816" y="6566412"/>
            <a:ext cx="4028440" cy="350520"/>
          </a:xfrm>
          <a:prstGeom prst="rect">
            <a:avLst/>
          </a:prstGeom>
        </p:spPr>
        <p:txBody>
          <a:bodyPr vert="horz" lIns="93175" tIns="46587" rIns="93175" bIns="46587"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65195"/>
            <a:ext cx="4028440" cy="350520"/>
          </a:xfrm>
          <a:prstGeom prst="rect">
            <a:avLst/>
          </a:prstGeom>
        </p:spPr>
        <p:txBody>
          <a:bodyPr vert="horz" lIns="93175" tIns="46587" rIns="93175" bIns="46587"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79980" y="6668035"/>
            <a:ext cx="338690" cy="247675"/>
          </a:xfrm>
          <a:prstGeom prst="rect">
            <a:avLst/>
          </a:prstGeom>
        </p:spPr>
        <p:txBody>
          <a:bodyPr vert="horz" wrap="none" lIns="93175" tIns="46587" rIns="93175" bIns="46587"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228" y="109902"/>
            <a:ext cx="1583248" cy="265538"/>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54297" y="131795"/>
            <a:ext cx="1595881" cy="267656"/>
          </a:xfrm>
          <a:prstGeom prst="rect">
            <a:avLst/>
          </a:prstGeom>
        </p:spPr>
      </p:pic>
      <p:sp>
        <p:nvSpPr>
          <p:cNvPr id="3" name="Date Placeholder 2"/>
          <p:cNvSpPr>
            <a:spLocks noGrp="1"/>
          </p:cNvSpPr>
          <p:nvPr>
            <p:ph type="dt" idx="1"/>
          </p:nvPr>
        </p:nvSpPr>
        <p:spPr>
          <a:xfrm>
            <a:off x="5265816" y="6543045"/>
            <a:ext cx="4028440" cy="467360"/>
          </a:xfrm>
          <a:prstGeom prst="rect">
            <a:avLst/>
          </a:prstGeom>
        </p:spPr>
        <p:txBody>
          <a:bodyPr vert="horz" lIns="93175" tIns="46587" rIns="93175" bIns="46587"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1463" y="519113"/>
            <a:ext cx="3673475" cy="2066925"/>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2" y="2667948"/>
            <a:ext cx="9294249" cy="3792922"/>
          </a:xfrm>
          <a:prstGeom prst="rect">
            <a:avLst/>
          </a:prstGeom>
        </p:spPr>
        <p:txBody>
          <a:bodyPr vert="horz" lIns="93175" tIns="46587" rIns="93175" bIns="4658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43047"/>
            <a:ext cx="4028440" cy="467360"/>
          </a:xfrm>
          <a:prstGeom prst="rect">
            <a:avLst/>
          </a:prstGeom>
        </p:spPr>
        <p:txBody>
          <a:bodyPr vert="horz" lIns="93175" tIns="46587" rIns="93175" bIns="46587"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56954" y="6776737"/>
            <a:ext cx="182493" cy="231365"/>
          </a:xfrm>
          <a:prstGeom prst="rect">
            <a:avLst/>
          </a:prstGeom>
        </p:spPr>
        <p:txBody>
          <a:bodyPr vert="horz" wrap="none" lIns="0" tIns="0" rIns="0" bIns="46587"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launchpad.classlink.com/ddo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launchpad.classlink.com/ddo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Welcome to the Test Administrator Interface for Online Testing training module. This presentation describes the Test Administrator (TA) Interface that you will use to administer online tests. </a:t>
            </a:r>
            <a:r>
              <a:rPr lang="en-US" dirty="0"/>
              <a:t>Please note that your state’s TA Interface may be different from the images shown in this presentation. Please consult your state’s assessment portal for additional information about specific features of your state's TA Interface.</a:t>
            </a:r>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
        <p:nvSpPr>
          <p:cNvPr id="11" name="Slide Image Placeholder 10">
            <a:extLst>
              <a:ext uri="{FF2B5EF4-FFF2-40B4-BE49-F238E27FC236}">
                <a16:creationId xmlns:a16="http://schemas.microsoft.com/office/drawing/2014/main" id="{1D0C5D82-9DF4-44BC-8433-B5BE171DF5DE}"/>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solidFill>
                  <a:schemeClr val="tx2"/>
                </a:solidFill>
              </a:rPr>
              <a:t>You can also search for specific tests to add to your session by using the global search feature. </a:t>
            </a:r>
          </a:p>
          <a:p>
            <a:pPr defTabSz="912937">
              <a:defRPr/>
            </a:pPr>
            <a:endParaRPr lang="en-US" dirty="0">
              <a:solidFill>
                <a:schemeClr val="tx2"/>
              </a:solidFill>
            </a:endParaRPr>
          </a:p>
          <a:p>
            <a:pPr defTabSz="912937">
              <a:defRPr/>
            </a:pPr>
            <a:r>
              <a:rPr lang="en-US" dirty="0">
                <a:solidFill>
                  <a:schemeClr val="tx2"/>
                </a:solidFill>
              </a:rPr>
              <a:t>To search for tests, click the magnifying glass in the right corner of window.  On the search panel that appears, enter the full or partial test label in the </a:t>
            </a:r>
            <a:r>
              <a:rPr lang="en-US" b="1" dirty="0">
                <a:solidFill>
                  <a:schemeClr val="tx2"/>
                </a:solidFill>
              </a:rPr>
              <a:t>Search Term </a:t>
            </a:r>
            <a:r>
              <a:rPr lang="en-US" b="0" dirty="0">
                <a:solidFill>
                  <a:schemeClr val="tx2"/>
                </a:solidFill>
              </a:rPr>
              <a:t>field</a:t>
            </a:r>
            <a:r>
              <a:rPr lang="en-US" b="1" dirty="0">
                <a:solidFill>
                  <a:schemeClr val="tx2"/>
                </a:solidFill>
              </a:rPr>
              <a:t> </a:t>
            </a:r>
            <a:r>
              <a:rPr lang="en-US" dirty="0">
                <a:solidFill>
                  <a:schemeClr val="tx2"/>
                </a:solidFill>
              </a:rPr>
              <a:t>and select </a:t>
            </a:r>
            <a:r>
              <a:rPr lang="en-US" b="1" dirty="0">
                <a:solidFill>
                  <a:schemeClr val="tx2"/>
                </a:solidFill>
              </a:rPr>
              <a:t>Go</a:t>
            </a:r>
            <a:r>
              <a:rPr lang="en-US" dirty="0">
                <a:solidFill>
                  <a:schemeClr val="tx2"/>
                </a:solidFill>
              </a:rPr>
              <a:t>.  A list of tests containing your search terms will appear below. Select the test(s) you want to add to your session by marking the checkbox next to the test name. If you want to close the search window, select the </a:t>
            </a:r>
            <a:r>
              <a:rPr lang="en-US" b="1" dirty="0">
                <a:solidFill>
                  <a:schemeClr val="tx2"/>
                </a:solidFill>
              </a:rPr>
              <a:t>Close</a:t>
            </a:r>
            <a:r>
              <a:rPr lang="en-US" dirty="0">
                <a:solidFill>
                  <a:schemeClr val="tx2"/>
                </a:solidFill>
              </a:rPr>
              <a:t> button at the bottom of the panel. </a:t>
            </a:r>
          </a:p>
          <a:p>
            <a:pPr defTabSz="912937">
              <a:defRPr/>
            </a:pPr>
            <a:endParaRPr lang="en-US" dirty="0">
              <a:solidFill>
                <a:schemeClr val="tx2"/>
              </a:solidFill>
            </a:endParaRPr>
          </a:p>
          <a:p>
            <a:pPr defTabSz="912937">
              <a:defRPr/>
            </a:pPr>
            <a:r>
              <a:rPr lang="en-US" dirty="0">
                <a:solidFill>
                  <a:schemeClr val="tx2"/>
                </a:solidFill>
              </a:rPr>
              <a:t>Once you have selected the test or tests you want to add to the session, click the </a:t>
            </a:r>
            <a:r>
              <a:rPr lang="en-US" altLang="ja-JP" b="1" dirty="0">
                <a:latin typeface="Arial" panose="020B0604020202020204" pitchFamily="34" charset="0"/>
                <a:cs typeface="Arial" panose="020B0604020202020204" pitchFamily="34" charset="0"/>
              </a:rPr>
              <a:t>Start Session</a:t>
            </a:r>
            <a:r>
              <a:rPr lang="en-US" altLang="ja-JP" dirty="0">
                <a:latin typeface="Arial" panose="020B0604020202020204" pitchFamily="34" charset="0"/>
                <a:cs typeface="Arial" panose="020B0604020202020204" pitchFamily="34" charset="0"/>
              </a:rPr>
              <a:t> button.</a:t>
            </a:r>
            <a:endParaRPr lang="en-US" dirty="0">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4608926" y="6776566"/>
            <a:ext cx="78548" cy="231708"/>
          </a:xfrm>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2549953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solidFill>
                  <a:schemeClr val="tx2"/>
                </a:solidFill>
              </a:rPr>
              <a:t>Once you have selected the test or tests you want to add to the session, click the </a:t>
            </a:r>
            <a:r>
              <a:rPr lang="en-US" altLang="ja-JP" b="1" dirty="0">
                <a:latin typeface="Arial" panose="020B0604020202020204" pitchFamily="34" charset="0"/>
                <a:cs typeface="Arial" panose="020B0604020202020204" pitchFamily="34" charset="0"/>
              </a:rPr>
              <a:t>Start Session</a:t>
            </a:r>
            <a:r>
              <a:rPr lang="en-US" altLang="ja-JP" dirty="0">
                <a:latin typeface="Arial" panose="020B0604020202020204" pitchFamily="34" charset="0"/>
                <a:cs typeface="Arial" panose="020B0604020202020204" pitchFamily="34" charset="0"/>
              </a:rPr>
              <a:t> button.</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a:xfrm>
            <a:off x="4608926" y="6776566"/>
            <a:ext cx="78548" cy="231708"/>
          </a:xfrm>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20478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Once a session has started and students are waiting for approval, the </a:t>
            </a:r>
            <a:r>
              <a:rPr lang="en-US" altLang="en-US" b="1" dirty="0"/>
              <a:t>Operational Session ID</a:t>
            </a:r>
            <a:r>
              <a:rPr lang="en-US" altLang="en-US" dirty="0"/>
              <a:t> tab displays the session ID and will show the test session table after students are approved to enter the test session and have logged in.</a:t>
            </a:r>
          </a:p>
          <a:p>
            <a:endParaRPr lang="en-US" altLang="en-US" dirty="0"/>
          </a:p>
          <a:p>
            <a:r>
              <a:rPr lang="en-US" altLang="en-US" dirty="0"/>
              <a:t>The </a:t>
            </a:r>
            <a:r>
              <a:rPr lang="en-US" altLang="en-US" b="1" dirty="0"/>
              <a:t>Approvals</a:t>
            </a:r>
            <a:r>
              <a:rPr lang="en-US" altLang="en-US" dirty="0"/>
              <a:t> tab will become active when any students are waiting for approval. In this example, one student is waiting for approval. In addition, the </a:t>
            </a:r>
            <a:r>
              <a:rPr lang="en-US" altLang="en-US" b="1" dirty="0"/>
              <a:t>Stop Session </a:t>
            </a:r>
            <a:r>
              <a:rPr lang="en-US" altLang="en-US" dirty="0"/>
              <a:t>button will become active. </a:t>
            </a:r>
          </a:p>
          <a:p>
            <a:endParaRPr lang="en-US" altLang="en-US" dirty="0"/>
          </a:p>
          <a:p>
            <a:r>
              <a:rPr lang="en-US" altLang="en-US" dirty="0"/>
              <a:t>Below the </a:t>
            </a:r>
            <a:r>
              <a:rPr lang="en-US" altLang="en-US" b="1" dirty="0"/>
              <a:t>Menu</a:t>
            </a:r>
            <a:r>
              <a:rPr lang="en-US" altLang="en-US" dirty="0"/>
              <a:t> button, you will see a </a:t>
            </a:r>
            <a:r>
              <a:rPr lang="en-US" altLang="en-US" b="1" dirty="0"/>
              <a:t>Print </a:t>
            </a:r>
            <a:r>
              <a:rPr lang="en-US" altLang="en-US" dirty="0"/>
              <a:t>icon. Select the print icon to print the test session information.</a:t>
            </a:r>
          </a:p>
        </p:txBody>
      </p:sp>
      <p:sp>
        <p:nvSpPr>
          <p:cNvPr id="440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87A46B38-A12E-40D7-B1C8-44EEF4B6029E}" type="slidenum">
              <a:rPr lang="en-US" altLang="en-US" noProof="0" smtClean="0"/>
              <a:pPr lvl="0"/>
              <a:t>12</a:t>
            </a:fld>
            <a:endParaRPr lang="en-US" altLang="en-US" noProof="0" dirty="0"/>
          </a:p>
        </p:txBody>
      </p:sp>
      <p:sp>
        <p:nvSpPr>
          <p:cNvPr id="4" name="Slide Image Placeholder 3">
            <a:extLst>
              <a:ext uri="{FF2B5EF4-FFF2-40B4-BE49-F238E27FC236}">
                <a16:creationId xmlns:a16="http://schemas.microsoft.com/office/drawing/2014/main" id="{CC814205-E5F3-4A64-9AAA-7A1640B714A8}"/>
              </a:ext>
            </a:extLst>
          </p:cNvPr>
          <p:cNvSpPr>
            <a:spLocks noGrp="1" noRot="1" noChangeAspect="1"/>
          </p:cNvSpPr>
          <p:nvPr>
            <p:ph type="sldImg"/>
          </p:nvPr>
        </p:nvSpPr>
        <p:spPr/>
      </p:sp>
    </p:spTree>
    <p:extLst>
      <p:ext uri="{BB962C8B-B14F-4D97-AF65-F5344CB8AC3E}">
        <p14:creationId xmlns:p14="http://schemas.microsoft.com/office/powerpoint/2010/main" val="183780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Once you start a session, t</a:t>
            </a:r>
            <a:r>
              <a:rPr lang="en-US" altLang="ja-JP" dirty="0"/>
              <a:t>he system will automatically generate </a:t>
            </a:r>
            <a:r>
              <a:rPr lang="en-US" altLang="ja-JP" b="1" dirty="0"/>
              <a:t>a session ID</a:t>
            </a:r>
            <a:r>
              <a:rPr lang="en-US" altLang="ja-JP" dirty="0"/>
              <a:t>. T</a:t>
            </a:r>
            <a:r>
              <a:rPr lang="en-US" dirty="0"/>
              <a:t>he </a:t>
            </a:r>
            <a:r>
              <a:rPr lang="en-US" b="1" dirty="0"/>
              <a:t>session ID </a:t>
            </a:r>
            <a:r>
              <a:rPr lang="en-US" dirty="0"/>
              <a:t>will show in a tab at the top of the TA Interface. </a:t>
            </a:r>
            <a:r>
              <a:rPr lang="en-US" altLang="ja-JP" dirty="0"/>
              <a:t>This ID must be given to students for them to log in. You may display it on a whiteboard or provide it to students using a printed card or similar method. If you provide students with the information on paper, be sure to collect and destroy the papers when the session is complete. </a:t>
            </a:r>
          </a:p>
          <a:p>
            <a:endParaRPr lang="en-US" altLang="en-US" dirty="0"/>
          </a:p>
          <a:p>
            <a:r>
              <a:rPr lang="en-US" altLang="en-US" dirty="0"/>
              <a:t>You should also note the </a:t>
            </a:r>
            <a:r>
              <a:rPr lang="en-US" altLang="en-US" b="1" dirty="0"/>
              <a:t>session ID </a:t>
            </a:r>
            <a:r>
              <a:rPr lang="en-US" altLang="en-US" dirty="0"/>
              <a:t>for your own records. If you accidentally close your browser, entering the </a:t>
            </a:r>
            <a:r>
              <a:rPr lang="en-US" altLang="en-US" b="1" dirty="0"/>
              <a:t>session ID </a:t>
            </a:r>
            <a:r>
              <a:rPr lang="en-US" altLang="en-US" dirty="0"/>
              <a:t>will allow you to resume the session. If you do not have this information when you try to resume, you will be unable to do so. </a:t>
            </a:r>
          </a:p>
          <a:p>
            <a:endParaRPr lang="en-US" dirty="0"/>
          </a:p>
          <a:p>
            <a:r>
              <a:rPr lang="en-US" dirty="0"/>
              <a:t>When students start signing into the test session, the </a:t>
            </a:r>
            <a:r>
              <a:rPr lang="en-US" b="1" dirty="0"/>
              <a:t>Approvals</a:t>
            </a:r>
            <a:r>
              <a:rPr lang="en-US" dirty="0"/>
              <a:t> tab will become active. Once you approve students for testing, the </a:t>
            </a:r>
            <a:r>
              <a:rPr lang="en-US" b="1" dirty="0"/>
              <a:t>Test Session </a:t>
            </a:r>
            <a:r>
              <a:rPr lang="en-US" dirty="0"/>
              <a:t>table will show in the center of the TA Interface, displaying students’ testing progress. We will discuss more about this in later slides.</a:t>
            </a:r>
          </a:p>
          <a:p>
            <a:endParaRPr lang="en-US" dirty="0"/>
          </a:p>
        </p:txBody>
      </p:sp>
      <p:sp>
        <p:nvSpPr>
          <p:cNvPr id="4506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06B9A429-A21B-4517-8C92-0976BBAEDB78}" type="slidenum">
              <a:rPr lang="en-US" altLang="en-US" noProof="0" smtClean="0"/>
              <a:pPr lvl="0"/>
              <a:t>13</a:t>
            </a:fld>
            <a:endParaRPr lang="en-US" altLang="en-US" noProof="0" dirty="0"/>
          </a:p>
        </p:txBody>
      </p:sp>
      <p:sp>
        <p:nvSpPr>
          <p:cNvPr id="5" name="Slide Image Placeholder 4">
            <a:extLst>
              <a:ext uri="{FF2B5EF4-FFF2-40B4-BE49-F238E27FC236}">
                <a16:creationId xmlns:a16="http://schemas.microsoft.com/office/drawing/2014/main" id="{20CB40FD-EAEB-4E17-B12C-86E121557A46}"/>
              </a:ext>
            </a:extLst>
          </p:cNvPr>
          <p:cNvSpPr>
            <a:spLocks noGrp="1" noRot="1" noChangeAspect="1"/>
          </p:cNvSpPr>
          <p:nvPr>
            <p:ph type="sldImg"/>
          </p:nvPr>
        </p:nvSpPr>
        <p:spPr/>
      </p:sp>
    </p:spTree>
    <p:extLst>
      <p:ext uri="{BB962C8B-B14F-4D97-AF65-F5344CB8AC3E}">
        <p14:creationId xmlns:p14="http://schemas.microsoft.com/office/powerpoint/2010/main" val="64724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Since the student test progress tables in the TA Interface often contain sensitive student information, such as student IDs, the TA Interface contains a screensaver function to hide the data from view. The screensaver will automatically turn on if you are not active in the TA Site for five minutes. </a:t>
            </a:r>
          </a:p>
          <a:p>
            <a:endParaRPr lang="en-US" dirty="0"/>
          </a:p>
          <a:p>
            <a:pPr lvl="0"/>
            <a:r>
              <a:rPr lang="en-US" dirty="0"/>
              <a:t>To turn on screensaver mode, select Menu and then select Toggle Screensaver. The screensaver displays the Session ID and the timer, if applicable. It also displays notifications if students are awaiting approval, if there are pending print requests, or if students require other interventions.</a:t>
            </a:r>
          </a:p>
          <a:p>
            <a:pPr lvl="0"/>
            <a:endParaRPr lang="en-US" dirty="0"/>
          </a:p>
          <a:p>
            <a:pPr lvl="0"/>
            <a:r>
              <a:rPr lang="en-US" dirty="0"/>
              <a:t>The screensaver will turn off automatically if any mouse or keyboard activity is detected. It will also turn off automatically if the test session times out due to TA or student inactivity or once the allotted time expires for a timed test.</a:t>
            </a:r>
          </a:p>
          <a:p>
            <a:pPr lvl="0"/>
            <a:endParaRPr lang="en-US" dirty="0"/>
          </a:p>
          <a:p>
            <a:pPr lvl="0"/>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
        <p:nvSpPr>
          <p:cNvPr id="11" name="Slide Image Placeholder 10">
            <a:extLst>
              <a:ext uri="{FF2B5EF4-FFF2-40B4-BE49-F238E27FC236}">
                <a16:creationId xmlns:a16="http://schemas.microsoft.com/office/drawing/2014/main" id="{2D8C663D-7D32-4756-B644-CDF19A87E1F1}"/>
              </a:ext>
            </a:extLst>
          </p:cNvPr>
          <p:cNvSpPr>
            <a:spLocks noGrp="1" noRot="1" noChangeAspect="1"/>
          </p:cNvSpPr>
          <p:nvPr>
            <p:ph type="sldImg"/>
          </p:nvPr>
        </p:nvSpPr>
        <p:spPr/>
      </p:sp>
    </p:spTree>
    <p:extLst>
      <p:ext uri="{BB962C8B-B14F-4D97-AF65-F5344CB8AC3E}">
        <p14:creationId xmlns:p14="http://schemas.microsoft.com/office/powerpoint/2010/main" val="2115902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r>
              <a:rPr lang="en-US" altLang="en-US" dirty="0">
                <a:latin typeface="+mn-lt"/>
              </a:rPr>
              <a:t>If a student is having trouble logging in, use the </a:t>
            </a:r>
            <a:r>
              <a:rPr lang="en-US" altLang="en-US" b="1" dirty="0">
                <a:latin typeface="+mn-lt"/>
              </a:rPr>
              <a:t>Student Lookup</a:t>
            </a:r>
            <a:r>
              <a:rPr lang="en-US" altLang="en-US" dirty="0">
                <a:latin typeface="+mn-lt"/>
              </a:rPr>
              <a:t> feature to verify that the student’</a:t>
            </a:r>
            <a:r>
              <a:rPr lang="en-US" altLang="ja-JP" dirty="0">
                <a:latin typeface="+mn-lt"/>
              </a:rPr>
              <a:t>s login credentials are correct. You can use either the </a:t>
            </a:r>
            <a:r>
              <a:rPr lang="en-US" altLang="ja-JP" b="1" dirty="0">
                <a:latin typeface="+mn-lt"/>
              </a:rPr>
              <a:t>Quick Search </a:t>
            </a:r>
            <a:r>
              <a:rPr lang="en-US" altLang="ja-JP" dirty="0">
                <a:latin typeface="+mn-lt"/>
              </a:rPr>
              <a:t>or </a:t>
            </a:r>
            <a:r>
              <a:rPr lang="en-US" altLang="ja-JP" b="1" dirty="0">
                <a:latin typeface="+mn-lt"/>
              </a:rPr>
              <a:t>Advanced Search</a:t>
            </a:r>
            <a:r>
              <a:rPr lang="en-US" altLang="ja-JP" dirty="0">
                <a:latin typeface="+mn-lt"/>
              </a:rPr>
              <a:t> option to view the information entered for the student in TIDE. </a:t>
            </a:r>
          </a:p>
          <a:p>
            <a:endParaRPr lang="en-US" altLang="ja-JP" dirty="0">
              <a:latin typeface="+mn-lt"/>
            </a:endParaRPr>
          </a:p>
          <a:p>
            <a:r>
              <a:rPr lang="en-US" altLang="ja-JP" dirty="0">
                <a:latin typeface="+mn-lt"/>
              </a:rPr>
              <a:t>With </a:t>
            </a:r>
            <a:r>
              <a:rPr lang="en-US" altLang="ja-JP" b="1" dirty="0">
                <a:latin typeface="+mn-lt"/>
              </a:rPr>
              <a:t>Quick Search</a:t>
            </a:r>
            <a:r>
              <a:rPr lang="en-US" altLang="ja-JP" dirty="0">
                <a:latin typeface="+mn-lt"/>
              </a:rPr>
              <a:t>, you simply enter the student</a:t>
            </a:r>
            <a:r>
              <a:rPr lang="ja-JP" altLang="en-US" dirty="0">
                <a:latin typeface="+mn-lt"/>
              </a:rPr>
              <a:t>’</a:t>
            </a:r>
            <a:r>
              <a:rPr lang="en-US" altLang="ja-JP" dirty="0">
                <a:latin typeface="+mn-lt"/>
              </a:rPr>
              <a:t>s state-assigned student ID and select the </a:t>
            </a:r>
            <a:r>
              <a:rPr lang="en-US" altLang="ja-JP" b="1" dirty="0">
                <a:latin typeface="+mn-lt"/>
              </a:rPr>
              <a:t>Search </a:t>
            </a:r>
            <a:r>
              <a:rPr lang="en-US" altLang="ja-JP" dirty="0">
                <a:latin typeface="+mn-lt"/>
              </a:rPr>
              <a:t>icon. </a:t>
            </a:r>
          </a:p>
          <a:p>
            <a:endParaRPr lang="en-US" altLang="en-US" dirty="0">
              <a:latin typeface="+mn-lt"/>
            </a:endParaRPr>
          </a:p>
          <a:p>
            <a:r>
              <a:rPr lang="en-US" altLang="en-US" dirty="0">
                <a:latin typeface="+mn-lt"/>
              </a:rPr>
              <a:t>Results will display. If there is no match, you will see an error message. </a:t>
            </a:r>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15</a:t>
            </a:fld>
            <a:endParaRPr lang="en-US" altLang="en-US" noProof="0" dirty="0"/>
          </a:p>
        </p:txBody>
      </p:sp>
      <p:sp>
        <p:nvSpPr>
          <p:cNvPr id="4" name="Slide Image Placeholder 3">
            <a:extLst>
              <a:ext uri="{FF2B5EF4-FFF2-40B4-BE49-F238E27FC236}">
                <a16:creationId xmlns:a16="http://schemas.microsoft.com/office/drawing/2014/main" id="{02A7E30A-88D2-431B-A6F5-6F6C464184F3}"/>
              </a:ext>
            </a:extLst>
          </p:cNvPr>
          <p:cNvSpPr>
            <a:spLocks noGrp="1" noRot="1" noChangeAspect="1"/>
          </p:cNvSpPr>
          <p:nvPr>
            <p:ph type="sldImg"/>
          </p:nvPr>
        </p:nvSpPr>
        <p:spPr/>
      </p:sp>
    </p:spTree>
    <p:extLst>
      <p:ext uri="{BB962C8B-B14F-4D97-AF65-F5344CB8AC3E}">
        <p14:creationId xmlns:p14="http://schemas.microsoft.com/office/powerpoint/2010/main" val="2140666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latin typeface="+mn-lt"/>
              </a:rPr>
              <a:t>Advanced Search </a:t>
            </a:r>
            <a:r>
              <a:rPr lang="en-US" altLang="ja-JP" dirty="0">
                <a:latin typeface="+mn-lt"/>
              </a:rPr>
              <a:t>allows you to narrow your search using several filters, including </a:t>
            </a:r>
            <a:r>
              <a:rPr lang="en-US" altLang="ja-JP" b="1" dirty="0">
                <a:latin typeface="+mn-lt"/>
              </a:rPr>
              <a:t>District/School, Grade</a:t>
            </a:r>
            <a:r>
              <a:rPr lang="en-US" altLang="ja-JP" dirty="0">
                <a:latin typeface="+mn-lt"/>
              </a:rPr>
              <a:t>, </a:t>
            </a:r>
            <a:r>
              <a:rPr lang="en-US" altLang="ja-JP" b="1" dirty="0">
                <a:latin typeface="+mn-lt"/>
              </a:rPr>
              <a:t>First Name</a:t>
            </a:r>
            <a:r>
              <a:rPr lang="en-US" altLang="ja-JP" dirty="0">
                <a:latin typeface="+mn-lt"/>
              </a:rPr>
              <a:t>, and </a:t>
            </a:r>
            <a:r>
              <a:rPr lang="en-US" altLang="ja-JP" b="1" dirty="0">
                <a:latin typeface="+mn-lt"/>
              </a:rPr>
              <a:t>Last Name</a:t>
            </a:r>
            <a:r>
              <a:rPr lang="en-US" altLang="ja-JP" dirty="0">
                <a:latin typeface="+mn-lt"/>
              </a:rPr>
              <a:t>. Enter the criteria in the fields listed and select the Search icon.</a:t>
            </a:r>
            <a:r>
              <a:rPr lang="en-US" altLang="en-US" dirty="0">
                <a:latin typeface="+mn-lt"/>
              </a:rPr>
              <a:t> Results will display. </a:t>
            </a:r>
            <a:r>
              <a:rPr lang="en-US" altLang="en-US" dirty="0"/>
              <a:t>If you see the student you are looking for, select the </a:t>
            </a:r>
            <a:r>
              <a:rPr lang="en-US" altLang="ja-JP" b="1" dirty="0"/>
              <a:t>Eye</a:t>
            </a:r>
            <a:r>
              <a:rPr lang="en-US" altLang="ja-JP" dirty="0"/>
              <a:t> button next to the student’s name. The student’s information will display below that student’s row in the table. Note that the information displayed may vary slightly from what is shown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16</a:t>
            </a:fld>
            <a:endParaRPr lang="en-US" altLang="en-US" noProof="0" dirty="0"/>
          </a:p>
        </p:txBody>
      </p:sp>
      <p:sp>
        <p:nvSpPr>
          <p:cNvPr id="4" name="Slide Image Placeholder 3">
            <a:extLst>
              <a:ext uri="{FF2B5EF4-FFF2-40B4-BE49-F238E27FC236}">
                <a16:creationId xmlns:a16="http://schemas.microsoft.com/office/drawing/2014/main" id="{02A7E30A-88D2-431B-A6F5-6F6C464184F3}"/>
              </a:ext>
            </a:extLst>
          </p:cNvPr>
          <p:cNvSpPr>
            <a:spLocks noGrp="1" noRot="1" noChangeAspect="1"/>
          </p:cNvSpPr>
          <p:nvPr>
            <p:ph type="sldImg"/>
          </p:nvPr>
        </p:nvSpPr>
        <p:spPr/>
      </p:sp>
    </p:spTree>
    <p:extLst>
      <p:ext uri="{BB962C8B-B14F-4D97-AF65-F5344CB8AC3E}">
        <p14:creationId xmlns:p14="http://schemas.microsoft.com/office/powerpoint/2010/main" val="2139500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ltLang="en-US" dirty="0"/>
              <a:t>Once you start the test session and students log in, you must review and approve their test settings before they can access their tests. It is important that you pay close attention to the test name prior to approval to be sure that students have selected the appropriate test. To approve students for testing, select the </a:t>
            </a:r>
            <a:r>
              <a:rPr lang="en-US" altLang="ja-JP" b="1" dirty="0"/>
              <a:t>Approvals </a:t>
            </a:r>
            <a:r>
              <a:rPr lang="en-US" altLang="ja-JP" dirty="0"/>
              <a:t>tab. A list of students will display, organized by test name. You should review the list to make sure that all students chose the correct content area and test. You should also ensure that each student’s test settings are accurate. To do this, select the </a:t>
            </a:r>
            <a:r>
              <a:rPr lang="en-US" altLang="ja-JP" b="1" dirty="0"/>
              <a:t>Eye</a:t>
            </a:r>
            <a:r>
              <a:rPr lang="en-US" altLang="ja-JP" b="0" dirty="0"/>
              <a:t> icon </a:t>
            </a:r>
            <a:r>
              <a:rPr lang="en-US" altLang="ja-JP" dirty="0"/>
              <a:t>in the </a:t>
            </a:r>
            <a:r>
              <a:rPr lang="en-US" altLang="ja-JP" b="1" dirty="0"/>
              <a:t>See Details </a:t>
            </a:r>
            <a:r>
              <a:rPr lang="en-US" altLang="ja-JP" dirty="0"/>
              <a:t>column. We will talk more about that in a few moments.</a:t>
            </a:r>
          </a:p>
          <a:p>
            <a:endParaRPr lang="en-US" altLang="en-US" dirty="0"/>
          </a:p>
          <a:p>
            <a:r>
              <a:rPr lang="en-US" altLang="en-US" dirty="0"/>
              <a:t>If no changes are needed, select </a:t>
            </a:r>
            <a:r>
              <a:rPr lang="en-US" altLang="ja-JP" b="1" dirty="0"/>
              <a:t>Approve All Students </a:t>
            </a:r>
            <a:r>
              <a:rPr lang="en-US" altLang="ja-JP" dirty="0"/>
              <a:t>to admit all students to the session. You will see a confirmation message appear after selecting </a:t>
            </a:r>
            <a:r>
              <a:rPr lang="en-US" altLang="ja-JP" b="1" dirty="0"/>
              <a:t>Approve All Students</a:t>
            </a:r>
            <a:r>
              <a:rPr lang="en-US" altLang="ja-JP" dirty="0"/>
              <a:t>. </a:t>
            </a:r>
          </a:p>
        </p:txBody>
      </p:sp>
      <p:sp>
        <p:nvSpPr>
          <p:cNvPr id="501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A1961D4-03D7-43A0-A4D7-2E2109B20A3D}" type="slidenum">
              <a:rPr lang="en-US" altLang="en-US" noProof="0" smtClean="0"/>
              <a:pPr lvl="0"/>
              <a:t>17</a:t>
            </a:fld>
            <a:endParaRPr lang="en-US" altLang="en-US" noProof="0" dirty="0"/>
          </a:p>
        </p:txBody>
      </p:sp>
      <p:sp>
        <p:nvSpPr>
          <p:cNvPr id="4" name="Slide Image Placeholder 3">
            <a:extLst>
              <a:ext uri="{FF2B5EF4-FFF2-40B4-BE49-F238E27FC236}">
                <a16:creationId xmlns:a16="http://schemas.microsoft.com/office/drawing/2014/main" id="{929D3BB5-7BC8-426F-A1B4-74BF76CB13A3}"/>
              </a:ext>
            </a:extLst>
          </p:cNvPr>
          <p:cNvSpPr>
            <a:spLocks noGrp="1" noRot="1" noChangeAspect="1"/>
          </p:cNvSpPr>
          <p:nvPr>
            <p:ph type="sldImg"/>
          </p:nvPr>
        </p:nvSpPr>
        <p:spPr/>
      </p:sp>
    </p:spTree>
    <p:extLst>
      <p:ext uri="{BB962C8B-B14F-4D97-AF65-F5344CB8AC3E}">
        <p14:creationId xmlns:p14="http://schemas.microsoft.com/office/powerpoint/2010/main" val="731225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NOTE: Student test settings should be confirmed in TIDE in advance of the scheduled test session.</a:t>
            </a:r>
          </a:p>
          <a:p>
            <a:endParaRPr lang="en-US" altLang="en-US" dirty="0"/>
          </a:p>
          <a:p>
            <a:r>
              <a:rPr lang="en-US" altLang="en-US" dirty="0"/>
              <a:t>If you need to change test settings for a student, select the </a:t>
            </a:r>
            <a:r>
              <a:rPr lang="en-US" altLang="ja-JP" b="1" dirty="0"/>
              <a:t>Eye</a:t>
            </a:r>
            <a:r>
              <a:rPr lang="en-US" altLang="ja-JP" dirty="0"/>
              <a:t> button in the </a:t>
            </a:r>
            <a:r>
              <a:rPr lang="en-US" altLang="ja-JP" b="1" dirty="0"/>
              <a:t>See Details </a:t>
            </a:r>
            <a:r>
              <a:rPr lang="en-US" altLang="ja-JP" dirty="0"/>
              <a:t>column. The </a:t>
            </a:r>
            <a:r>
              <a:rPr lang="en-US" altLang="ja-JP" b="1" dirty="0"/>
              <a:t>Test Settings </a:t>
            </a:r>
            <a:r>
              <a:rPr lang="en-US" altLang="ja-JP" dirty="0"/>
              <a:t>window will appear, displaying the student’s information at the top and various test settings organized by their area of need.</a:t>
            </a:r>
          </a:p>
          <a:p>
            <a:endParaRPr lang="en-US" altLang="ja-JP" dirty="0"/>
          </a:p>
          <a:p>
            <a:r>
              <a:rPr lang="en-US" altLang="ja-JP" dirty="0"/>
              <a:t>Some test settings can be changed in this window. After adjusting settings, select the </a:t>
            </a:r>
            <a:r>
              <a:rPr lang="en-US" altLang="ja-JP" b="1" dirty="0"/>
              <a:t>Set </a:t>
            </a:r>
            <a:r>
              <a:rPr lang="en-US" altLang="ja-JP" dirty="0"/>
              <a:t>button to change the settings without approving the student. To both change settings and approve the student for testing, select the </a:t>
            </a:r>
            <a:r>
              <a:rPr lang="en-US" altLang="ja-JP" b="1" dirty="0"/>
              <a:t>Set &amp; Approve </a:t>
            </a:r>
            <a:r>
              <a:rPr lang="en-US" altLang="ja-JP" dirty="0"/>
              <a:t>button.</a:t>
            </a:r>
          </a:p>
          <a:p>
            <a:endParaRPr lang="en-US" altLang="ja-JP" dirty="0"/>
          </a:p>
          <a:p>
            <a:pPr lvl="0"/>
            <a:r>
              <a:rPr lang="en-US" altLang="ja-JP" dirty="0"/>
              <a:t>Some test settings can be viewed but not changed in this window. These test settings must be set by an authorized </a:t>
            </a:r>
            <a:r>
              <a:rPr lang="en-US" altLang="ja-JP" b="1" dirty="0"/>
              <a:t>TIDE </a:t>
            </a:r>
            <a:r>
              <a:rPr lang="en-US" altLang="ja-JP" dirty="0"/>
              <a:t>user prior to testing. See the </a:t>
            </a:r>
            <a:r>
              <a:rPr lang="en-US" altLang="ja-JP" b="1" dirty="0"/>
              <a:t>TIDE User Guide </a:t>
            </a:r>
            <a:r>
              <a:rPr lang="en-US" altLang="ja-JP" dirty="0"/>
              <a:t>for more information.</a:t>
            </a:r>
          </a:p>
          <a:p>
            <a:pPr lvl="0"/>
            <a:endParaRPr lang="en-US" altLang="ja-JP" dirty="0"/>
          </a:p>
          <a:p>
            <a:r>
              <a:rPr lang="en-US" altLang="ja-JP" dirty="0"/>
              <a:t>Note that the </a:t>
            </a:r>
            <a:r>
              <a:rPr lang="en-US" altLang="ja-JP" b="1" dirty="0"/>
              <a:t>Test Settings </a:t>
            </a:r>
            <a:r>
              <a:rPr lang="en-US" altLang="ja-JP" dirty="0"/>
              <a:t>window may not appear exactly as it is shown here, depending on your user role and permissions.</a:t>
            </a:r>
          </a:p>
          <a:p>
            <a:endParaRPr lang="en-US" altLang="ja-JP" dirty="0"/>
          </a:p>
          <a:p>
            <a:r>
              <a:rPr lang="en-US" altLang="en-US" dirty="0"/>
              <a:t>If the student’</a:t>
            </a:r>
            <a:r>
              <a:rPr lang="en-US" altLang="ja-JP" dirty="0"/>
              <a:t>s test settings are incorrect, the settings must be updated in TIDE or the TA Interface before the student takes the test. Contact your </a:t>
            </a:r>
            <a:r>
              <a:rPr lang="en-US" altLang="ja-JP" b="1" dirty="0"/>
              <a:t>School Test Coordinator </a:t>
            </a:r>
            <a:r>
              <a:rPr lang="en-US" altLang="ja-JP" dirty="0"/>
              <a:t>or </a:t>
            </a:r>
            <a:r>
              <a:rPr lang="en-US" altLang="ja-JP" b="1" dirty="0"/>
              <a:t>District Test Coordinator </a:t>
            </a:r>
            <a:r>
              <a:rPr lang="en-US" altLang="ja-JP" dirty="0"/>
              <a:t>to have the settings updated. This will prevent resetting the test for the student later. </a:t>
            </a:r>
            <a:r>
              <a:rPr lang="en-US" altLang="en-US" dirty="0"/>
              <a:t>Please note that the changes may not be immediate. </a:t>
            </a:r>
            <a:endParaRPr lang="en-US" altLang="ja-JP" dirty="0"/>
          </a:p>
          <a:p>
            <a:endParaRPr lang="en-US" altLang="en-US" dirty="0"/>
          </a:p>
          <a:p>
            <a:r>
              <a:rPr lang="en-US" altLang="en-US" dirty="0"/>
              <a:t>Note that no settings can be changed while the student is actively testing. Once a student begins testing, the language option cannot be changed without resetting the test opportunity. Updates to background color or font size will take effect only after the student logs out and then resumes testing.</a:t>
            </a:r>
            <a:endParaRPr lang="en-US" altLang="ja-JP" dirty="0"/>
          </a:p>
          <a:p>
            <a:endParaRPr lang="en-US" altLang="ja-JP" dirty="0"/>
          </a:p>
        </p:txBody>
      </p:sp>
      <p:sp>
        <p:nvSpPr>
          <p:cNvPr id="5222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A660ED5F-3D7D-47BA-9F34-5A9E1DF57873}" type="slidenum">
              <a:rPr lang="en-US" altLang="en-US" noProof="0" smtClean="0"/>
              <a:pPr lvl="0"/>
              <a:t>18</a:t>
            </a:fld>
            <a:endParaRPr lang="en-US" altLang="en-US" noProof="0" dirty="0"/>
          </a:p>
        </p:txBody>
      </p:sp>
      <p:sp>
        <p:nvSpPr>
          <p:cNvPr id="5" name="Slide Image Placeholder 4">
            <a:extLst>
              <a:ext uri="{FF2B5EF4-FFF2-40B4-BE49-F238E27FC236}">
                <a16:creationId xmlns:a16="http://schemas.microsoft.com/office/drawing/2014/main" id="{2FD4A440-7A7D-4696-B5AF-F0EB81DC2AAE}"/>
              </a:ext>
            </a:extLst>
          </p:cNvPr>
          <p:cNvSpPr>
            <a:spLocks noGrp="1" noRot="1" noChangeAspect="1"/>
          </p:cNvSpPr>
          <p:nvPr>
            <p:ph type="sldImg"/>
          </p:nvPr>
        </p:nvSpPr>
        <p:spPr/>
      </p:sp>
    </p:spTree>
    <p:extLst>
      <p:ext uri="{BB962C8B-B14F-4D97-AF65-F5344CB8AC3E}">
        <p14:creationId xmlns:p14="http://schemas.microsoft.com/office/powerpoint/2010/main" val="314439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2"/>
          <p:cNvSpPr>
            <a:spLocks noGrp="1"/>
          </p:cNvSpPr>
          <p:nvPr>
            <p:ph type="body" idx="1"/>
          </p:nvPr>
        </p:nvSpPr>
        <p:spPr/>
        <p:txBody>
          <a:bodyPr/>
          <a:lstStyle/>
          <a:p>
            <a:r>
              <a:rPr lang="en-US" altLang="ja-JP" dirty="0"/>
              <a:t>If a student selected an incorrect test, you must deny that student entry to the test session by selecting the</a:t>
            </a:r>
            <a:r>
              <a:rPr lang="en-US" altLang="ja-JP" b="1" dirty="0"/>
              <a:t> X </a:t>
            </a:r>
            <a:r>
              <a:rPr lang="en-US" altLang="ja-JP" dirty="0"/>
              <a:t>button in the </a:t>
            </a:r>
            <a:r>
              <a:rPr lang="en-US" altLang="ja-JP" b="1" dirty="0"/>
              <a:t>Action</a:t>
            </a:r>
            <a:r>
              <a:rPr lang="en-US" altLang="ja-JP" dirty="0"/>
              <a:t> column. </a:t>
            </a:r>
            <a:r>
              <a:rPr lang="en-US" altLang="en-US" dirty="0"/>
              <a:t>Although you can approve all students at the same time, students must be individually denied entry into the test session.</a:t>
            </a:r>
          </a:p>
          <a:p>
            <a:r>
              <a:rPr lang="en-US" altLang="en-US" dirty="0"/>
              <a:t> </a:t>
            </a:r>
          </a:p>
          <a:p>
            <a:r>
              <a:rPr lang="en-US" altLang="en-US" dirty="0"/>
              <a:t>You should deny students entry into the session in these circumstances:</a:t>
            </a:r>
          </a:p>
          <a:p>
            <a:r>
              <a:rPr lang="en-US" altLang="en-US" dirty="0"/>
              <a:t>• The student is not supposed to enter this session.</a:t>
            </a:r>
          </a:p>
          <a:p>
            <a:r>
              <a:rPr lang="en-US" altLang="en-US" dirty="0"/>
              <a:t>• The student’</a:t>
            </a:r>
            <a:r>
              <a:rPr lang="en-US" altLang="ja-JP" dirty="0"/>
              <a:t>s demographic information is incorrect.</a:t>
            </a:r>
          </a:p>
          <a:p>
            <a:r>
              <a:rPr lang="en-US" altLang="en-US" dirty="0"/>
              <a:t>• The student’</a:t>
            </a:r>
            <a:r>
              <a:rPr lang="en-US" altLang="ja-JP" dirty="0"/>
              <a:t>s required accommodations are incorrect.</a:t>
            </a:r>
          </a:p>
          <a:p>
            <a:r>
              <a:rPr lang="en-US" altLang="en-US" dirty="0"/>
              <a:t> </a:t>
            </a:r>
          </a:p>
          <a:p>
            <a:r>
              <a:rPr lang="en-US" altLang="en-US" dirty="0"/>
              <a:t>Denying the student entry into the test session will not prevent other approved students from beginning their tests.</a:t>
            </a:r>
          </a:p>
          <a:p>
            <a:r>
              <a:rPr lang="en-US" altLang="en-US" dirty="0"/>
              <a:t> </a:t>
            </a:r>
          </a:p>
          <a:p>
            <a:endParaRPr lang="en-US" altLang="en-US" dirty="0"/>
          </a:p>
        </p:txBody>
      </p:sp>
      <p:sp>
        <p:nvSpPr>
          <p:cNvPr id="5120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DB21144C-6FFF-48CE-9E9A-C9165B1F148A}" type="slidenum">
              <a:rPr lang="en-US" altLang="en-US" noProof="0" smtClean="0"/>
              <a:pPr lvl="0"/>
              <a:t>19</a:t>
            </a:fld>
            <a:endParaRPr lang="en-US" altLang="en-US" noProof="0" dirty="0"/>
          </a:p>
        </p:txBody>
      </p:sp>
      <p:sp>
        <p:nvSpPr>
          <p:cNvPr id="4" name="Slide Image Placeholder 3">
            <a:extLst>
              <a:ext uri="{FF2B5EF4-FFF2-40B4-BE49-F238E27FC236}">
                <a16:creationId xmlns:a16="http://schemas.microsoft.com/office/drawing/2014/main" id="{CFEACE8C-BB63-4D7C-8512-724793A049C9}"/>
              </a:ext>
            </a:extLst>
          </p:cNvPr>
          <p:cNvSpPr>
            <a:spLocks noGrp="1" noRot="1" noChangeAspect="1"/>
          </p:cNvSpPr>
          <p:nvPr>
            <p:ph type="sldImg"/>
          </p:nvPr>
        </p:nvSpPr>
        <p:spPr/>
      </p:sp>
    </p:spTree>
    <p:extLst>
      <p:ext uri="{BB962C8B-B14F-4D97-AF65-F5344CB8AC3E}">
        <p14:creationId xmlns:p14="http://schemas.microsoft.com/office/powerpoint/2010/main" val="66357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charset="0"/>
              </a:rPr>
              <a:t>After viewing this presentation, you should be able to:</a:t>
            </a:r>
          </a:p>
          <a:p>
            <a:pPr marL="171176" indent="-171176">
              <a:spcBef>
                <a:spcPct val="0"/>
              </a:spcBef>
              <a:buFont typeface="Arial" panose="020B0604020202020204" pitchFamily="34" charset="0"/>
              <a:buChar char="•"/>
            </a:pPr>
            <a:r>
              <a:rPr lang="en-US" altLang="en-US" dirty="0">
                <a:latin typeface="Arial" charset="0"/>
              </a:rPr>
              <a:t>Use the TA Interface to start and run a test session</a:t>
            </a:r>
          </a:p>
          <a:p>
            <a:pPr marL="171176" indent="-171176">
              <a:spcBef>
                <a:spcPct val="0"/>
              </a:spcBef>
              <a:buFont typeface="Arial" panose="020B0604020202020204" pitchFamily="34" charset="0"/>
              <a:buChar char="•"/>
            </a:pPr>
            <a:r>
              <a:rPr lang="en-US" altLang="en-US" dirty="0">
                <a:latin typeface="Arial" charset="0"/>
              </a:rPr>
              <a:t>View student test settings and accessibility resources</a:t>
            </a:r>
          </a:p>
          <a:p>
            <a:pPr marL="171176" indent="-171176">
              <a:spcBef>
                <a:spcPct val="0"/>
              </a:spcBef>
              <a:buFont typeface="Arial" panose="020B0604020202020204" pitchFamily="34" charset="0"/>
              <a:buChar char="•"/>
            </a:pPr>
            <a:r>
              <a:rPr lang="en-US" altLang="en-US" dirty="0">
                <a:latin typeface="Arial" charset="0"/>
              </a:rPr>
              <a:t>Monitor the testing process</a:t>
            </a:r>
          </a:p>
          <a:p>
            <a:pPr marL="171176" indent="-171176">
              <a:spcBef>
                <a:spcPct val="0"/>
              </a:spcBef>
              <a:buFont typeface="Arial" panose="020B0604020202020204" pitchFamily="34" charset="0"/>
              <a:buChar char="•"/>
            </a:pPr>
            <a:r>
              <a:rPr lang="en-US" altLang="en-US" dirty="0">
                <a:latin typeface="Arial" charset="0"/>
              </a:rPr>
              <a:t>Pause and stop a test session</a:t>
            </a:r>
          </a:p>
          <a:p>
            <a:pPr marL="171176" indent="-171176">
              <a:spcBef>
                <a:spcPct val="0"/>
              </a:spcBef>
              <a:buFont typeface="Arial" panose="020B0604020202020204" pitchFamily="34" charset="0"/>
              <a:buChar char="•"/>
            </a:pPr>
            <a:r>
              <a:rPr lang="en-US" altLang="en-US" dirty="0">
                <a:latin typeface="Arial" charset="0"/>
              </a:rPr>
              <a:t>Transfer sessions between computers and mobile devices</a:t>
            </a:r>
          </a:p>
          <a:p>
            <a:pPr marL="171176" indent="-171176">
              <a:spcBef>
                <a:spcPct val="0"/>
              </a:spcBef>
              <a:buFont typeface="Arial" panose="020B0604020202020204" pitchFamily="34" charset="0"/>
              <a:buChar char="•"/>
            </a:pPr>
            <a:r>
              <a:rPr lang="en-US" altLang="en-US" dirty="0">
                <a:latin typeface="Arial" charset="0"/>
              </a:rPr>
              <a:t>Print test session information</a:t>
            </a:r>
          </a:p>
          <a:p>
            <a:pPr marL="171176" indent="-171176">
              <a:spcBef>
                <a:spcPct val="0"/>
              </a:spcBef>
              <a:buFont typeface="Arial" panose="020B0604020202020204" pitchFamily="34" charset="0"/>
              <a:buChar char="•"/>
            </a:pPr>
            <a:r>
              <a:rPr lang="en-US" altLang="en-US" dirty="0">
                <a:latin typeface="Arial" charset="0"/>
              </a:rPr>
              <a:t>Exit and log out of the TA Interface</a:t>
            </a:r>
          </a:p>
          <a:p>
            <a:pPr eaLnBrk="1" hangingPunct="1">
              <a:spcBef>
                <a:spcPct val="0"/>
              </a:spcBef>
              <a:buFontTx/>
              <a:buChar char="•"/>
            </a:pPr>
            <a:endParaRPr lang="en-US" altLang="en-US" dirty="0">
              <a:latin typeface="Arial" charset="0"/>
            </a:endParaRPr>
          </a:p>
        </p:txBody>
      </p:sp>
      <p:sp>
        <p:nvSpPr>
          <p:cNvPr id="3994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1761" indent="-285293">
              <a:defRPr>
                <a:solidFill>
                  <a:schemeClr val="tx1"/>
                </a:solidFill>
                <a:latin typeface="Calibri" pitchFamily="34" charset="0"/>
              </a:defRPr>
            </a:lvl2pPr>
            <a:lvl3pPr marL="1141171" indent="-228234">
              <a:defRPr>
                <a:solidFill>
                  <a:schemeClr val="tx1"/>
                </a:solidFill>
                <a:latin typeface="Calibri" pitchFamily="34" charset="0"/>
              </a:defRPr>
            </a:lvl3pPr>
            <a:lvl4pPr marL="1597640" indent="-228234">
              <a:defRPr>
                <a:solidFill>
                  <a:schemeClr val="tx1"/>
                </a:solidFill>
                <a:latin typeface="Calibri" pitchFamily="34" charset="0"/>
              </a:defRPr>
            </a:lvl4pPr>
            <a:lvl5pPr marL="2054108" indent="-228234">
              <a:defRPr>
                <a:solidFill>
                  <a:schemeClr val="tx1"/>
                </a:solidFill>
                <a:latin typeface="Calibri" pitchFamily="34" charset="0"/>
              </a:defRPr>
            </a:lvl5pPr>
            <a:lvl6pPr marL="2510577" indent="-228234" fontAlgn="base">
              <a:spcBef>
                <a:spcPct val="0"/>
              </a:spcBef>
              <a:spcAft>
                <a:spcPct val="0"/>
              </a:spcAft>
              <a:defRPr>
                <a:solidFill>
                  <a:schemeClr val="tx1"/>
                </a:solidFill>
                <a:latin typeface="Calibri" pitchFamily="34" charset="0"/>
              </a:defRPr>
            </a:lvl6pPr>
            <a:lvl7pPr marL="2967045" indent="-228234" fontAlgn="base">
              <a:spcBef>
                <a:spcPct val="0"/>
              </a:spcBef>
              <a:spcAft>
                <a:spcPct val="0"/>
              </a:spcAft>
              <a:defRPr>
                <a:solidFill>
                  <a:schemeClr val="tx1"/>
                </a:solidFill>
                <a:latin typeface="Calibri" pitchFamily="34" charset="0"/>
              </a:defRPr>
            </a:lvl7pPr>
            <a:lvl8pPr marL="3423514" indent="-228234" fontAlgn="base">
              <a:spcBef>
                <a:spcPct val="0"/>
              </a:spcBef>
              <a:spcAft>
                <a:spcPct val="0"/>
              </a:spcAft>
              <a:defRPr>
                <a:solidFill>
                  <a:schemeClr val="tx1"/>
                </a:solidFill>
                <a:latin typeface="Calibri" pitchFamily="34" charset="0"/>
              </a:defRPr>
            </a:lvl8pPr>
            <a:lvl9pPr marL="3879982" indent="-228234" fontAlgn="base">
              <a:spcBef>
                <a:spcPct val="0"/>
              </a:spcBef>
              <a:spcAft>
                <a:spcPct val="0"/>
              </a:spcAft>
              <a:defRPr>
                <a:solidFill>
                  <a:schemeClr val="tx1"/>
                </a:solidFill>
                <a:latin typeface="Calibri" pitchFamily="34" charset="0"/>
              </a:defRPr>
            </a:lvl9pPr>
          </a:lstStyle>
          <a:p>
            <a:pPr algn="r" defTabSz="912937" fontAlgn="base">
              <a:spcBef>
                <a:spcPct val="0"/>
              </a:spcBef>
              <a:spcAft>
                <a:spcPct val="0"/>
              </a:spcAft>
              <a:defRPr/>
            </a:pPr>
            <a:fld id="{1D6C7D26-4B49-4B86-93B8-223FB2EF1D58}" type="slidenum">
              <a:rPr lang="en-US" altLang="en-US">
                <a:solidFill>
                  <a:prstClr val="black"/>
                </a:solidFill>
                <a:latin typeface="Arial" panose="020B0604020202020204" pitchFamily="34" charset="0"/>
              </a:rPr>
              <a:pPr algn="r" defTabSz="912937" fontAlgn="base">
                <a:spcBef>
                  <a:spcPct val="0"/>
                </a:spcBef>
                <a:spcAft>
                  <a:spcPct val="0"/>
                </a:spcAft>
                <a:defRPr/>
              </a:pPr>
              <a:t>2</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3309579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Once students log in and are approved for testing, you can monitor their status from the table(s) displayed on the TA Interface.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1513368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endParaRPr lang="en-US" altLang="en-US" dirty="0"/>
          </a:p>
          <a:p>
            <a:pPr eaLnBrk="1" hangingPunct="1">
              <a:spcBef>
                <a:spcPct val="0"/>
              </a:spcBef>
            </a:pPr>
            <a:r>
              <a:rPr lang="en-US" altLang="en-US" dirty="0">
                <a:latin typeface="Arial" panose="020B0604020202020204" pitchFamily="34" charset="0"/>
                <a:cs typeface="Arial" panose="020B0604020202020204" pitchFamily="34" charset="0"/>
              </a:rPr>
              <a:t>Once students log in and are approved for testing, you can monitor their status from the table(s) displayed</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on the TA Interface. The table shows </a:t>
            </a:r>
            <a:r>
              <a:rPr lang="en-US" altLang="en-US" b="1" dirty="0">
                <a:latin typeface="Arial" panose="020B0604020202020204" pitchFamily="34" charset="0"/>
                <a:cs typeface="Arial" panose="020B0604020202020204" pitchFamily="34" charset="0"/>
              </a:rPr>
              <a:t>Student Information</a:t>
            </a:r>
            <a:r>
              <a:rPr lang="en-US" altLang="ja-JP" dirty="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Opportunity Number</a:t>
            </a:r>
            <a:r>
              <a:rPr lang="en-US" altLang="ja-JP" dirty="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Test Name</a:t>
            </a:r>
            <a:r>
              <a:rPr lang="en-US" altLang="ja-JP" dirty="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Progress</a:t>
            </a:r>
            <a:r>
              <a:rPr lang="en-US" altLang="ja-JP" dirty="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Test Status</a:t>
            </a:r>
            <a:r>
              <a:rPr lang="en-US" altLang="ja-JP" dirty="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Test Settings</a:t>
            </a:r>
            <a:r>
              <a:rPr lang="en-US" altLang="ja-JP" dirty="0">
                <a:latin typeface="Arial" panose="020B0604020202020204" pitchFamily="34" charset="0"/>
                <a:cs typeface="Arial" panose="020B0604020202020204" pitchFamily="34" charset="0"/>
              </a:rPr>
              <a:t>, and an </a:t>
            </a:r>
            <a:r>
              <a:rPr lang="en-US" altLang="ja-JP" b="1" dirty="0">
                <a:latin typeface="Arial" panose="020B0604020202020204" pitchFamily="34" charset="0"/>
                <a:cs typeface="Arial" panose="020B0604020202020204" pitchFamily="34" charset="0"/>
              </a:rPr>
              <a:t>Actions </a:t>
            </a:r>
            <a:r>
              <a:rPr lang="en-US" altLang="ja-JP" dirty="0">
                <a:latin typeface="Arial" panose="020B0604020202020204" pitchFamily="34" charset="0"/>
                <a:cs typeface="Arial" panose="020B0604020202020204" pitchFamily="34" charset="0"/>
              </a:rPr>
              <a:t>option.</a:t>
            </a:r>
          </a:p>
          <a:p>
            <a:pPr>
              <a:spcBef>
                <a:spcPct val="0"/>
              </a:spcBef>
            </a:pPr>
            <a:endParaRPr lang="en-US" altLang="ja-JP" u="sng" strike="sngStrike" dirty="0">
              <a:latin typeface="Arial" panose="020B0604020202020204" pitchFamily="34" charset="0"/>
              <a:cs typeface="Arial" panose="020B0604020202020204" pitchFamily="34" charset="0"/>
            </a:endParaRPr>
          </a:p>
          <a:p>
            <a:pPr marL="171176" indent="-171176" defTabSz="912937">
              <a:spcBef>
                <a:spcPct val="0"/>
              </a:spcBef>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Progress</a:t>
            </a:r>
            <a:r>
              <a:rPr lang="en-US" altLang="en-US" dirty="0">
                <a:latin typeface="Arial" panose="020B0604020202020204" pitchFamily="34" charset="0"/>
                <a:cs typeface="Arial" panose="020B0604020202020204" pitchFamily="34" charset="0"/>
              </a:rPr>
              <a:t> column displays the student’</a:t>
            </a:r>
            <a:r>
              <a:rPr lang="en-US" altLang="ja-JP" dirty="0">
                <a:latin typeface="Arial" panose="020B0604020202020204" pitchFamily="34" charset="0"/>
                <a:cs typeface="Arial" panose="020B0604020202020204" pitchFamily="34" charset="0"/>
              </a:rPr>
              <a:t>s progress through the items in the test. It may display a progress bar to indicate the student’s progress through the test or display the total number of items completed thus far and the total number of items in the test.</a:t>
            </a:r>
          </a:p>
          <a:p>
            <a:pPr marL="171176" indent="-171176" defTabSz="912937">
              <a:spcBef>
                <a:spcPct val="0"/>
              </a:spcBef>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Test Status </a:t>
            </a:r>
            <a:r>
              <a:rPr lang="en-US" altLang="en-US" dirty="0">
                <a:latin typeface="Arial" panose="020B0604020202020204" pitchFamily="34" charset="0"/>
                <a:cs typeface="Arial" panose="020B0604020202020204" pitchFamily="34" charset="0"/>
              </a:rPr>
              <a:t>column indicates a student’s testing status. For a list of test statuses, please see the </a:t>
            </a:r>
            <a:r>
              <a:rPr lang="en-US" altLang="en-US" i="1" dirty="0">
                <a:latin typeface="Arial" panose="020B0604020202020204" pitchFamily="34" charset="0"/>
                <a:cs typeface="Arial" panose="020B0604020202020204" pitchFamily="34" charset="0"/>
              </a:rPr>
              <a:t>Test Administrator User Guide</a:t>
            </a:r>
            <a:r>
              <a:rPr lang="en-US" altLang="en-US" dirty="0">
                <a:latin typeface="Arial" panose="020B0604020202020204" pitchFamily="34" charset="0"/>
                <a:cs typeface="Arial" panose="020B0604020202020204" pitchFamily="34" charset="0"/>
              </a:rPr>
              <a:t>.</a:t>
            </a:r>
            <a:endParaRPr lang="en-US" altLang="ja-JP" dirty="0">
              <a:latin typeface="Arial" panose="020B0604020202020204" pitchFamily="34" charset="0"/>
              <a:cs typeface="Arial" panose="020B0604020202020204" pitchFamily="34" charset="0"/>
            </a:endParaRPr>
          </a:p>
          <a:p>
            <a:pPr marL="171176" indent="-171176">
              <a:spcBef>
                <a:spcPct val="0"/>
              </a:spcBef>
              <a:buFont typeface="Arial" panose="020B0604020202020204" pitchFamily="34" charset="0"/>
              <a:buChar char="•"/>
            </a:pPr>
            <a:r>
              <a:rPr lang="en-US" altLang="ja-JP" dirty="0">
                <a:latin typeface="Arial" panose="020B0604020202020204" pitchFamily="34" charset="0"/>
                <a:cs typeface="Arial" panose="020B0604020202020204" pitchFamily="34" charset="0"/>
              </a:rPr>
              <a:t>The </a:t>
            </a:r>
            <a:r>
              <a:rPr lang="en-US" altLang="ja-JP" b="1" dirty="0">
                <a:latin typeface="Arial" panose="020B0604020202020204" pitchFamily="34" charset="0"/>
                <a:cs typeface="Arial" panose="020B0604020202020204" pitchFamily="34" charset="0"/>
              </a:rPr>
              <a:t>Test Settings </a:t>
            </a:r>
            <a:r>
              <a:rPr lang="en-US" altLang="ja-JP" dirty="0">
                <a:latin typeface="Arial" panose="020B0604020202020204" pitchFamily="34" charset="0"/>
                <a:cs typeface="Arial" panose="020B0604020202020204" pitchFamily="34" charset="0"/>
              </a:rPr>
              <a:t>column will display either </a:t>
            </a:r>
            <a:r>
              <a:rPr lang="en-US" altLang="ja-JP" b="1" dirty="0">
                <a:latin typeface="Arial" panose="020B0604020202020204" pitchFamily="34" charset="0"/>
                <a:cs typeface="Arial" panose="020B0604020202020204" pitchFamily="34" charset="0"/>
              </a:rPr>
              <a:t>Standard</a:t>
            </a:r>
            <a:r>
              <a:rPr lang="en-US" altLang="ja-JP" dirty="0">
                <a:latin typeface="Arial" panose="020B0604020202020204" pitchFamily="34" charset="0"/>
                <a:cs typeface="Arial" panose="020B0604020202020204" pitchFamily="34" charset="0"/>
              </a:rPr>
              <a:t> or </a:t>
            </a:r>
            <a:r>
              <a:rPr lang="en-US" altLang="ja-JP" b="1" dirty="0">
                <a:latin typeface="Arial" panose="020B0604020202020204" pitchFamily="34" charset="0"/>
                <a:cs typeface="Arial" panose="020B0604020202020204" pitchFamily="34" charset="0"/>
              </a:rPr>
              <a:t>Custom</a:t>
            </a:r>
            <a:r>
              <a:rPr lang="en-US" altLang="ja-JP" dirty="0">
                <a:latin typeface="Arial" panose="020B0604020202020204" pitchFamily="34" charset="0"/>
                <a:cs typeface="Arial" panose="020B0604020202020204" pitchFamily="34" charset="0"/>
              </a:rPr>
              <a:t>. This column displays </a:t>
            </a:r>
            <a:r>
              <a:rPr lang="en-US" altLang="ja-JP" b="1" dirty="0">
                <a:latin typeface="Arial" panose="020B0604020202020204" pitchFamily="34" charset="0"/>
                <a:cs typeface="Arial" panose="020B0604020202020204" pitchFamily="34" charset="0"/>
              </a:rPr>
              <a:t>Custom</a:t>
            </a:r>
            <a:r>
              <a:rPr lang="en-US" altLang="ja-JP" dirty="0">
                <a:latin typeface="Arial" panose="020B0604020202020204" pitchFamily="34" charset="0"/>
                <a:cs typeface="Arial" panose="020B0604020202020204" pitchFamily="34" charset="0"/>
              </a:rPr>
              <a:t> when a student’s test settings are different from the default settings for that test. Click the </a:t>
            </a:r>
            <a:r>
              <a:rPr lang="en-US" altLang="ja-JP" b="1" dirty="0">
                <a:latin typeface="Arial" panose="020B0604020202020204" pitchFamily="34" charset="0"/>
                <a:cs typeface="Arial" panose="020B0604020202020204" pitchFamily="34" charset="0"/>
              </a:rPr>
              <a:t>Eye</a:t>
            </a:r>
            <a:r>
              <a:rPr lang="en-US" altLang="ja-JP" dirty="0">
                <a:latin typeface="Arial" panose="020B0604020202020204" pitchFamily="34" charset="0"/>
                <a:cs typeface="Arial" panose="020B0604020202020204" pitchFamily="34" charset="0"/>
              </a:rPr>
              <a:t> button to view a student’s test settings. </a:t>
            </a:r>
            <a:endParaRPr lang="en-US" altLang="en-US" dirty="0">
              <a:latin typeface="Arial" panose="020B0604020202020204" pitchFamily="34" charset="0"/>
              <a:cs typeface="Arial" panose="020B0604020202020204" pitchFamily="34" charset="0"/>
            </a:endParaRPr>
          </a:p>
          <a:p>
            <a:pPr marL="171176" indent="-171176" defTabSz="912937">
              <a:spcBef>
                <a:spcPct val="0"/>
              </a:spcBef>
              <a:buFont typeface="Arial" panose="020B0604020202020204" pitchFamily="34" charset="0"/>
              <a:buChar char="•"/>
              <a:defRPr/>
            </a:pPr>
            <a:r>
              <a:rPr lang="en-US" altLang="ja-JP" dirty="0">
                <a:latin typeface="Arial" panose="020B0604020202020204" pitchFamily="34" charset="0"/>
                <a:cs typeface="Arial" panose="020B0604020202020204" pitchFamily="34" charset="0"/>
              </a:rPr>
              <a:t>The </a:t>
            </a:r>
            <a:r>
              <a:rPr lang="en-US" altLang="ja-JP" b="1" dirty="0">
                <a:latin typeface="Arial" panose="020B0604020202020204" pitchFamily="34" charset="0"/>
                <a:cs typeface="Arial" panose="020B0604020202020204" pitchFamily="34" charset="0"/>
              </a:rPr>
              <a:t>Actions</a:t>
            </a:r>
            <a:r>
              <a:rPr lang="en-US" altLang="ja-JP" dirty="0">
                <a:latin typeface="Arial" panose="020B0604020202020204" pitchFamily="34" charset="0"/>
                <a:cs typeface="Arial" panose="020B0604020202020204" pitchFamily="34" charset="0"/>
              </a:rPr>
              <a:t> column allows you to pause a student’s test. </a:t>
            </a:r>
            <a:r>
              <a:rPr lang="en-US" dirty="0">
                <a:latin typeface="Arial" panose="020B0604020202020204" pitchFamily="34" charset="0"/>
                <a:cs typeface="Arial" panose="020B0604020202020204" pitchFamily="34" charset="0"/>
              </a:rPr>
              <a:t>If a student request a printout, a printer icon will appear in this column.</a:t>
            </a:r>
          </a:p>
          <a:p>
            <a:endParaRPr lang="en-US" altLang="en-US" dirty="0"/>
          </a:p>
          <a:p>
            <a:endParaRPr lang="en-US" alt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7E8C367-99A8-465F-93FB-7F5E61F59531}" type="slidenum">
              <a:rPr lang="en-US" altLang="en-US" noProof="0" smtClean="0"/>
              <a:pPr lvl="0"/>
              <a:t>21</a:t>
            </a:fld>
            <a:endParaRPr lang="en-US" altLang="en-US" noProof="0" dirty="0"/>
          </a:p>
        </p:txBody>
      </p:sp>
      <p:sp>
        <p:nvSpPr>
          <p:cNvPr id="4" name="Slide Image Placeholder 3">
            <a:extLst>
              <a:ext uri="{FF2B5EF4-FFF2-40B4-BE49-F238E27FC236}">
                <a16:creationId xmlns:a16="http://schemas.microsoft.com/office/drawing/2014/main" id="{869AE442-9486-4F3D-87FC-2F588805AE1F}"/>
              </a:ext>
            </a:extLst>
          </p:cNvPr>
          <p:cNvSpPr>
            <a:spLocks noGrp="1" noRot="1" noChangeAspect="1"/>
          </p:cNvSpPr>
          <p:nvPr>
            <p:ph type="sldImg"/>
          </p:nvPr>
        </p:nvSpPr>
        <p:spPr/>
      </p:sp>
    </p:spTree>
    <p:extLst>
      <p:ext uri="{BB962C8B-B14F-4D97-AF65-F5344CB8AC3E}">
        <p14:creationId xmlns:p14="http://schemas.microsoft.com/office/powerpoint/2010/main" val="754225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pPr lvl="0"/>
            <a:r>
              <a:rPr lang="en-US" altLang="en-US" dirty="0"/>
              <a:t>If you want to closely follow a student, you can use the pin student function. </a:t>
            </a:r>
          </a:p>
          <a:p>
            <a:pPr lvl="0"/>
            <a:endParaRPr lang="en-US" altLang="en-US" dirty="0"/>
          </a:p>
          <a:p>
            <a:pPr lvl="0"/>
            <a:r>
              <a:rPr lang="en-US" altLang="en-US" dirty="0"/>
              <a:t>Select the </a:t>
            </a:r>
            <a:r>
              <a:rPr lang="en-US" altLang="en-US" b="1" dirty="0"/>
              <a:t>pushpin</a:t>
            </a:r>
            <a:r>
              <a:rPr lang="en-US" altLang="en-US" dirty="0"/>
              <a:t> icon in the </a:t>
            </a:r>
            <a:r>
              <a:rPr lang="en-US" altLang="en-US" b="1" dirty="0"/>
              <a:t>Actions </a:t>
            </a:r>
            <a:r>
              <a:rPr lang="en-US" altLang="en-US" dirty="0"/>
              <a:t>column of the student you want to monitor. The student’s row will appear in a separate table and move to the top of the test session tab. Note: More than one student can be pinned at a time. </a:t>
            </a:r>
          </a:p>
          <a:p>
            <a:pPr lvl="0"/>
            <a:endParaRPr lang="en-US" altLang="en-US" dirty="0"/>
          </a:p>
          <a:p>
            <a:pPr lvl="0"/>
            <a:r>
              <a:rPr lang="en-US" altLang="en-US" dirty="0"/>
              <a:t>To unpin a student, select the </a:t>
            </a:r>
            <a:r>
              <a:rPr lang="en-US" altLang="en-US" b="1" dirty="0"/>
              <a:t>pushpin</a:t>
            </a:r>
            <a:r>
              <a:rPr lang="en-US" altLang="en-US" dirty="0"/>
              <a:t> icon again. The student’s row will no longer appear at the top of the </a:t>
            </a:r>
            <a:r>
              <a:rPr lang="en-US" altLang="en-US" b="1" dirty="0"/>
              <a:t>Test Session </a:t>
            </a:r>
            <a:r>
              <a:rPr lang="en-US" altLang="en-US" dirty="0"/>
              <a:t>tab.</a:t>
            </a:r>
          </a:p>
          <a:p>
            <a:pPr lvl="0"/>
            <a:endParaRPr lang="en-US" alt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7E8C367-99A8-465F-93FB-7F5E61F59531}" type="slidenum">
              <a:rPr lang="en-US" altLang="en-US" noProof="0" smtClean="0"/>
              <a:pPr lvl="0"/>
              <a:t>22</a:t>
            </a:fld>
            <a:endParaRPr lang="en-US" altLang="en-US" noProof="0" dirty="0"/>
          </a:p>
        </p:txBody>
      </p:sp>
      <p:sp>
        <p:nvSpPr>
          <p:cNvPr id="4" name="Slide Image Placeholder 3">
            <a:extLst>
              <a:ext uri="{FF2B5EF4-FFF2-40B4-BE49-F238E27FC236}">
                <a16:creationId xmlns:a16="http://schemas.microsoft.com/office/drawing/2014/main" id="{869AE442-9486-4F3D-87FC-2F588805AE1F}"/>
              </a:ext>
            </a:extLst>
          </p:cNvPr>
          <p:cNvSpPr>
            <a:spLocks noGrp="1" noRot="1" noChangeAspect="1"/>
          </p:cNvSpPr>
          <p:nvPr>
            <p:ph type="sldImg"/>
          </p:nvPr>
        </p:nvSpPr>
        <p:spPr/>
      </p:sp>
    </p:spTree>
    <p:extLst>
      <p:ext uri="{BB962C8B-B14F-4D97-AF65-F5344CB8AC3E}">
        <p14:creationId xmlns:p14="http://schemas.microsoft.com/office/powerpoint/2010/main" val="1661274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the Test Delivery System (TDS) detects that a student may be having technical issues or requires assistance, a “</a:t>
            </a:r>
            <a:r>
              <a:rPr lang="en-US" b="1" dirty="0"/>
              <a:t>Test with potential issues</a:t>
            </a:r>
            <a:r>
              <a:rPr lang="en-US" dirty="0"/>
              <a:t>” table will appear above the “</a:t>
            </a:r>
            <a:r>
              <a:rPr lang="en-US" b="1" dirty="0"/>
              <a:t>Tests without issue</a:t>
            </a:r>
            <a:r>
              <a:rPr lang="en-US" dirty="0"/>
              <a:t>” table. Hovering over the “</a:t>
            </a:r>
            <a:r>
              <a:rPr lang="en-US" b="1" dirty="0"/>
              <a:t>i”</a:t>
            </a:r>
            <a:r>
              <a:rPr lang="en-US" dirty="0"/>
              <a:t> icon will display more information about the issue.</a:t>
            </a:r>
          </a:p>
          <a:p>
            <a:endParaRPr lang="en-US" dirty="0"/>
          </a:p>
          <a:p>
            <a:r>
              <a:rPr lang="en-US" dirty="0"/>
              <a:t>NOTE: Students with </a:t>
            </a:r>
            <a:r>
              <a:rPr lang="en-US" b="1" dirty="0"/>
              <a:t>Print on Request </a:t>
            </a:r>
            <a:r>
              <a:rPr lang="en-US" dirty="0"/>
              <a:t>enabled will appear under “</a:t>
            </a:r>
            <a:r>
              <a:rPr lang="en-US" b="1" dirty="0"/>
              <a:t>Tests with potential issues</a:t>
            </a:r>
            <a:r>
              <a:rPr lang="en-US" dirty="0"/>
              <a:t>” when they submit a print request. Additional details about the </a:t>
            </a:r>
            <a:r>
              <a:rPr lang="en-US" b="1" dirty="0"/>
              <a:t>Print on Request </a:t>
            </a:r>
            <a:r>
              <a:rPr lang="en-US" dirty="0"/>
              <a:t>functionality can be found in the </a:t>
            </a:r>
            <a:r>
              <a:rPr lang="en-US" i="1" dirty="0"/>
              <a:t>TA User Guide </a:t>
            </a:r>
            <a:r>
              <a:rPr lang="en-US" dirty="0"/>
              <a:t>on the DeSSA portal.</a:t>
            </a:r>
          </a:p>
        </p:txBody>
      </p:sp>
      <p:sp>
        <p:nvSpPr>
          <p:cNvPr id="4" name="Slide Number Placeholder 3"/>
          <p:cNvSpPr>
            <a:spLocks noGrp="1"/>
          </p:cNvSpPr>
          <p:nvPr>
            <p:ph type="sldNum" sz="quarter" idx="5"/>
          </p:nvPr>
        </p:nvSpPr>
        <p:spPr/>
        <p:txBody>
          <a:bodyPr/>
          <a:lstStyle/>
          <a:p>
            <a:fld id="{DE6DDAFA-60D2-4611-AFEB-EA141162BA38}" type="slidenum">
              <a:rPr lang="en-US" smtClean="0"/>
              <a:pPr/>
              <a:t>23</a:t>
            </a:fld>
            <a:endParaRPr lang="en-US" dirty="0"/>
          </a:p>
        </p:txBody>
      </p:sp>
      <p:sp>
        <p:nvSpPr>
          <p:cNvPr id="7" name="Slide Image Placeholder 6">
            <a:extLst>
              <a:ext uri="{FF2B5EF4-FFF2-40B4-BE49-F238E27FC236}">
                <a16:creationId xmlns:a16="http://schemas.microsoft.com/office/drawing/2014/main" id="{C6443466-DB66-4153-BBE8-86DABD0B02E5}"/>
              </a:ext>
            </a:extLst>
          </p:cNvPr>
          <p:cNvSpPr>
            <a:spLocks noGrp="1" noRot="1" noChangeAspect="1"/>
          </p:cNvSpPr>
          <p:nvPr>
            <p:ph type="sldImg"/>
          </p:nvPr>
        </p:nvSpPr>
        <p:spPr/>
      </p:sp>
    </p:spTree>
    <p:extLst>
      <p:ext uri="{BB962C8B-B14F-4D97-AF65-F5344CB8AC3E}">
        <p14:creationId xmlns:p14="http://schemas.microsoft.com/office/powerpoint/2010/main" val="3806893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pPr eaLnBrk="1" hangingPunct="1">
              <a:lnSpc>
                <a:spcPct val="90000"/>
              </a:lnSpc>
              <a:spcBef>
                <a:spcPct val="0"/>
              </a:spcBef>
            </a:pPr>
            <a:r>
              <a:rPr lang="en-US" altLang="en-US" dirty="0">
                <a:latin typeface="Arial" charset="0"/>
              </a:rPr>
              <a:t>The </a:t>
            </a:r>
            <a:r>
              <a:rPr lang="en-US" altLang="en-US" b="1" dirty="0">
                <a:latin typeface="Arial" charset="0"/>
              </a:rPr>
              <a:t>Print on Request </a:t>
            </a:r>
            <a:r>
              <a:rPr lang="en-US" altLang="en-US" dirty="0">
                <a:latin typeface="Arial" charset="0"/>
              </a:rPr>
              <a:t>feature is available only for students who require it. Please contact your School Test Coordinator if your student needs this accommodation, which requires state approval. </a:t>
            </a:r>
            <a:r>
              <a:rPr lang="en-US" altLang="ja-JP" dirty="0">
                <a:latin typeface="Arial" charset="0"/>
              </a:rPr>
              <a:t>It is a testing impropriety to apply this restricted resource for a student who does not have an IEP or Section 504 Plan documenting his or her need for the accommodation.</a:t>
            </a:r>
          </a:p>
          <a:p>
            <a:pPr eaLnBrk="1" hangingPunct="1">
              <a:lnSpc>
                <a:spcPct val="90000"/>
              </a:lnSpc>
              <a:spcBef>
                <a:spcPct val="0"/>
              </a:spcBef>
            </a:pPr>
            <a:r>
              <a:rPr lang="en-US" altLang="en-US" dirty="0">
                <a:latin typeface="Arial" charset="0"/>
              </a:rPr>
              <a:t> </a:t>
            </a:r>
          </a:p>
          <a:p>
            <a:pPr eaLnBrk="1" hangingPunct="1">
              <a:lnSpc>
                <a:spcPct val="90000"/>
              </a:lnSpc>
              <a:spcBef>
                <a:spcPct val="0"/>
              </a:spcBef>
            </a:pPr>
            <a:r>
              <a:rPr lang="en-US" altLang="en-US" dirty="0">
                <a:latin typeface="Arial" charset="0"/>
              </a:rPr>
              <a:t>Students </a:t>
            </a:r>
            <a:r>
              <a:rPr lang="en-US" altLang="en-US" u="none" dirty="0">
                <a:latin typeface="Arial" charset="0"/>
              </a:rPr>
              <a:t>with</a:t>
            </a:r>
            <a:r>
              <a:rPr lang="en-US" altLang="en-US" dirty="0">
                <a:latin typeface="Arial" charset="0"/>
              </a:rPr>
              <a:t> this accommodation can request print</a:t>
            </a:r>
            <a:r>
              <a:rPr lang="en-US" altLang="en-US" u="none" dirty="0">
                <a:latin typeface="Arial" charset="0"/>
              </a:rPr>
              <a:t>outs </a:t>
            </a:r>
            <a:r>
              <a:rPr lang="en-US" altLang="en-US" dirty="0">
                <a:latin typeface="Arial" charset="0"/>
              </a:rPr>
              <a:t>of stimuli and/or items, depending on their settings. </a:t>
            </a:r>
          </a:p>
          <a:p>
            <a:endParaRPr lang="en-US" altLang="en-US" dirty="0"/>
          </a:p>
          <a:p>
            <a:r>
              <a:rPr lang="en-US" altLang="en-US" dirty="0"/>
              <a:t>• When a student sends a print request, the </a:t>
            </a:r>
            <a:r>
              <a:rPr lang="en-US" altLang="ja-JP" b="1" dirty="0"/>
              <a:t>Printer </a:t>
            </a:r>
            <a:r>
              <a:rPr lang="en-US" altLang="ja-JP" dirty="0"/>
              <a:t>button will appear in the </a:t>
            </a:r>
            <a:r>
              <a:rPr lang="en-US" altLang="ja-JP" b="1" dirty="0"/>
              <a:t>Actions</a:t>
            </a:r>
            <a:r>
              <a:rPr lang="en-US" altLang="ja-JP" dirty="0"/>
              <a:t> column of the </a:t>
            </a:r>
            <a:r>
              <a:rPr lang="en-US" altLang="ja-JP" b="1" dirty="0"/>
              <a:t>Tests with potential issues </a:t>
            </a:r>
            <a:r>
              <a:rPr lang="en-US" altLang="ja-JP" dirty="0"/>
              <a:t>table on the TA Interface. Select the button to view the request.</a:t>
            </a:r>
          </a:p>
          <a:p>
            <a:endParaRPr lang="en-US" altLang="ja-JP" dirty="0"/>
          </a:p>
          <a:p>
            <a:r>
              <a:rPr lang="en-US" altLang="en-US" dirty="0"/>
              <a:t>• If you select the </a:t>
            </a:r>
            <a:r>
              <a:rPr lang="en-US" altLang="en-US" b="1" dirty="0"/>
              <a:t>Check</a:t>
            </a:r>
            <a:r>
              <a:rPr lang="en-US" altLang="en-US" dirty="0"/>
              <a:t> button to </a:t>
            </a:r>
            <a:r>
              <a:rPr lang="en-US" altLang="ja-JP" dirty="0"/>
              <a:t>approve the print request, a cover sheet containing the student’s name and SSID will display in a new browser window. No test content will ever display on your screen.</a:t>
            </a:r>
          </a:p>
          <a:p>
            <a:endParaRPr lang="en-US" altLang="en-US" dirty="0"/>
          </a:p>
          <a:p>
            <a:r>
              <a:rPr lang="en-US" altLang="en-US" dirty="0"/>
              <a:t>• If you select the </a:t>
            </a:r>
            <a:r>
              <a:rPr lang="en-US" altLang="en-US" b="1" dirty="0"/>
              <a:t>X</a:t>
            </a:r>
            <a:r>
              <a:rPr lang="en-US" altLang="en-US" dirty="0"/>
              <a:t> button to </a:t>
            </a:r>
            <a:r>
              <a:rPr lang="en-US" altLang="ja-JP" dirty="0"/>
              <a:t>deny the print request, nothing will be printed.</a:t>
            </a:r>
          </a:p>
          <a:p>
            <a:r>
              <a:rPr lang="en-US" altLang="en-US" dirty="0"/>
              <a:t> </a:t>
            </a:r>
          </a:p>
          <a:p>
            <a:r>
              <a:rPr lang="en-US" altLang="en-US" dirty="0"/>
              <a:t>Before approving the student’</a:t>
            </a:r>
            <a:r>
              <a:rPr lang="en-US" altLang="ja-JP" dirty="0"/>
              <a:t>s print request, ensure that it will be sent to a printer that is monitored by staff who have been trained in test security. All printed test items, stimuli, and reading passages must be securely stored and destroyed immediately following a test session.</a:t>
            </a:r>
          </a:p>
          <a:p>
            <a:endParaRPr lang="en-US" alt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24</a:t>
            </a:fld>
            <a:endParaRPr lang="en-US" altLang="en-US" dirty="0"/>
          </a:p>
        </p:txBody>
      </p:sp>
      <p:sp>
        <p:nvSpPr>
          <p:cNvPr id="4" name="Slide Image Placeholder 3">
            <a:extLst>
              <a:ext uri="{FF2B5EF4-FFF2-40B4-BE49-F238E27FC236}">
                <a16:creationId xmlns:a16="http://schemas.microsoft.com/office/drawing/2014/main" id="{E754E335-BEB0-4A58-A9EB-724DF86A65AF}"/>
              </a:ext>
            </a:extLst>
          </p:cNvPr>
          <p:cNvSpPr>
            <a:spLocks noGrp="1" noRot="1" noChangeAspect="1"/>
          </p:cNvSpPr>
          <p:nvPr>
            <p:ph type="sldImg"/>
          </p:nvPr>
        </p:nvSpPr>
        <p:spPr/>
      </p:sp>
    </p:spTree>
    <p:extLst>
      <p:ext uri="{BB962C8B-B14F-4D97-AF65-F5344CB8AC3E}">
        <p14:creationId xmlns:p14="http://schemas.microsoft.com/office/powerpoint/2010/main" val="2540608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t>
            </a:r>
            <a:r>
              <a:rPr lang="en-US" b="1" dirty="0"/>
              <a:t>Approved Requests </a:t>
            </a:r>
            <a:r>
              <a:rPr lang="en-US" dirty="0"/>
              <a:t>option allows you to view a list of every print request you approved during the current session. To see all approved requests, select the </a:t>
            </a:r>
            <a:r>
              <a:rPr lang="en-US" b="1" dirty="0"/>
              <a:t>Menu</a:t>
            </a:r>
            <a:r>
              <a:rPr lang="en-US" dirty="0"/>
              <a:t> button, and then select </a:t>
            </a:r>
            <a:r>
              <a:rPr lang="en-US" b="1" dirty="0"/>
              <a:t>Approved Requests.</a:t>
            </a:r>
          </a:p>
          <a:p>
            <a:endParaRPr lang="en-US" dirty="0"/>
          </a:p>
          <a:p>
            <a:r>
              <a:rPr lang="en-US" dirty="0"/>
              <a:t>If you wish to print this list for your own records, select </a:t>
            </a:r>
            <a:r>
              <a:rPr lang="en-US" b="1" dirty="0"/>
              <a:t>Print</a:t>
            </a:r>
            <a:r>
              <a:rPr lang="en-US" dirty="0"/>
              <a:t> at the top of the </a:t>
            </a:r>
            <a:r>
              <a:rPr lang="en-US" b="1" dirty="0"/>
              <a:t>Approved Requests </a:t>
            </a:r>
            <a:r>
              <a:rPr lang="en-US" dirty="0"/>
              <a:t>window.</a:t>
            </a:r>
          </a:p>
        </p:txBody>
      </p:sp>
      <p:sp>
        <p:nvSpPr>
          <p:cNvPr id="4" name="Slide Number Placeholder 3"/>
          <p:cNvSpPr>
            <a:spLocks noGrp="1"/>
          </p:cNvSpPr>
          <p:nvPr>
            <p:ph type="sldNum" sz="quarter" idx="10"/>
          </p:nvPr>
        </p:nvSpPr>
        <p:spPr/>
        <p:txBody>
          <a:bodyPr/>
          <a:lstStyle/>
          <a:p>
            <a:pPr lvl="0"/>
            <a:fld id="{E8B097D6-EE9F-415D-9708-2BB67BC396CD}" type="slidenum">
              <a:rPr lang="en-US" noProof="0" smtClean="0"/>
              <a:pPr lvl="0"/>
              <a:t>25</a:t>
            </a:fld>
            <a:endParaRPr lang="en-US" noProof="0" dirty="0"/>
          </a:p>
        </p:txBody>
      </p:sp>
      <p:sp>
        <p:nvSpPr>
          <p:cNvPr id="7" name="Slide Image Placeholder 6">
            <a:extLst>
              <a:ext uri="{FF2B5EF4-FFF2-40B4-BE49-F238E27FC236}">
                <a16:creationId xmlns:a16="http://schemas.microsoft.com/office/drawing/2014/main" id="{B232F015-1541-4E96-91F4-5C55DA83A5DA}"/>
              </a:ext>
            </a:extLst>
          </p:cNvPr>
          <p:cNvSpPr>
            <a:spLocks noGrp="1" noRot="1" noChangeAspect="1"/>
          </p:cNvSpPr>
          <p:nvPr>
            <p:ph type="sldImg"/>
          </p:nvPr>
        </p:nvSpPr>
        <p:spPr/>
      </p:sp>
    </p:spTree>
    <p:extLst>
      <p:ext uri="{BB962C8B-B14F-4D97-AF65-F5344CB8AC3E}">
        <p14:creationId xmlns:p14="http://schemas.microsoft.com/office/powerpoint/2010/main" val="2216208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p:cNvSpPr>
            <a:spLocks noGrp="1"/>
          </p:cNvSpPr>
          <p:nvPr>
            <p:ph type="body" idx="1"/>
          </p:nvPr>
        </p:nvSpPr>
        <p:spPr/>
        <p:txBody>
          <a:bodyPr/>
          <a:lstStyle/>
          <a:p>
            <a:r>
              <a:rPr lang="en-US" altLang="en-US" dirty="0"/>
              <a:t>If you wish to print a snapshot of the TA Interface in its current view, select the </a:t>
            </a:r>
            <a:r>
              <a:rPr lang="en-US" altLang="ja-JP" b="1" dirty="0"/>
              <a:t>Print</a:t>
            </a:r>
            <a:r>
              <a:rPr lang="en-US" altLang="ja-JP" dirty="0"/>
              <a:t> icon located below the </a:t>
            </a:r>
            <a:r>
              <a:rPr lang="en-US" altLang="ja-JP" b="1" dirty="0"/>
              <a:t>Menu</a:t>
            </a:r>
            <a:r>
              <a:rPr lang="en-US" altLang="ja-JP" dirty="0"/>
              <a:t> button. Printing a snapshot of the test session information can be useful for tracking which students did not complete their tests and may need to be scheduled for another session. </a:t>
            </a:r>
          </a:p>
          <a:p>
            <a:endParaRPr lang="en-US" altLang="ja-JP" dirty="0"/>
          </a:p>
          <a:p>
            <a:r>
              <a:rPr lang="en-US" altLang="ja-JP" b="1" dirty="0"/>
              <a:t>NOTE: Remember that any printouts containing personally identifiable student information must be securely stored and should be destroyed after use.</a:t>
            </a:r>
            <a:endParaRPr lang="en-US" altLang="en-US" b="1" dirty="0"/>
          </a:p>
          <a:p>
            <a:endParaRPr lang="en-US" altLang="en-US" dirty="0"/>
          </a:p>
        </p:txBody>
      </p:sp>
      <p:sp>
        <p:nvSpPr>
          <p:cNvPr id="4710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9D90BC52-05D8-4847-8A65-D725FDD24E05}" type="slidenum">
              <a:rPr lang="en-US" altLang="en-US" noProof="0" smtClean="0"/>
              <a:pPr lvl="0"/>
              <a:t>26</a:t>
            </a:fld>
            <a:endParaRPr lang="en-US" altLang="en-US" noProof="0" dirty="0"/>
          </a:p>
        </p:txBody>
      </p:sp>
      <p:sp>
        <p:nvSpPr>
          <p:cNvPr id="4" name="Slide Image Placeholder 3">
            <a:extLst>
              <a:ext uri="{FF2B5EF4-FFF2-40B4-BE49-F238E27FC236}">
                <a16:creationId xmlns:a16="http://schemas.microsoft.com/office/drawing/2014/main" id="{6088AC90-E78D-4808-A90E-A88C92A48228}"/>
              </a:ext>
            </a:extLst>
          </p:cNvPr>
          <p:cNvSpPr>
            <a:spLocks noGrp="1" noRot="1" noChangeAspect="1"/>
          </p:cNvSpPr>
          <p:nvPr>
            <p:ph type="sldImg"/>
          </p:nvPr>
        </p:nvSpPr>
        <p:spPr/>
      </p:sp>
    </p:spTree>
    <p:extLst>
      <p:ext uri="{BB962C8B-B14F-4D97-AF65-F5344CB8AC3E}">
        <p14:creationId xmlns:p14="http://schemas.microsoft.com/office/powerpoint/2010/main" val="2163879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p:cNvSpPr>
            <a:spLocks noGrp="1"/>
          </p:cNvSpPr>
          <p:nvPr>
            <p:ph type="body" idx="1"/>
          </p:nvPr>
        </p:nvSpPr>
        <p:spPr/>
        <p:txBody>
          <a:bodyPr/>
          <a:lstStyle/>
          <a:p>
            <a:r>
              <a:rPr lang="en-US" altLang="en-US" dirty="0"/>
              <a:t>In the event that you have problems with your computer or web browser or need to change computers during an active test session, you can transfer the session from one computer, mobile device, or browser to another without stopping the session or interrupting in-progress tests. To transfer a test session to a new device or browser, remember the following:</a:t>
            </a:r>
          </a:p>
          <a:p>
            <a:r>
              <a:rPr lang="en-US" altLang="en-US" dirty="0"/>
              <a:t> </a:t>
            </a:r>
          </a:p>
          <a:p>
            <a:pPr marL="171450" indent="-171450">
              <a:buFont typeface="Arial" panose="020B0604020202020204" pitchFamily="34" charset="0"/>
              <a:buChar char="•"/>
            </a:pPr>
            <a:r>
              <a:rPr lang="en-US" altLang="en-US" dirty="0"/>
              <a:t>Do not log out of the session you are currently in or stop the test session. If you do, you will end the test session and pause all students’</a:t>
            </a:r>
            <a:r>
              <a:rPr lang="en-US" altLang="ja-JP" dirty="0"/>
              <a:t> tests.</a:t>
            </a:r>
            <a:endParaRPr lang="en-US" altLang="en-US" dirty="0"/>
          </a:p>
          <a:p>
            <a:pPr marL="171450" indent="-171450">
              <a:buFont typeface="Arial" panose="020B0604020202020204" pitchFamily="34" charset="0"/>
              <a:buChar char="•"/>
            </a:pPr>
            <a:r>
              <a:rPr lang="en-US" altLang="en-US" dirty="0"/>
              <a:t>Log in to the TA Interface on the new machine or in the new browser. </a:t>
            </a:r>
            <a:r>
              <a:rPr lang="en-US" altLang="en-US" strike="noStrike" dirty="0"/>
              <a:t>You will see an </a:t>
            </a:r>
            <a:r>
              <a:rPr lang="en-US" altLang="en-US" b="1" strike="noStrike" dirty="0"/>
              <a:t>Active Sessions </a:t>
            </a:r>
            <a:r>
              <a:rPr lang="en-US" altLang="en-US" strike="noStrike" dirty="0"/>
              <a:t>table listing all active testing sessions. </a:t>
            </a:r>
          </a:p>
          <a:p>
            <a:pPr marL="171450" indent="-171450">
              <a:buFont typeface="Arial" panose="020B0604020202020204" pitchFamily="34" charset="0"/>
              <a:buChar char="•"/>
            </a:pPr>
            <a:r>
              <a:rPr lang="en-US" altLang="en-US" strike="noStrike" dirty="0"/>
              <a:t>Select the session you want to transfer and select the </a:t>
            </a:r>
            <a:r>
              <a:rPr lang="en-US" altLang="en-US" b="1" strike="noStrike" dirty="0"/>
              <a:t>Start</a:t>
            </a:r>
            <a:r>
              <a:rPr lang="en-US" altLang="en-US" strike="noStrike" dirty="0"/>
              <a:t> icon in the </a:t>
            </a:r>
            <a:r>
              <a:rPr lang="en-US" altLang="en-US" b="1" strike="noStrike" dirty="0"/>
              <a:t>Actions</a:t>
            </a:r>
            <a:r>
              <a:rPr lang="en-US" altLang="en-US" strike="noStrike" dirty="0"/>
              <a:t> column. The session will become active on the new browser or device.</a:t>
            </a:r>
          </a:p>
          <a:p>
            <a:endParaRPr lang="en-US" altLang="en-US" strike="noStrike" dirty="0"/>
          </a:p>
          <a:p>
            <a:r>
              <a:rPr lang="en-US" altLang="en-US" dirty="0"/>
              <a:t>A message will appear on the previous device or browser, and the window will close automatically. This will not stop the session or pause student tests.</a:t>
            </a: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BF9434A6-5BDB-4B08-AF09-3C273E0A9DE9}" type="slidenum">
              <a:rPr lang="en-US" altLang="en-US" noProof="0" smtClean="0"/>
              <a:pPr lvl="0"/>
              <a:t>27</a:t>
            </a:fld>
            <a:endParaRPr lang="en-US" altLang="en-US" noProof="0" dirty="0"/>
          </a:p>
        </p:txBody>
      </p:sp>
      <p:sp>
        <p:nvSpPr>
          <p:cNvPr id="4" name="Slide Image Placeholder 3">
            <a:extLst>
              <a:ext uri="{FF2B5EF4-FFF2-40B4-BE49-F238E27FC236}">
                <a16:creationId xmlns:a16="http://schemas.microsoft.com/office/drawing/2014/main" id="{F3DBDC42-16D7-4FDE-9F13-486349D1A946}"/>
              </a:ext>
            </a:extLst>
          </p:cNvPr>
          <p:cNvSpPr>
            <a:spLocks noGrp="1" noRot="1" noChangeAspect="1"/>
          </p:cNvSpPr>
          <p:nvPr>
            <p:ph type="sldImg"/>
          </p:nvPr>
        </p:nvSpPr>
        <p:spPr/>
      </p:sp>
    </p:spTree>
    <p:extLst>
      <p:ext uri="{BB962C8B-B14F-4D97-AF65-F5344CB8AC3E}">
        <p14:creationId xmlns:p14="http://schemas.microsoft.com/office/powerpoint/2010/main" val="1273275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en-US" dirty="0">
                <a:latin typeface="+mn-lt"/>
              </a:rPr>
              <a:t>You have two options within the TA Interface to pause or stop testing once it has begun. You can pause an individual student’</a:t>
            </a:r>
            <a:r>
              <a:rPr lang="en-US" altLang="ja-JP" dirty="0">
                <a:latin typeface="+mn-lt"/>
              </a:rPr>
              <a:t>s test or stop the entire session, which will stop all students from testing. </a:t>
            </a:r>
          </a:p>
          <a:p>
            <a:endParaRPr lang="en-US" altLang="ja-JP" dirty="0">
              <a:latin typeface="+mn-lt"/>
            </a:endParaRPr>
          </a:p>
          <a:p>
            <a:r>
              <a:rPr lang="en-US" altLang="ja-JP" dirty="0">
                <a:latin typeface="+mn-lt"/>
              </a:rPr>
              <a:t>To pause an individual student’s test, select the </a:t>
            </a:r>
            <a:r>
              <a:rPr lang="en-US" altLang="ja-JP" b="1" dirty="0">
                <a:latin typeface="+mn-lt"/>
              </a:rPr>
              <a:t>Pause</a:t>
            </a:r>
            <a:r>
              <a:rPr lang="en-US" altLang="ja-JP" dirty="0">
                <a:latin typeface="+mn-lt"/>
              </a:rPr>
              <a:t> button in the </a:t>
            </a:r>
            <a:r>
              <a:rPr lang="en-US" altLang="ja-JP" b="1" dirty="0">
                <a:latin typeface="+mn-lt"/>
              </a:rPr>
              <a:t>Actions</a:t>
            </a:r>
            <a:r>
              <a:rPr lang="en-US" altLang="ja-JP" dirty="0">
                <a:latin typeface="+mn-lt"/>
              </a:rPr>
              <a:t> column for that student. When prompted, select </a:t>
            </a:r>
            <a:r>
              <a:rPr lang="en-US" altLang="ja-JP" b="1" dirty="0">
                <a:latin typeface="+mn-lt"/>
              </a:rPr>
              <a:t>OK</a:t>
            </a:r>
            <a:r>
              <a:rPr lang="en-US" altLang="ja-JP" dirty="0">
                <a:latin typeface="+mn-lt"/>
              </a:rPr>
              <a:t> to confirm that you want to pause the test. This option would be appropriate if a student becomes ill, for example. In the event of an emergency that requires all students to stop testing, you can pause all students</a:t>
            </a:r>
            <a:r>
              <a:rPr lang="ja-JP" altLang="en-US" dirty="0">
                <a:latin typeface="+mn-lt"/>
              </a:rPr>
              <a:t>’</a:t>
            </a:r>
            <a:r>
              <a:rPr lang="en-US" altLang="ja-JP" dirty="0">
                <a:latin typeface="+mn-lt"/>
              </a:rPr>
              <a:t> tests by stopping the session.</a:t>
            </a:r>
          </a:p>
          <a:p>
            <a:endParaRPr lang="en-US" altLang="ja-JP" dirty="0">
              <a:latin typeface="+mn-lt"/>
            </a:endParaRPr>
          </a:p>
          <a:p>
            <a:r>
              <a:rPr lang="en-US" altLang="ja-JP" dirty="0">
                <a:latin typeface="+mn-lt"/>
              </a:rPr>
              <a:t>If you stop the session, all in-progress tests will be paused. If a session stops, it cannot be resumed. You will have to create a new test session and give the new session ID to students so that they can resume testing. To stop the entire test session for all students, do the following:</a:t>
            </a:r>
          </a:p>
          <a:p>
            <a:endParaRPr lang="en-US" altLang="ja-JP" dirty="0">
              <a:latin typeface="+mn-lt"/>
            </a:endParaRPr>
          </a:p>
          <a:p>
            <a:r>
              <a:rPr lang="en-US" altLang="en-US" dirty="0">
                <a:latin typeface="+mn-lt"/>
              </a:rPr>
              <a:t>• Select the </a:t>
            </a:r>
            <a:r>
              <a:rPr lang="en-US" altLang="ja-JP" b="1" dirty="0">
                <a:latin typeface="+mn-lt"/>
              </a:rPr>
              <a:t>Stop Session</a:t>
            </a:r>
            <a:r>
              <a:rPr lang="en-US" altLang="ja-JP" dirty="0">
                <a:latin typeface="+mn-lt"/>
              </a:rPr>
              <a:t> button next to the session ID. A pop-up message will appear requesting verification to end the session and log students out.</a:t>
            </a:r>
          </a:p>
          <a:p>
            <a:r>
              <a:rPr lang="en-US" altLang="en-US" dirty="0">
                <a:latin typeface="+mn-lt"/>
              </a:rPr>
              <a:t>• When prompted, select </a:t>
            </a:r>
            <a:r>
              <a:rPr lang="en-US" altLang="ja-JP" b="1" dirty="0">
                <a:latin typeface="+mn-lt"/>
              </a:rPr>
              <a:t>OK</a:t>
            </a:r>
            <a:r>
              <a:rPr lang="en-US" altLang="ja-JP" dirty="0">
                <a:latin typeface="+mn-lt"/>
              </a:rPr>
              <a:t> to continue.</a:t>
            </a:r>
          </a:p>
          <a:p>
            <a:endParaRPr lang="en-US" altLang="en-US" dirty="0">
              <a:latin typeface="+mn-lt"/>
            </a:endParaRPr>
          </a:p>
          <a:p>
            <a:r>
              <a:rPr lang="en-US" altLang="en-US" dirty="0">
                <a:latin typeface="+mn-lt"/>
              </a:rPr>
              <a:t>If you forget to log out before leaving the testing area, the session will close automatically after 20 minutes of inactivity on both the TA and student computers. You would then need to create a new session and provide the new session ID to students in order to resume testing.</a:t>
            </a:r>
          </a:p>
          <a:p>
            <a:endParaRPr lang="en-US" altLang="en-US" dirty="0">
              <a:latin typeface="+mn-lt"/>
            </a:endParaRP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E7F032CD-7714-4681-BE5E-14D314D6297F}" type="slidenum">
              <a:rPr lang="en-US" altLang="en-US" noProof="0" smtClean="0"/>
              <a:pPr lvl="0"/>
              <a:t>28</a:t>
            </a:fld>
            <a:endParaRPr lang="en-US" altLang="en-US" noProof="0" dirty="0"/>
          </a:p>
        </p:txBody>
      </p:sp>
      <p:sp>
        <p:nvSpPr>
          <p:cNvPr id="4" name="Slide Image Placeholder 3">
            <a:extLst>
              <a:ext uri="{FF2B5EF4-FFF2-40B4-BE49-F238E27FC236}">
                <a16:creationId xmlns:a16="http://schemas.microsoft.com/office/drawing/2014/main" id="{94B6C3CD-D733-4054-A1F6-40078FD89275}"/>
              </a:ext>
            </a:extLst>
          </p:cNvPr>
          <p:cNvSpPr>
            <a:spLocks noGrp="1" noRot="1" noChangeAspect="1"/>
          </p:cNvSpPr>
          <p:nvPr>
            <p:ph type="sldImg"/>
          </p:nvPr>
        </p:nvSpPr>
        <p:spPr/>
      </p:sp>
    </p:spTree>
    <p:extLst>
      <p:ext uri="{BB962C8B-B14F-4D97-AF65-F5344CB8AC3E}">
        <p14:creationId xmlns:p14="http://schemas.microsoft.com/office/powerpoint/2010/main" val="747859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latin typeface="+mn-lt"/>
              </a:rPr>
              <a:t>To log out of the TA Interface, select the </a:t>
            </a:r>
            <a:r>
              <a:rPr lang="en-US" altLang="ja-JP" b="1" dirty="0">
                <a:latin typeface="+mn-lt"/>
              </a:rPr>
              <a:t>Logout </a:t>
            </a:r>
            <a:r>
              <a:rPr lang="en-US" altLang="ja-JP" dirty="0">
                <a:latin typeface="+mn-lt"/>
              </a:rPr>
              <a:t>button in the upper-right corner of the page. It is preferable for you to log out only after stopping your active test session, as logging out will cause all in-progress tests to be paused. </a:t>
            </a:r>
            <a:r>
              <a:rPr lang="en-US" altLang="ja-JP" strike="noStrike" dirty="0">
                <a:latin typeface="+mn-lt"/>
              </a:rPr>
              <a:t>A confirmation message will appear, asking you to confirm that you want to exit the website and pause all students</a:t>
            </a:r>
            <a:r>
              <a:rPr lang="ja-JP" altLang="en-US" strike="noStrike" dirty="0">
                <a:latin typeface="+mn-lt"/>
              </a:rPr>
              <a:t>’</a:t>
            </a:r>
            <a:r>
              <a:rPr lang="en-US" altLang="ja-JP" strike="noStrike" dirty="0">
                <a:latin typeface="+mn-lt"/>
              </a:rPr>
              <a:t> in-progress tests. This scenario also occurs when you navigate to another website from the TA Interface. </a:t>
            </a:r>
          </a:p>
          <a:p>
            <a:endParaRPr lang="en-US" altLang="ja-JP" dirty="0">
              <a:latin typeface="+mn-lt"/>
            </a:endParaRPr>
          </a:p>
          <a:p>
            <a:r>
              <a:rPr lang="en-US" altLang="ja-JP" dirty="0">
                <a:latin typeface="+mn-lt"/>
              </a:rPr>
              <a:t>However, regardless of when or how you log out or navigate away from the TA Interface, student data will NOT be lost. If you need to access another application, we encourage you to open it in a separate browser window.</a:t>
            </a:r>
          </a:p>
          <a:p>
            <a:endParaRPr lang="en-US" altLang="en-US" dirty="0">
              <a:latin typeface="+mn-lt"/>
            </a:endParaRPr>
          </a:p>
          <a:p>
            <a:r>
              <a:rPr lang="en-US" altLang="ja-JP" dirty="0">
                <a:latin typeface="+mn-lt"/>
              </a:rPr>
              <a:t>When all students have completed testing, refer to your </a:t>
            </a:r>
            <a:r>
              <a:rPr lang="en-US" altLang="ja-JP" i="1" dirty="0">
                <a:latin typeface="+mn-lt"/>
              </a:rPr>
              <a:t>Test Administration Manual </a:t>
            </a:r>
            <a:r>
              <a:rPr lang="en-US" altLang="ja-JP" dirty="0">
                <a:latin typeface="+mn-lt"/>
              </a:rPr>
              <a:t>for instructions on destroying any printed testing materials and reporting testing improprieties or irregularities.</a:t>
            </a: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F550DFFA-94C9-4627-B76F-9A502F19CAF2}" type="slidenum">
              <a:rPr lang="en-US" altLang="en-US" noProof="0" smtClean="0"/>
              <a:pPr lvl="0"/>
              <a:t>29</a:t>
            </a:fld>
            <a:endParaRPr lang="en-US" altLang="en-US" noProof="0" dirty="0"/>
          </a:p>
        </p:txBody>
      </p:sp>
      <p:sp>
        <p:nvSpPr>
          <p:cNvPr id="4" name="Slide Image Placeholder 3">
            <a:extLst>
              <a:ext uri="{FF2B5EF4-FFF2-40B4-BE49-F238E27FC236}">
                <a16:creationId xmlns:a16="http://schemas.microsoft.com/office/drawing/2014/main" id="{FC24C280-B2AE-4585-B931-BA685BEFC055}"/>
              </a:ext>
            </a:extLst>
          </p:cNvPr>
          <p:cNvSpPr>
            <a:spLocks noGrp="1" noRot="1" noChangeAspect="1"/>
          </p:cNvSpPr>
          <p:nvPr>
            <p:ph type="sldImg"/>
          </p:nvPr>
        </p:nvSpPr>
        <p:spPr/>
      </p:sp>
    </p:spTree>
    <p:extLst>
      <p:ext uri="{BB962C8B-B14F-4D97-AF65-F5344CB8AC3E}">
        <p14:creationId xmlns:p14="http://schemas.microsoft.com/office/powerpoint/2010/main" val="388308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1463" y="519113"/>
            <a:ext cx="3673475" cy="2066925"/>
          </a:xfrm>
        </p:spPr>
      </p:sp>
      <p:sp>
        <p:nvSpPr>
          <p:cNvPr id="3" name="Notes Placeholder 2"/>
          <p:cNvSpPr>
            <a:spLocks noGrp="1"/>
          </p:cNvSpPr>
          <p:nvPr>
            <p:ph type="body" idx="1"/>
          </p:nvPr>
        </p:nvSpPr>
        <p:spPr/>
        <p:txBody>
          <a:bodyPr/>
          <a:lstStyle/>
          <a:p>
            <a:r>
              <a:rPr lang="en-US" dirty="0"/>
              <a:t>The TA Interface is accessed through the Delaware Department of Education’s (DDOE’s) </a:t>
            </a:r>
            <a:r>
              <a:rPr lang="en-US" dirty="0" err="1"/>
              <a:t>EdAccess</a:t>
            </a:r>
            <a:r>
              <a:rPr lang="en-US" dirty="0"/>
              <a:t> or LEA </a:t>
            </a:r>
            <a:r>
              <a:rPr lang="en-US" dirty="0" err="1"/>
              <a:t>Classlink</a:t>
            </a:r>
            <a:r>
              <a:rPr lang="en-US" dirty="0"/>
              <a:t> application.</a:t>
            </a:r>
          </a:p>
          <a:p>
            <a:pPr lvl="0"/>
            <a:r>
              <a:rPr lang="en-US" dirty="0"/>
              <a:t>Access the DDOE </a:t>
            </a:r>
            <a:r>
              <a:rPr lang="en-US" dirty="0" err="1"/>
              <a:t>EdAccess</a:t>
            </a:r>
            <a:r>
              <a:rPr lang="en-US" dirty="0"/>
              <a:t> login page at </a:t>
            </a:r>
            <a:r>
              <a:rPr lang="en-US" dirty="0">
                <a:hlinkClick r:id="rId3" action="ppaction://hlinkfile"/>
              </a:rPr>
              <a:t>launchpad.classlink.com/ddoe</a:t>
            </a:r>
            <a:r>
              <a:rPr lang="en-US" dirty="0"/>
              <a:t>. Use your regular </a:t>
            </a:r>
            <a:r>
              <a:rPr lang="en-US" dirty="0" err="1"/>
              <a:t>EdAccess</a:t>
            </a:r>
            <a:r>
              <a:rPr lang="en-US" dirty="0"/>
              <a:t> ID and password to log in.</a:t>
            </a:r>
          </a:p>
          <a:p>
            <a:r>
              <a:rPr lang="en-US" dirty="0"/>
              <a:t> </a:t>
            </a:r>
          </a:p>
          <a:p>
            <a:pPr lvl="0"/>
            <a:r>
              <a:rPr lang="en-US" dirty="0"/>
              <a:t>After you have successfully logged in, you will see a list of authorized applications, including </a:t>
            </a:r>
            <a:r>
              <a:rPr lang="en-US" dirty="0" err="1"/>
              <a:t>DeSSA</a:t>
            </a:r>
            <a:r>
              <a:rPr lang="en-US" dirty="0"/>
              <a:t> Math &amp; ELA. </a:t>
            </a:r>
          </a:p>
          <a:p>
            <a:pPr lvl="0"/>
            <a:r>
              <a:rPr lang="en-US" dirty="0"/>
              <a:t>Click the [</a:t>
            </a:r>
            <a:r>
              <a:rPr lang="en-US" b="1" dirty="0" err="1"/>
              <a:t>DeSSA</a:t>
            </a:r>
            <a:r>
              <a:rPr lang="en-US" b="1" dirty="0"/>
              <a:t> Math &amp; ELA</a:t>
            </a:r>
            <a:r>
              <a:rPr lang="en-US" dirty="0"/>
              <a:t>] button from your menu. You will be directed to the </a:t>
            </a:r>
            <a:r>
              <a:rPr lang="en-US" dirty="0" err="1"/>
              <a:t>DeSSA</a:t>
            </a:r>
            <a:r>
              <a:rPr lang="en-US" dirty="0"/>
              <a:t> portal.</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608926" y="6776566"/>
            <a:ext cx="78548" cy="231708"/>
          </a:xfrm>
        </p:spPr>
        <p:txBody>
          <a:bodyPr/>
          <a:lstStyle/>
          <a:p>
            <a:pPr defTabSz="945529">
              <a:defRPr/>
            </a:pPr>
            <a:fld id="{10FBD5D1-EC6A-49BA-A260-9EA64558D1CE}" type="slidenum">
              <a:rPr lang="en-US">
                <a:solidFill>
                  <a:prstClr val="black"/>
                </a:solidFill>
                <a:latin typeface="Calibri" panose="020F0502020204030204"/>
                <a:ea typeface="+mn-ea"/>
              </a:rPr>
              <a:pPr defTabSz="945529">
                <a:defRPr/>
              </a:pPr>
              <a:t>3</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2743598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charset="0"/>
              </a:rPr>
              <a:t>This table presents some of the common issues that you or your students may encounter during a test session. Please take a moment to review this information. For more detailed information please refer to your </a:t>
            </a:r>
            <a:r>
              <a:rPr lang="en-US" altLang="en-US" i="1" dirty="0">
                <a:latin typeface="Arial" charset="0"/>
              </a:rPr>
              <a:t>Test Administration Manual</a:t>
            </a:r>
            <a:r>
              <a:rPr lang="en-US" altLang="en-US" dirty="0">
                <a:latin typeface="Arial" charset="0"/>
              </a:rPr>
              <a:t>.</a:t>
            </a:r>
            <a:endParaRPr lang="en-US" altLang="en-US" b="1" dirty="0">
              <a:latin typeface="Arial" charset="0"/>
            </a:endParaRPr>
          </a:p>
          <a:p>
            <a:pPr eaLnBrk="1" hangingPunct="1">
              <a:spcBef>
                <a:spcPct val="0"/>
              </a:spcBef>
            </a:pPr>
            <a:endParaRPr lang="en-US" altLang="en-US" dirty="0">
              <a:latin typeface="Arial" charset="0"/>
            </a:endParaRPr>
          </a:p>
        </p:txBody>
      </p:sp>
      <p:sp>
        <p:nvSpPr>
          <p:cNvPr id="593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1761" indent="-285293">
              <a:defRPr>
                <a:solidFill>
                  <a:schemeClr val="tx1"/>
                </a:solidFill>
                <a:latin typeface="Calibri" pitchFamily="34" charset="0"/>
              </a:defRPr>
            </a:lvl2pPr>
            <a:lvl3pPr marL="1141171" indent="-228234">
              <a:defRPr>
                <a:solidFill>
                  <a:schemeClr val="tx1"/>
                </a:solidFill>
                <a:latin typeface="Calibri" pitchFamily="34" charset="0"/>
              </a:defRPr>
            </a:lvl3pPr>
            <a:lvl4pPr marL="1597640" indent="-228234">
              <a:defRPr>
                <a:solidFill>
                  <a:schemeClr val="tx1"/>
                </a:solidFill>
                <a:latin typeface="Calibri" pitchFamily="34" charset="0"/>
              </a:defRPr>
            </a:lvl4pPr>
            <a:lvl5pPr marL="2054108" indent="-228234">
              <a:defRPr>
                <a:solidFill>
                  <a:schemeClr val="tx1"/>
                </a:solidFill>
                <a:latin typeface="Calibri" pitchFamily="34" charset="0"/>
              </a:defRPr>
            </a:lvl5pPr>
            <a:lvl6pPr marL="2510577" indent="-228234" fontAlgn="base">
              <a:spcBef>
                <a:spcPct val="0"/>
              </a:spcBef>
              <a:spcAft>
                <a:spcPct val="0"/>
              </a:spcAft>
              <a:defRPr>
                <a:solidFill>
                  <a:schemeClr val="tx1"/>
                </a:solidFill>
                <a:latin typeface="Calibri" pitchFamily="34" charset="0"/>
              </a:defRPr>
            </a:lvl6pPr>
            <a:lvl7pPr marL="2967045" indent="-228234" fontAlgn="base">
              <a:spcBef>
                <a:spcPct val="0"/>
              </a:spcBef>
              <a:spcAft>
                <a:spcPct val="0"/>
              </a:spcAft>
              <a:defRPr>
                <a:solidFill>
                  <a:schemeClr val="tx1"/>
                </a:solidFill>
                <a:latin typeface="Calibri" pitchFamily="34" charset="0"/>
              </a:defRPr>
            </a:lvl7pPr>
            <a:lvl8pPr marL="3423514" indent="-228234" fontAlgn="base">
              <a:spcBef>
                <a:spcPct val="0"/>
              </a:spcBef>
              <a:spcAft>
                <a:spcPct val="0"/>
              </a:spcAft>
              <a:defRPr>
                <a:solidFill>
                  <a:schemeClr val="tx1"/>
                </a:solidFill>
                <a:latin typeface="Calibri" pitchFamily="34" charset="0"/>
              </a:defRPr>
            </a:lvl8pPr>
            <a:lvl9pPr marL="3879982" indent="-228234" fontAlgn="base">
              <a:spcBef>
                <a:spcPct val="0"/>
              </a:spcBef>
              <a:spcAft>
                <a:spcPct val="0"/>
              </a:spcAft>
              <a:defRPr>
                <a:solidFill>
                  <a:schemeClr val="tx1"/>
                </a:solidFill>
                <a:latin typeface="Calibri" pitchFamily="34" charset="0"/>
              </a:defRPr>
            </a:lvl9pPr>
          </a:lstStyle>
          <a:p>
            <a:pPr algn="r" defTabSz="912937" fontAlgn="base">
              <a:spcBef>
                <a:spcPct val="0"/>
              </a:spcBef>
              <a:spcAft>
                <a:spcPct val="0"/>
              </a:spcAft>
              <a:defRPr/>
            </a:pPr>
            <a:fld id="{08E9FBCF-0D07-40A6-84E0-D0A3AB753445}" type="slidenum">
              <a:rPr lang="en-US" altLang="en-US">
                <a:solidFill>
                  <a:prstClr val="black"/>
                </a:solidFill>
                <a:latin typeface="Arial" panose="020B0604020202020204" pitchFamily="34" charset="0"/>
              </a:rPr>
              <a:pPr algn="r" defTabSz="912937" fontAlgn="base">
                <a:spcBef>
                  <a:spcPct val="0"/>
                </a:spcBef>
                <a:spcAft>
                  <a:spcPct val="0"/>
                </a:spcAft>
                <a:defRPr/>
              </a:pPr>
              <a:t>30</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443223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charset="0"/>
              </a:rPr>
              <a:t>Thank you for taking the time to view this training module. If you have general questions or need further information, please visit your DE portal</a:t>
            </a:r>
            <a:r>
              <a:rPr lang="en-US" altLang="en-US" i="0" strike="noStrike" dirty="0">
                <a:latin typeface="Arial" charset="0"/>
              </a:rPr>
              <a:t> </a:t>
            </a:r>
            <a:r>
              <a:rPr lang="en-US" altLang="en-US" dirty="0">
                <a:latin typeface="Arial" charset="0"/>
              </a:rPr>
              <a:t>or consult your help desk for assistance.</a:t>
            </a:r>
          </a:p>
          <a:p>
            <a:pPr eaLnBrk="1" hangingPunct="1">
              <a:spcBef>
                <a:spcPct val="0"/>
              </a:spcBef>
            </a:pPr>
            <a:endParaRPr lang="en-US" altLang="en-US"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8808" indent="-288003">
              <a:defRPr>
                <a:solidFill>
                  <a:schemeClr val="tx1"/>
                </a:solidFill>
                <a:latin typeface="Calibri" pitchFamily="34" charset="0"/>
              </a:defRPr>
            </a:lvl2pPr>
            <a:lvl3pPr marL="1152013" indent="-230403">
              <a:defRPr>
                <a:solidFill>
                  <a:schemeClr val="tx1"/>
                </a:solidFill>
                <a:latin typeface="Calibri" pitchFamily="34" charset="0"/>
              </a:defRPr>
            </a:lvl3pPr>
            <a:lvl4pPr marL="1612817" indent="-230403">
              <a:defRPr>
                <a:solidFill>
                  <a:schemeClr val="tx1"/>
                </a:solidFill>
                <a:latin typeface="Calibri" pitchFamily="34" charset="0"/>
              </a:defRPr>
            </a:lvl4pPr>
            <a:lvl5pPr marL="2073622" indent="-230403">
              <a:defRPr>
                <a:solidFill>
                  <a:schemeClr val="tx1"/>
                </a:solidFill>
                <a:latin typeface="Calibri" pitchFamily="34" charset="0"/>
              </a:defRPr>
            </a:lvl5pPr>
            <a:lvl6pPr marL="2534427" indent="-230403" fontAlgn="base">
              <a:spcBef>
                <a:spcPct val="0"/>
              </a:spcBef>
              <a:spcAft>
                <a:spcPct val="0"/>
              </a:spcAft>
              <a:defRPr>
                <a:solidFill>
                  <a:schemeClr val="tx1"/>
                </a:solidFill>
                <a:latin typeface="Calibri" pitchFamily="34" charset="0"/>
              </a:defRPr>
            </a:lvl6pPr>
            <a:lvl7pPr marL="2995232" indent="-230403" fontAlgn="base">
              <a:spcBef>
                <a:spcPct val="0"/>
              </a:spcBef>
              <a:spcAft>
                <a:spcPct val="0"/>
              </a:spcAft>
              <a:defRPr>
                <a:solidFill>
                  <a:schemeClr val="tx1"/>
                </a:solidFill>
                <a:latin typeface="Calibri" pitchFamily="34" charset="0"/>
              </a:defRPr>
            </a:lvl7pPr>
            <a:lvl8pPr marL="3456037" indent="-230403" fontAlgn="base">
              <a:spcBef>
                <a:spcPct val="0"/>
              </a:spcBef>
              <a:spcAft>
                <a:spcPct val="0"/>
              </a:spcAft>
              <a:defRPr>
                <a:solidFill>
                  <a:schemeClr val="tx1"/>
                </a:solidFill>
                <a:latin typeface="Calibri" pitchFamily="34" charset="0"/>
              </a:defRPr>
            </a:lvl8pPr>
            <a:lvl9pPr marL="3916842" indent="-230403" fontAlgn="base">
              <a:spcBef>
                <a:spcPct val="0"/>
              </a:spcBef>
              <a:spcAft>
                <a:spcPct val="0"/>
              </a:spcAft>
              <a:defRPr>
                <a:solidFill>
                  <a:schemeClr val="tx1"/>
                </a:solidFill>
                <a:latin typeface="Calibri" pitchFamily="34" charset="0"/>
              </a:defRPr>
            </a:lvl9pPr>
          </a:lstStyle>
          <a:p>
            <a:pPr algn="r" defTabSz="912937" fontAlgn="base">
              <a:spcBef>
                <a:spcPct val="0"/>
              </a:spcBef>
              <a:spcAft>
                <a:spcPct val="0"/>
              </a:spcAft>
              <a:defRPr/>
            </a:pPr>
            <a:fld id="{325D29E2-6CD1-46AA-B3BD-821AD04E5A41}" type="slidenum">
              <a:rPr lang="en-US" altLang="en-US">
                <a:solidFill>
                  <a:prstClr val="black"/>
                </a:solidFill>
                <a:latin typeface="Arial" panose="020B0604020202020204" pitchFamily="34" charset="0"/>
              </a:rPr>
              <a:pPr algn="r" defTabSz="912937" fontAlgn="base">
                <a:spcBef>
                  <a:spcPct val="0"/>
                </a:spcBef>
                <a:spcAft>
                  <a:spcPct val="0"/>
                </a:spcAft>
                <a:defRPr/>
              </a:pPr>
              <a:t>31</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37743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1463" y="519113"/>
            <a:ext cx="3673475" cy="2066925"/>
          </a:xfrm>
        </p:spPr>
      </p:sp>
      <p:sp>
        <p:nvSpPr>
          <p:cNvPr id="3" name="Notes Placeholder 2"/>
          <p:cNvSpPr>
            <a:spLocks noGrp="1"/>
          </p:cNvSpPr>
          <p:nvPr>
            <p:ph type="body" idx="1"/>
          </p:nvPr>
        </p:nvSpPr>
        <p:spPr/>
        <p:txBody>
          <a:bodyPr/>
          <a:lstStyle/>
          <a:p>
            <a:pPr lvl="0"/>
            <a:r>
              <a:rPr lang="en-US" dirty="0"/>
              <a:t>Access the DDOE </a:t>
            </a:r>
            <a:r>
              <a:rPr lang="en-US" dirty="0" err="1"/>
              <a:t>EdAccess</a:t>
            </a:r>
            <a:r>
              <a:rPr lang="en-US" dirty="0"/>
              <a:t> or LEA </a:t>
            </a:r>
            <a:r>
              <a:rPr lang="en-US" dirty="0" err="1"/>
              <a:t>Classlink</a:t>
            </a:r>
            <a:r>
              <a:rPr lang="en-US" dirty="0"/>
              <a:t> application login page at </a:t>
            </a:r>
            <a:r>
              <a:rPr lang="en-US" dirty="0">
                <a:hlinkClick r:id="rId3" action="ppaction://hlinkfile"/>
              </a:rPr>
              <a:t>launchpad.classlink.com/ddoe</a:t>
            </a:r>
            <a:r>
              <a:rPr lang="en-US" dirty="0"/>
              <a:t>. Use your regular </a:t>
            </a:r>
            <a:r>
              <a:rPr lang="en-US" dirty="0" err="1"/>
              <a:t>EdAccess</a:t>
            </a:r>
            <a:r>
              <a:rPr lang="en-US" dirty="0"/>
              <a:t> ID or LEA </a:t>
            </a:r>
            <a:r>
              <a:rPr lang="en-US" dirty="0" err="1"/>
              <a:t>Classlink</a:t>
            </a:r>
            <a:r>
              <a:rPr lang="en-US" dirty="0"/>
              <a:t> ID and password to log in.</a:t>
            </a:r>
          </a:p>
          <a:p>
            <a:r>
              <a:rPr lang="en-US" dirty="0"/>
              <a:t>After you have successfully logged in to </a:t>
            </a:r>
            <a:r>
              <a:rPr lang="en-US" dirty="0" err="1"/>
              <a:t>EdAccess</a:t>
            </a:r>
            <a:r>
              <a:rPr lang="en-US" dirty="0"/>
              <a:t> or LEA </a:t>
            </a:r>
            <a:r>
              <a:rPr lang="en-US" dirty="0" err="1"/>
              <a:t>Classlink</a:t>
            </a:r>
            <a:r>
              <a:rPr lang="en-US" dirty="0"/>
              <a:t>, you will see a list of authorized applications, including </a:t>
            </a:r>
            <a:r>
              <a:rPr lang="en-US" dirty="0" err="1"/>
              <a:t>DeSSA</a:t>
            </a:r>
            <a:r>
              <a:rPr lang="en-US" dirty="0"/>
              <a:t> Math &amp; ELA. </a:t>
            </a:r>
          </a:p>
          <a:p>
            <a:pPr lvl="0"/>
            <a:r>
              <a:rPr lang="en-US" dirty="0"/>
              <a:t>Click the [</a:t>
            </a:r>
            <a:r>
              <a:rPr lang="en-US" b="1" dirty="0" err="1"/>
              <a:t>DeSSA</a:t>
            </a:r>
            <a:r>
              <a:rPr lang="en-US" b="1" dirty="0"/>
              <a:t> Math &amp; ELA</a:t>
            </a:r>
            <a:r>
              <a:rPr lang="en-US" dirty="0"/>
              <a:t>] button from your menu. You will be directed to the </a:t>
            </a:r>
            <a:r>
              <a:rPr lang="en-US" dirty="0" err="1"/>
              <a:t>DeSSA</a:t>
            </a:r>
            <a:r>
              <a:rPr lang="en-US" dirty="0"/>
              <a:t> portal.</a:t>
            </a:r>
            <a:endParaRPr lang="en-US" i="1" dirty="0"/>
          </a:p>
          <a:p>
            <a:pPr lvl="0"/>
            <a:r>
              <a:rPr lang="en-US" dirty="0"/>
              <a:t>Click the [</a:t>
            </a:r>
            <a:r>
              <a:rPr lang="en-US" b="1" dirty="0"/>
              <a:t>ELA &amp; Mathematics</a:t>
            </a:r>
            <a:r>
              <a:rPr lang="en-US" dirty="0"/>
              <a:t>] user card to access </a:t>
            </a:r>
            <a:r>
              <a:rPr lang="en-US" dirty="0" err="1"/>
              <a:t>DeSSA</a:t>
            </a:r>
            <a:r>
              <a:rPr lang="en-US" dirty="0"/>
              <a:t> applications.</a:t>
            </a:r>
            <a:endParaRPr lang="en-US" i="1" dirty="0"/>
          </a:p>
          <a:p>
            <a:r>
              <a:rPr lang="en-US" dirty="0"/>
              <a:t>Click the [</a:t>
            </a:r>
            <a:r>
              <a:rPr lang="en-US" b="1" dirty="0"/>
              <a:t>Test Administration</a:t>
            </a:r>
            <a:r>
              <a:rPr lang="en-US" dirty="0"/>
              <a:t>]</a:t>
            </a:r>
            <a:r>
              <a:rPr lang="en-US" b="1" dirty="0"/>
              <a:t> </a:t>
            </a:r>
            <a:r>
              <a:rPr lang="en-US" dirty="0"/>
              <a:t>button. If you are authorized to access this application, you will be automatically directed to the TA Interface.</a:t>
            </a:r>
          </a:p>
        </p:txBody>
      </p:sp>
      <p:sp>
        <p:nvSpPr>
          <p:cNvPr id="4" name="Slide Number Placeholder 3"/>
          <p:cNvSpPr>
            <a:spLocks noGrp="1"/>
          </p:cNvSpPr>
          <p:nvPr>
            <p:ph type="sldNum" sz="quarter" idx="10"/>
          </p:nvPr>
        </p:nvSpPr>
        <p:spPr>
          <a:xfrm>
            <a:off x="4608926" y="6776566"/>
            <a:ext cx="78548" cy="231708"/>
          </a:xfrm>
        </p:spPr>
        <p:txBody>
          <a:bodyPr/>
          <a:lstStyle/>
          <a:p>
            <a:pPr defTabSz="945529">
              <a:defRPr/>
            </a:pPr>
            <a:fld id="{10FBD5D1-EC6A-49BA-A260-9EA64558D1CE}" type="slidenum">
              <a:rPr lang="en-US">
                <a:solidFill>
                  <a:prstClr val="black"/>
                </a:solidFill>
                <a:latin typeface="Calibri" panose="020F0502020204030204"/>
                <a:ea typeface="+mn-ea"/>
              </a:rPr>
              <a:pPr defTabSz="945529">
                <a:defRPr/>
              </a:pPr>
              <a:t>4</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327213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first step in administering any test is to create a test session.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384422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r>
              <a:rPr lang="en-US" altLang="en-US" dirty="0"/>
              <a:t>In the top right corner of the window, you will see your username with a dropdown menu and a Help button. Select your username to access the Logout button. Select the Help button to access the online Help Guide.</a:t>
            </a:r>
          </a:p>
          <a:p>
            <a:endParaRPr lang="en-US" altLang="en-US" dirty="0"/>
          </a:p>
          <a:p>
            <a:r>
              <a:rPr lang="en-US" altLang="en-US" dirty="0"/>
              <a:t>Below the Help button and username on the left side of the window, you will see an Operational Session ID tab, Select Tests tab, Student Lookup tab, and a Menu button. </a:t>
            </a:r>
          </a:p>
          <a:p>
            <a:endParaRPr lang="en-US" altLang="en-US" dirty="0"/>
          </a:p>
          <a:p>
            <a:r>
              <a:rPr lang="en-US" altLang="en-US" dirty="0"/>
              <a:t>The Operational Session ID tab will display the session ID and will show the test session table after students are approved to enter the test session and have logged in. </a:t>
            </a:r>
          </a:p>
          <a:p>
            <a:r>
              <a:rPr lang="en-US" altLang="en-US" dirty="0"/>
              <a:t>Select the Select Tests tab to add tests to a session.</a:t>
            </a:r>
          </a:p>
          <a:p>
            <a:endParaRPr lang="en-US" altLang="en-US" dirty="0"/>
          </a:p>
          <a:p>
            <a:r>
              <a:rPr lang="en-US" altLang="en-US" dirty="0"/>
              <a:t>Select the Student Lookup tab to search for student information using Quick Search and Advanced Search.</a:t>
            </a:r>
          </a:p>
          <a:p>
            <a:endParaRPr lang="en-US" altLang="en-US" dirty="0"/>
          </a:p>
          <a:p>
            <a:r>
              <a:rPr lang="en-US" altLang="en-US" dirty="0"/>
              <a:t>Select the Menu button to access the screensaver function and view any approved requests.</a:t>
            </a:r>
          </a:p>
          <a:p>
            <a:endParaRPr lang="en-US" altLang="en-US" dirty="0"/>
          </a:p>
        </p:txBody>
      </p:sp>
      <p:sp>
        <p:nvSpPr>
          <p:cNvPr id="440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87A46B38-A12E-40D7-B1C8-44EEF4B6029E}" type="slidenum">
              <a:rPr lang="en-US" altLang="en-US" noProof="0" smtClean="0"/>
              <a:pPr lvl="0"/>
              <a:t>6</a:t>
            </a:fld>
            <a:endParaRPr lang="en-US" altLang="en-US" noProof="0" dirty="0"/>
          </a:p>
        </p:txBody>
      </p:sp>
      <p:sp>
        <p:nvSpPr>
          <p:cNvPr id="4" name="Slide Image Placeholder 3">
            <a:extLst>
              <a:ext uri="{FF2B5EF4-FFF2-40B4-BE49-F238E27FC236}">
                <a16:creationId xmlns:a16="http://schemas.microsoft.com/office/drawing/2014/main" id="{CC814205-E5F3-4A64-9AAA-7A1640B714A8}"/>
              </a:ext>
            </a:extLst>
          </p:cNvPr>
          <p:cNvSpPr>
            <a:spLocks noGrp="1" noRot="1" noChangeAspect="1"/>
          </p:cNvSpPr>
          <p:nvPr>
            <p:ph type="sldImg"/>
          </p:nvPr>
        </p:nvSpPr>
        <p:spPr/>
      </p:sp>
    </p:spTree>
    <p:extLst>
      <p:ext uri="{BB962C8B-B14F-4D97-AF65-F5344CB8AC3E}">
        <p14:creationId xmlns:p14="http://schemas.microsoft.com/office/powerpoint/2010/main" val="375580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rtl="0"/>
            <a:r>
              <a:rPr lang="en-US" altLang="en-US" dirty="0">
                <a:latin typeface="Arial" panose="020B0604020202020204" pitchFamily="34" charset="0"/>
                <a:cs typeface="Arial" panose="020B0604020202020204" pitchFamily="34" charset="0"/>
              </a:rPr>
              <a:t>The first step in administering </a:t>
            </a:r>
            <a:r>
              <a:rPr lang="en-US" altLang="en-US" u="none" dirty="0">
                <a:latin typeface="Arial" panose="020B0604020202020204" pitchFamily="34" charset="0"/>
                <a:cs typeface="Arial" panose="020B0604020202020204" pitchFamily="34" charset="0"/>
              </a:rPr>
              <a:t>any</a:t>
            </a:r>
            <a:r>
              <a:rPr lang="en-US" altLang="en-US" dirty="0">
                <a:latin typeface="Arial" panose="020B0604020202020204" pitchFamily="34" charset="0"/>
                <a:cs typeface="Arial" panose="020B0604020202020204" pitchFamily="34" charset="0"/>
              </a:rPr>
              <a:t> test is to create a test session. This should be done fewer than 20 minutes prior to starting the test in order to prevent the system from timing out. </a:t>
            </a:r>
          </a:p>
          <a:p>
            <a:pPr rtl="0"/>
            <a:endParaRPr lang="en-US" altLang="en-US" dirty="0">
              <a:latin typeface="Arial" panose="020B0604020202020204" pitchFamily="34" charset="0"/>
              <a:cs typeface="Arial" panose="020B0604020202020204" pitchFamily="34" charset="0"/>
            </a:endParaRPr>
          </a:p>
          <a:p>
            <a:pPr defTabSz="912937">
              <a:defRPr/>
            </a:pPr>
            <a:r>
              <a:rPr lang="en-US" dirty="0"/>
              <a:t>After logging in, the Test Selection pop-up window appears, displaying color-coded test categories such as English Language Arts and Mathematics. </a:t>
            </a:r>
          </a:p>
          <a:p>
            <a:pPr defTabSz="912937">
              <a:defRPr/>
            </a:pPr>
            <a:endParaRPr lang="en-US" dirty="0"/>
          </a:p>
          <a:p>
            <a:pPr defTabSz="912937">
              <a:defRPr/>
            </a:pPr>
            <a:r>
              <a:rPr lang="en-US" dirty="0"/>
              <a:t>To expand a category and see all the possible tests for that category, click the arrow next to the category name. </a:t>
            </a:r>
          </a:p>
          <a:p>
            <a:pPr rtl="0"/>
            <a:endParaRPr lang="en-US" altLang="en-US" dirty="0">
              <a:latin typeface="Arial" panose="020B0604020202020204" pitchFamily="34" charset="0"/>
              <a:cs typeface="Arial" panose="020B0604020202020204" pitchFamily="34" charset="0"/>
            </a:endParaRPr>
          </a:p>
          <a:p>
            <a:pPr rtl="0"/>
            <a:endParaRPr lang="en-US" altLang="en-US" dirty="0">
              <a:latin typeface="Arial" panose="020B0604020202020204" pitchFamily="34" charset="0"/>
              <a:cs typeface="Arial" panose="020B0604020202020204" pitchFamily="34" charset="0"/>
            </a:endParaRPr>
          </a:p>
          <a:p>
            <a:pPr rtl="0"/>
            <a:endParaRPr lang="en-US" altLang="en-US" dirty="0">
              <a:latin typeface="Arial" panose="020B0604020202020204" pitchFamily="34" charset="0"/>
              <a:cs typeface="Arial" panose="020B0604020202020204" pitchFamily="34" charset="0"/>
            </a:endParaRPr>
          </a:p>
          <a:p>
            <a:pPr rtl="0"/>
            <a:endParaRPr lang="en-US" altLang="en-US" dirty="0">
              <a:latin typeface="Arial" panose="020B0604020202020204" pitchFamily="34" charset="0"/>
              <a:cs typeface="Arial" panose="020B0604020202020204" pitchFamily="34" charset="0"/>
            </a:endParaRPr>
          </a:p>
          <a:p>
            <a:pPr>
              <a:lnSpc>
                <a:spcPct val="90000"/>
              </a:lnSpc>
              <a:spcBef>
                <a:spcPct val="0"/>
              </a:spcBef>
              <a:defRPr/>
            </a:pPr>
            <a:endParaRPr lang="en-US" altLang="en-US" dirty="0"/>
          </a:p>
        </p:txBody>
      </p:sp>
      <p:sp>
        <p:nvSpPr>
          <p:cNvPr id="481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1761" indent="-285293">
              <a:defRPr>
                <a:solidFill>
                  <a:schemeClr val="tx1"/>
                </a:solidFill>
                <a:latin typeface="Calibri" pitchFamily="34" charset="0"/>
              </a:defRPr>
            </a:lvl2pPr>
            <a:lvl3pPr marL="1141171" indent="-228234">
              <a:defRPr>
                <a:solidFill>
                  <a:schemeClr val="tx1"/>
                </a:solidFill>
                <a:latin typeface="Calibri" pitchFamily="34" charset="0"/>
              </a:defRPr>
            </a:lvl3pPr>
            <a:lvl4pPr marL="1597640" indent="-228234">
              <a:defRPr>
                <a:solidFill>
                  <a:schemeClr val="tx1"/>
                </a:solidFill>
                <a:latin typeface="Calibri" pitchFamily="34" charset="0"/>
              </a:defRPr>
            </a:lvl4pPr>
            <a:lvl5pPr marL="2054108" indent="-228234">
              <a:defRPr>
                <a:solidFill>
                  <a:schemeClr val="tx1"/>
                </a:solidFill>
                <a:latin typeface="Calibri" pitchFamily="34" charset="0"/>
              </a:defRPr>
            </a:lvl5pPr>
            <a:lvl6pPr marL="2510577" indent="-228234" fontAlgn="base">
              <a:spcBef>
                <a:spcPct val="0"/>
              </a:spcBef>
              <a:spcAft>
                <a:spcPct val="0"/>
              </a:spcAft>
              <a:defRPr>
                <a:solidFill>
                  <a:schemeClr val="tx1"/>
                </a:solidFill>
                <a:latin typeface="Calibri" pitchFamily="34" charset="0"/>
              </a:defRPr>
            </a:lvl6pPr>
            <a:lvl7pPr marL="2967045" indent="-228234" fontAlgn="base">
              <a:spcBef>
                <a:spcPct val="0"/>
              </a:spcBef>
              <a:spcAft>
                <a:spcPct val="0"/>
              </a:spcAft>
              <a:defRPr>
                <a:solidFill>
                  <a:schemeClr val="tx1"/>
                </a:solidFill>
                <a:latin typeface="Calibri" pitchFamily="34" charset="0"/>
              </a:defRPr>
            </a:lvl7pPr>
            <a:lvl8pPr marL="3423514" indent="-228234" fontAlgn="base">
              <a:spcBef>
                <a:spcPct val="0"/>
              </a:spcBef>
              <a:spcAft>
                <a:spcPct val="0"/>
              </a:spcAft>
              <a:defRPr>
                <a:solidFill>
                  <a:schemeClr val="tx1"/>
                </a:solidFill>
                <a:latin typeface="Calibri" pitchFamily="34" charset="0"/>
              </a:defRPr>
            </a:lvl8pPr>
            <a:lvl9pPr marL="3879982" indent="-228234" fontAlgn="base">
              <a:spcBef>
                <a:spcPct val="0"/>
              </a:spcBef>
              <a:spcAft>
                <a:spcPct val="0"/>
              </a:spcAft>
              <a:defRPr>
                <a:solidFill>
                  <a:schemeClr val="tx1"/>
                </a:solidFill>
                <a:latin typeface="Calibri" pitchFamily="34" charset="0"/>
              </a:defRPr>
            </a:lvl9pPr>
          </a:lstStyle>
          <a:p>
            <a:pPr algn="r" defTabSz="912937" fontAlgn="base">
              <a:spcBef>
                <a:spcPct val="0"/>
              </a:spcBef>
              <a:spcAft>
                <a:spcPct val="0"/>
              </a:spcAft>
              <a:defRPr/>
            </a:pPr>
            <a:fld id="{9E2FE85B-480D-4383-B793-95682ED89CE5}" type="slidenum">
              <a:rPr lang="en-US" altLang="en-US">
                <a:solidFill>
                  <a:prstClr val="black"/>
                </a:solidFill>
                <a:latin typeface="Arial" panose="020B0604020202020204" pitchFamily="34" charset="0"/>
              </a:rPr>
              <a:pPr algn="r" defTabSz="912937" fontAlgn="base">
                <a:spcBef>
                  <a:spcPct val="0"/>
                </a:spcBef>
                <a:spcAft>
                  <a:spcPct val="0"/>
                </a:spcAft>
                <a:defRPr/>
              </a:pPr>
              <a:t>7</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39665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Select the </a:t>
            </a:r>
            <a:r>
              <a:rPr lang="en-US" altLang="en-US" b="1" dirty="0"/>
              <a:t>plus sign (+) </a:t>
            </a:r>
            <a:r>
              <a:rPr lang="en-US" altLang="en-US" dirty="0"/>
              <a:t>next to a test group name to view the tests in that group. To create a test session, select one or more tests to administer, or select the checkbox for a test group to include all tests in that group</a:t>
            </a:r>
            <a:r>
              <a:rPr lang="en-US" altLang="ja-JP" dirty="0"/>
              <a:t>. Once you select tests to add to the session, they will appear in the </a:t>
            </a:r>
            <a:r>
              <a:rPr lang="en-US" altLang="ja-JP" b="1" dirty="0"/>
              <a:t>“Tests Selected” </a:t>
            </a:r>
            <a:r>
              <a:rPr lang="en-US" altLang="ja-JP" dirty="0"/>
              <a:t>column on the right side of the window. If you need to remove a test that you have previously selected, uncheck the box next to that test in the left column.</a:t>
            </a:r>
          </a:p>
          <a:p>
            <a:endParaRPr lang="en-US" dirty="0"/>
          </a:p>
          <a:p>
            <a:r>
              <a:rPr lang="en-US" dirty="0"/>
              <a:t>To add tests from a different test category, select the back button to return to the list of test categories.</a:t>
            </a:r>
          </a:p>
          <a:p>
            <a:pPr rtl="0"/>
            <a:endParaRPr lang="en-US" dirty="0">
              <a:effectLst/>
              <a:latin typeface="Arial" panose="020B0604020202020204" pitchFamily="34" charset="0"/>
              <a:cs typeface="Arial" panose="020B0604020202020204" pitchFamily="34" charset="0"/>
            </a:endParaRPr>
          </a:p>
          <a:p>
            <a:pPr defTabSz="912937">
              <a:defRPr/>
            </a:pPr>
            <a:endParaRPr lang="en-US" dirty="0">
              <a:solidFill>
                <a:schemeClr val="tx2"/>
              </a:solidFill>
            </a:endParaRP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4608926" y="6776566"/>
            <a:ext cx="78548" cy="231708"/>
          </a:xfrm>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311209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You can also filter a list of tests by grade and subject, in order to focus on specific types of assessments. The filters function is especially useful if a large number of tests exists.</a:t>
            </a:r>
          </a:p>
          <a:p>
            <a:endParaRPr lang="en-US" sz="1800" dirty="0"/>
          </a:p>
          <a:p>
            <a:r>
              <a:rPr lang="en-US" sz="1800" dirty="0"/>
              <a:t>To filter a list of tests, first select the </a:t>
            </a:r>
            <a:r>
              <a:rPr lang="en-US" sz="1800" b="1" dirty="0"/>
              <a:t>Add Filter </a:t>
            </a:r>
            <a:r>
              <a:rPr lang="en-US" sz="1800" dirty="0"/>
              <a:t>button and the filters panel will appear. Then select the </a:t>
            </a:r>
            <a:r>
              <a:rPr lang="en-US" altLang="en-US" sz="1800" b="1" dirty="0"/>
              <a:t>plus sign (+)</a:t>
            </a:r>
            <a:r>
              <a:rPr lang="en-US" sz="1800" b="1" dirty="0"/>
              <a:t> </a:t>
            </a:r>
            <a:r>
              <a:rPr lang="en-US" sz="1800" dirty="0"/>
              <a:t>button next to the grade and/or subject to expand the category and see a list of available grades and subjects. Mark the checkboxes next to the grades and/or subjects you want to filter by. Your selected filters will appear at the top of the window. If you want to remove a filter, </a:t>
            </a:r>
            <a:r>
              <a:rPr lang="en-US" sz="1800" b="1" dirty="0"/>
              <a:t>select the “x” </a:t>
            </a:r>
            <a:r>
              <a:rPr lang="en-US" sz="1800" dirty="0"/>
              <a:t>button next to the filter you want to remove. </a:t>
            </a:r>
          </a:p>
          <a:p>
            <a:endParaRPr lang="en-US" sz="1800" dirty="0"/>
          </a:p>
          <a:p>
            <a:r>
              <a:rPr lang="en-US" sz="1800" dirty="0"/>
              <a:t>Once you are finished selecting filters, select </a:t>
            </a:r>
            <a:r>
              <a:rPr lang="en-US" sz="1800" b="1" dirty="0"/>
              <a:t>Apply Filter(s). </a:t>
            </a:r>
          </a:p>
          <a:p>
            <a:pPr rtl="0"/>
            <a:endParaRPr lang="en-US" sz="1800" dirty="0">
              <a:latin typeface="Arial" panose="020B0604020202020204" pitchFamily="34" charset="0"/>
              <a:cs typeface="Arial" panose="020B0604020202020204" pitchFamily="34" charset="0"/>
            </a:endParaRPr>
          </a:p>
          <a:p>
            <a:endParaRPr lang="en-US" sz="1800" dirty="0">
              <a:latin typeface="Segoe UI" panose="020B0502040204020203" pitchFamily="34"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4608926" y="6776566"/>
            <a:ext cx="78548" cy="231708"/>
          </a:xfrm>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262374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2876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400205"/>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5607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9158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210" y="491651"/>
            <a:ext cx="11349789" cy="3344518"/>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5305926" y="500285"/>
            <a:ext cx="6309846" cy="3243783"/>
          </a:xfrm>
        </p:spPr>
        <p:txBody>
          <a:bodyPr anchor="ctr" anchorCtr="0">
            <a:noAutofit/>
          </a:bodyPr>
          <a:lstStyle>
            <a:lvl1pPr algn="r">
              <a:defRPr sz="4800" b="1" cap="all" baseline="0">
                <a:solidFill>
                  <a:schemeClr val="bg1"/>
                </a:solidFill>
                <a:latin typeface="Cera Pro" panose="00000400000000000000" pitchFamily="50"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7170822" y="4409120"/>
            <a:ext cx="4444950" cy="1110746"/>
          </a:xfrm>
        </p:spPr>
        <p:txBody>
          <a:bodyPr>
            <a:noAutofit/>
          </a:bodyPr>
          <a:lstStyle>
            <a:lvl1pPr marL="0" indent="0" algn="r">
              <a:buNone/>
              <a:defRPr sz="2400" b="1" cap="all" baseline="0">
                <a:solidFill>
                  <a:schemeClr val="tx1"/>
                </a:solidFill>
                <a:latin typeface="Cera Pro" panose="000004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6228" y="3828063"/>
            <a:ext cx="1972394" cy="1691803"/>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4299"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2291550" cy="533427"/>
          </a:xfrm>
          <a:prstGeom prst="rect">
            <a:avLst/>
          </a:prstGeom>
        </p:spPr>
      </p:pic>
    </p:spTree>
    <p:custDataLst>
      <p:tags r:id="rId1"/>
    </p:custDataLst>
    <p:extLst>
      <p:ext uri="{BB962C8B-B14F-4D97-AF65-F5344CB8AC3E}">
        <p14:creationId xmlns:p14="http://schemas.microsoft.com/office/powerpoint/2010/main" val="193088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 id="2147483813"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7.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8.xml"/><Relationship Id="rId5" Type="http://schemas.openxmlformats.org/officeDocument/2006/relationships/image" Target="../media/image22.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10.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11.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13.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1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16.xml"/><Relationship Id="rId5" Type="http://schemas.openxmlformats.org/officeDocument/2006/relationships/image" Target="../media/image28.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17.xml"/><Relationship Id="rId5" Type="http://schemas.openxmlformats.org/officeDocument/2006/relationships/image" Target="../media/image26.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18.xml"/><Relationship Id="rId5" Type="http://schemas.openxmlformats.org/officeDocument/2006/relationships/image" Target="../media/image26.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19.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tags" Target="../tags/tag20.xml"/><Relationship Id="rId6" Type="http://schemas.openxmlformats.org/officeDocument/2006/relationships/image" Target="../media/image26.png"/><Relationship Id="rId5" Type="http://schemas.openxmlformats.org/officeDocument/2006/relationships/image" Target="../media/image39.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tags" Target="../tags/tag2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0.xml"/><Relationship Id="rId1" Type="http://schemas.openxmlformats.org/officeDocument/2006/relationships/tags" Target="../tags/tag22.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ags" Target="../tags/tag23.xml"/><Relationship Id="rId6" Type="http://schemas.openxmlformats.org/officeDocument/2006/relationships/image" Target="../media/image26.png"/><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24.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hyperlink" Target="launchpad.classlink.com/ddoe"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cid:image002.png@01D66734.0489D330"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3" Type="http://schemas.openxmlformats.org/officeDocument/2006/relationships/hyperlink" Target="https://de.portal.cambiumast.com/"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hyperlink" Target="https://helpdesk.doe.k12.de.us/" TargetMode="External"/><Relationship Id="rId4" Type="http://schemas.openxmlformats.org/officeDocument/2006/relationships/hyperlink" Target="mailto:DeSSAHelpDesk@cambiumassessmen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80546" y="500285"/>
            <a:ext cx="6805363" cy="3243783"/>
          </a:xfrm>
        </p:spPr>
        <p:txBody>
          <a:bodyPr>
            <a:normAutofit/>
          </a:bodyPr>
          <a:lstStyle/>
          <a:p>
            <a:pPr algn="r"/>
            <a:r>
              <a:rPr lang="en-US" cap="none" dirty="0"/>
              <a:t>Test Administrator </a:t>
            </a:r>
            <a:br>
              <a:rPr lang="en-US" cap="none" dirty="0"/>
            </a:br>
            <a:r>
              <a:rPr lang="en-US" cap="none" dirty="0"/>
              <a:t>(TA) Interface</a:t>
            </a:r>
            <a:br>
              <a:rPr lang="en-US" cap="none" dirty="0"/>
            </a:br>
            <a:r>
              <a:rPr lang="en-US" cap="none" dirty="0"/>
              <a:t>for Online Testing</a:t>
            </a:r>
          </a:p>
        </p:txBody>
      </p:sp>
      <p:sp>
        <p:nvSpPr>
          <p:cNvPr id="3" name="Subtitle 2"/>
          <p:cNvSpPr>
            <a:spLocks noGrp="1"/>
          </p:cNvSpPr>
          <p:nvPr>
            <p:ph type="subTitle" idx="1"/>
          </p:nvPr>
        </p:nvSpPr>
        <p:spPr>
          <a:xfrm>
            <a:off x="8466723" y="4216540"/>
            <a:ext cx="3119187" cy="1110746"/>
          </a:xfrm>
        </p:spPr>
        <p:txBody>
          <a:bodyPr>
            <a:normAutofit fontScale="85000" lnSpcReduction="20000"/>
          </a:bodyPr>
          <a:lstStyle/>
          <a:p>
            <a:pPr algn="r"/>
            <a:r>
              <a:rPr lang="en-US" sz="3200" cap="none" dirty="0"/>
              <a:t>Training Module</a:t>
            </a:r>
          </a:p>
          <a:p>
            <a:pPr algn="r"/>
            <a:r>
              <a:rPr lang="en-US" sz="3200" cap="none" dirty="0"/>
              <a:t>2023–2024</a:t>
            </a:r>
          </a:p>
        </p:txBody>
      </p:sp>
      <p:sp>
        <p:nvSpPr>
          <p:cNvPr id="5" name="Rectangle 4">
            <a:extLst>
              <a:ext uri="{FF2B5EF4-FFF2-40B4-BE49-F238E27FC236}">
                <a16:creationId xmlns:a16="http://schemas.microsoft.com/office/drawing/2014/main" id="{D5148FDF-7F93-4AD8-B82D-57B451598EA5}"/>
              </a:ext>
              <a:ext uri="{C183D7F6-B498-43B3-948B-1728B52AA6E4}">
                <adec:decorative xmlns:adec="http://schemas.microsoft.com/office/drawing/2017/decorative" val="1"/>
              </a:ext>
            </a:extLst>
          </p:cNvPr>
          <p:cNvSpPr/>
          <p:nvPr/>
        </p:nvSpPr>
        <p:spPr>
          <a:xfrm>
            <a:off x="158091" y="6541536"/>
            <a:ext cx="3118161" cy="215444"/>
          </a:xfrm>
          <a:prstGeom prst="rect">
            <a:avLst/>
          </a:prstGeom>
        </p:spPr>
        <p:txBody>
          <a:bodyPr wrap="none">
            <a:spAutoFit/>
          </a:bodyPr>
          <a:lstStyle/>
          <a:p>
            <a:r>
              <a:rPr lang="en-US" sz="800" dirty="0">
                <a:solidFill>
                  <a:schemeClr val="bg1"/>
                </a:solidFill>
              </a:rPr>
              <a:t>Copyright © 2023–2024 Cambium Assessment, Inc. All rights reserved.</a:t>
            </a:r>
          </a:p>
        </p:txBody>
      </p:sp>
    </p:spTree>
    <p:custDataLst>
      <p:tags r:id="rId1"/>
    </p:custDataLst>
    <p:extLst>
      <p:ext uri="{BB962C8B-B14F-4D97-AF65-F5344CB8AC3E}">
        <p14:creationId xmlns:p14="http://schemas.microsoft.com/office/powerpoint/2010/main" val="920590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F35158-1BC5-4DE8-8612-7EB3A9388887}"/>
              </a:ext>
            </a:extLst>
          </p:cNvPr>
          <p:cNvSpPr>
            <a:spLocks noGrp="1"/>
          </p:cNvSpPr>
          <p:nvPr>
            <p:ph type="title"/>
          </p:nvPr>
        </p:nvSpPr>
        <p:spPr/>
        <p:txBody>
          <a:bodyPr/>
          <a:lstStyle/>
          <a:p>
            <a:r>
              <a:rPr lang="en-US" dirty="0"/>
              <a:t>Create a Test Session: Global Search Feature</a:t>
            </a:r>
          </a:p>
        </p:txBody>
      </p:sp>
      <p:sp>
        <p:nvSpPr>
          <p:cNvPr id="13" name="Slide Number Placeholder 3">
            <a:extLst>
              <a:ext uri="{FF2B5EF4-FFF2-40B4-BE49-F238E27FC236}">
                <a16:creationId xmlns:a16="http://schemas.microsoft.com/office/drawing/2014/main" id="{A3ECF2A3-5DF9-47B5-BD72-987F4399F09B}"/>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E1C48AF2-2DB1-CFF4-5D9F-FC02DE4BD64B}"/>
              </a:ext>
            </a:extLst>
          </p:cNvPr>
          <p:cNvPicPr>
            <a:picLocks noChangeAspect="1"/>
          </p:cNvPicPr>
          <p:nvPr/>
        </p:nvPicPr>
        <p:blipFill>
          <a:blip r:embed="rId3"/>
          <a:stretch>
            <a:fillRect/>
          </a:stretch>
        </p:blipFill>
        <p:spPr>
          <a:xfrm>
            <a:off x="842421" y="1569155"/>
            <a:ext cx="10507158" cy="4093698"/>
          </a:xfrm>
          <a:prstGeom prst="rect">
            <a:avLst/>
          </a:prstGeom>
          <a:ln>
            <a:no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75E0DB02-9C70-0CA5-47FC-8A91BD433FEC}"/>
              </a:ext>
            </a:extLst>
          </p:cNvPr>
          <p:cNvSpPr/>
          <p:nvPr/>
        </p:nvSpPr>
        <p:spPr>
          <a:xfrm>
            <a:off x="9875620" y="1960580"/>
            <a:ext cx="806823" cy="5782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Right 9">
            <a:extLst>
              <a:ext uri="{FF2B5EF4-FFF2-40B4-BE49-F238E27FC236}">
                <a16:creationId xmlns:a16="http://schemas.microsoft.com/office/drawing/2014/main" id="{F9FCABD6-7D75-88A0-21BA-C84EF9478A6E}"/>
              </a:ext>
            </a:extLst>
          </p:cNvPr>
          <p:cNvSpPr/>
          <p:nvPr/>
        </p:nvSpPr>
        <p:spPr>
          <a:xfrm>
            <a:off x="35598" y="3429000"/>
            <a:ext cx="806823" cy="5782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6876CBDC-855E-A80F-B65F-CFDC44E79A6C}"/>
              </a:ext>
            </a:extLst>
          </p:cNvPr>
          <p:cNvSpPr/>
          <p:nvPr/>
        </p:nvSpPr>
        <p:spPr>
          <a:xfrm>
            <a:off x="842420" y="2410683"/>
            <a:ext cx="2860335" cy="3563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29446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419056-3B37-4022-9829-B4547C50D0D7}"/>
              </a:ext>
            </a:extLst>
          </p:cNvPr>
          <p:cNvSpPr>
            <a:spLocks noGrp="1"/>
          </p:cNvSpPr>
          <p:nvPr>
            <p:ph type="title"/>
          </p:nvPr>
        </p:nvSpPr>
        <p:spPr/>
        <p:txBody>
          <a:bodyPr/>
          <a:lstStyle/>
          <a:p>
            <a:r>
              <a:rPr lang="en-US" dirty="0"/>
              <a:t>Create a Test Session: Start Session</a:t>
            </a:r>
          </a:p>
        </p:txBody>
      </p:sp>
      <p:pic>
        <p:nvPicPr>
          <p:cNvPr id="6" name="Picture 5">
            <a:extLst>
              <a:ext uri="{FF2B5EF4-FFF2-40B4-BE49-F238E27FC236}">
                <a16:creationId xmlns:a16="http://schemas.microsoft.com/office/drawing/2014/main" id="{609DB1DD-94B7-496A-8E82-2635F7FD07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0148" y="1222722"/>
            <a:ext cx="9091703" cy="411883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4FDF1347-FA3C-4EA4-8425-E954DB9805A6}"/>
              </a:ext>
            </a:extLst>
          </p:cNvPr>
          <p:cNvSpPr/>
          <p:nvPr/>
        </p:nvSpPr>
        <p:spPr>
          <a:xfrm>
            <a:off x="6987822" y="4995501"/>
            <a:ext cx="2237552" cy="3414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Left 9">
            <a:extLst>
              <a:ext uri="{FF2B5EF4-FFF2-40B4-BE49-F238E27FC236}">
                <a16:creationId xmlns:a16="http://schemas.microsoft.com/office/drawing/2014/main" id="{9FB242AF-BB7D-4012-A66C-8122581983FD}"/>
              </a:ext>
            </a:extLst>
          </p:cNvPr>
          <p:cNvSpPr/>
          <p:nvPr/>
        </p:nvSpPr>
        <p:spPr>
          <a:xfrm>
            <a:off x="9309486" y="4850244"/>
            <a:ext cx="954741" cy="63201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Slide Number Placeholder 3">
            <a:extLst>
              <a:ext uri="{FF2B5EF4-FFF2-40B4-BE49-F238E27FC236}">
                <a16:creationId xmlns:a16="http://schemas.microsoft.com/office/drawing/2014/main" id="{29ACD324-A2B4-4223-8A29-77E098BE2577}"/>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01252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9B9DD2-C934-406B-B9FE-83D4E6CE06FC}"/>
              </a:ext>
            </a:extLst>
          </p:cNvPr>
          <p:cNvSpPr>
            <a:spLocks noGrp="1"/>
          </p:cNvSpPr>
          <p:nvPr>
            <p:ph type="title"/>
          </p:nvPr>
        </p:nvSpPr>
        <p:spPr/>
        <p:txBody>
          <a:bodyPr>
            <a:normAutofit/>
          </a:bodyPr>
          <a:lstStyle/>
          <a:p>
            <a:r>
              <a:rPr lang="en-US" altLang="en-US" dirty="0"/>
              <a:t>TA Interface Features After Testing Has Begun</a:t>
            </a:r>
            <a:endParaRPr lang="en-US" dirty="0"/>
          </a:p>
        </p:txBody>
      </p:sp>
      <p:sp>
        <p:nvSpPr>
          <p:cNvPr id="8" name="Slide Number Placeholder 3">
            <a:extLst>
              <a:ext uri="{FF2B5EF4-FFF2-40B4-BE49-F238E27FC236}">
                <a16:creationId xmlns:a16="http://schemas.microsoft.com/office/drawing/2014/main" id="{F81B669B-8613-4804-AA49-CEE336F11AA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4EC9D9EC-18CD-C3D8-4A2A-A1927023C6E8}"/>
              </a:ext>
            </a:extLst>
          </p:cNvPr>
          <p:cNvPicPr>
            <a:picLocks noChangeAspect="1"/>
          </p:cNvPicPr>
          <p:nvPr/>
        </p:nvPicPr>
        <p:blipFill>
          <a:blip r:embed="rId4"/>
          <a:stretch>
            <a:fillRect/>
          </a:stretch>
        </p:blipFill>
        <p:spPr>
          <a:xfrm>
            <a:off x="805098" y="2447029"/>
            <a:ext cx="10258463" cy="1690471"/>
          </a:xfrm>
          <a:prstGeom prst="rect">
            <a:avLst/>
          </a:prstGeom>
          <a:ln>
            <a:noFill/>
          </a:ln>
          <a:effectLst>
            <a:outerShdw blurRad="292100" dist="139700" dir="2700000" algn="tl" rotWithShape="0">
              <a:srgbClr val="333333">
                <a:alpha val="65000"/>
              </a:srgbClr>
            </a:outerShdw>
          </a:effectLst>
        </p:spPr>
      </p:pic>
      <p:sp>
        <p:nvSpPr>
          <p:cNvPr id="4" name="Arrow: Left 3">
            <a:extLst>
              <a:ext uri="{FF2B5EF4-FFF2-40B4-BE49-F238E27FC236}">
                <a16:creationId xmlns:a16="http://schemas.microsoft.com/office/drawing/2014/main" id="{B758D7D4-FB04-81DD-DF65-7F1ECA1343B8}"/>
              </a:ext>
            </a:extLst>
          </p:cNvPr>
          <p:cNvSpPr/>
          <p:nvPr/>
        </p:nvSpPr>
        <p:spPr>
          <a:xfrm>
            <a:off x="10914518" y="3265595"/>
            <a:ext cx="1055826" cy="547967"/>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Print  Session Information</a:t>
            </a:r>
          </a:p>
        </p:txBody>
      </p:sp>
      <p:sp>
        <p:nvSpPr>
          <p:cNvPr id="7" name="Rectangle: Rounded Corners 6">
            <a:extLst>
              <a:ext uri="{FF2B5EF4-FFF2-40B4-BE49-F238E27FC236}">
                <a16:creationId xmlns:a16="http://schemas.microsoft.com/office/drawing/2014/main" id="{451E6C74-5BCC-EEA6-89D9-53119B41FA3C}"/>
              </a:ext>
            </a:extLst>
          </p:cNvPr>
          <p:cNvSpPr/>
          <p:nvPr/>
        </p:nvSpPr>
        <p:spPr>
          <a:xfrm>
            <a:off x="903111" y="2889084"/>
            <a:ext cx="1547712" cy="58207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Rectangle: Rounded Corners 9">
            <a:extLst>
              <a:ext uri="{FF2B5EF4-FFF2-40B4-BE49-F238E27FC236}">
                <a16:creationId xmlns:a16="http://schemas.microsoft.com/office/drawing/2014/main" id="{3DCAC677-F925-D817-63CC-893990A37147}"/>
              </a:ext>
            </a:extLst>
          </p:cNvPr>
          <p:cNvSpPr/>
          <p:nvPr/>
        </p:nvSpPr>
        <p:spPr>
          <a:xfrm>
            <a:off x="8861778" y="2889382"/>
            <a:ext cx="736722" cy="53961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Rectangle: Rounded Corners 10">
            <a:extLst>
              <a:ext uri="{FF2B5EF4-FFF2-40B4-BE49-F238E27FC236}">
                <a16:creationId xmlns:a16="http://schemas.microsoft.com/office/drawing/2014/main" id="{8A2117BB-EC85-9646-3B1B-AC20FF979BA2}"/>
              </a:ext>
            </a:extLst>
          </p:cNvPr>
          <p:cNvSpPr/>
          <p:nvPr/>
        </p:nvSpPr>
        <p:spPr>
          <a:xfrm>
            <a:off x="4063999" y="2807381"/>
            <a:ext cx="882705" cy="62161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6" name="Picture 5">
            <a:extLst>
              <a:ext uri="{FF2B5EF4-FFF2-40B4-BE49-F238E27FC236}">
                <a16:creationId xmlns:a16="http://schemas.microsoft.com/office/drawing/2014/main" id="{D7ED82A1-6FC0-D5EF-E3B3-0B65F44D0A92}"/>
              </a:ext>
            </a:extLst>
          </p:cNvPr>
          <p:cNvPicPr>
            <a:picLocks noChangeAspect="1"/>
          </p:cNvPicPr>
          <p:nvPr/>
        </p:nvPicPr>
        <p:blipFill>
          <a:blip r:embed="rId5"/>
          <a:stretch>
            <a:fillRect/>
          </a:stretch>
        </p:blipFill>
        <p:spPr>
          <a:xfrm>
            <a:off x="903111" y="2912534"/>
            <a:ext cx="1547712" cy="516466"/>
          </a:xfrm>
          <a:prstGeom prst="rect">
            <a:avLst/>
          </a:prstGeom>
        </p:spPr>
      </p:pic>
    </p:spTree>
    <p:custDataLst>
      <p:tags r:id="rId1"/>
    </p:custDataLst>
    <p:extLst>
      <p:ext uri="{BB962C8B-B14F-4D97-AF65-F5344CB8AC3E}">
        <p14:creationId xmlns:p14="http://schemas.microsoft.com/office/powerpoint/2010/main" val="232896401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itle 1"/>
          <p:cNvSpPr>
            <a:spLocks noGrp="1"/>
          </p:cNvSpPr>
          <p:nvPr>
            <p:ph type="title"/>
          </p:nvPr>
        </p:nvSpPr>
        <p:spPr/>
        <p:txBody>
          <a:bodyPr>
            <a:normAutofit/>
          </a:bodyPr>
          <a:lstStyle/>
          <a:p>
            <a:r>
              <a:rPr lang="en-US" altLang="en-US" dirty="0"/>
              <a:t>Session ID</a:t>
            </a:r>
            <a:endParaRPr altLang="en-US" dirty="0"/>
          </a:p>
        </p:txBody>
      </p:sp>
      <p:sp>
        <p:nvSpPr>
          <p:cNvPr id="12" name="Slide Number Placeholder 3">
            <a:extLst>
              <a:ext uri="{FF2B5EF4-FFF2-40B4-BE49-F238E27FC236}">
                <a16:creationId xmlns:a16="http://schemas.microsoft.com/office/drawing/2014/main" id="{8C1B5600-5525-41FE-A732-418CCAE23099}"/>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089789BE-2C6C-F982-9F5C-3AADAF20BCE8}"/>
              </a:ext>
            </a:extLst>
          </p:cNvPr>
          <p:cNvPicPr>
            <a:picLocks noChangeAspect="1"/>
          </p:cNvPicPr>
          <p:nvPr/>
        </p:nvPicPr>
        <p:blipFill>
          <a:blip r:embed="rId4"/>
          <a:stretch>
            <a:fillRect/>
          </a:stretch>
        </p:blipFill>
        <p:spPr>
          <a:xfrm>
            <a:off x="1391624" y="1263791"/>
            <a:ext cx="9408752" cy="3951676"/>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3A6EDC40-8EE2-591C-5738-B9D93505D900}"/>
              </a:ext>
            </a:extLst>
          </p:cNvPr>
          <p:cNvSpPr/>
          <p:nvPr/>
        </p:nvSpPr>
        <p:spPr>
          <a:xfrm>
            <a:off x="1511237" y="1273407"/>
            <a:ext cx="2080592" cy="70320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Rectangle: Rounded Corners 4">
            <a:extLst>
              <a:ext uri="{FF2B5EF4-FFF2-40B4-BE49-F238E27FC236}">
                <a16:creationId xmlns:a16="http://schemas.microsoft.com/office/drawing/2014/main" id="{DE9ECEF4-020C-D3A2-6F95-16D028BE40D3}"/>
              </a:ext>
            </a:extLst>
          </p:cNvPr>
          <p:cNvSpPr/>
          <p:nvPr/>
        </p:nvSpPr>
        <p:spPr>
          <a:xfrm>
            <a:off x="5689600" y="1263791"/>
            <a:ext cx="887171" cy="62145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6" name="Picture 5">
            <a:extLst>
              <a:ext uri="{FF2B5EF4-FFF2-40B4-BE49-F238E27FC236}">
                <a16:creationId xmlns:a16="http://schemas.microsoft.com/office/drawing/2014/main" id="{A11CB4DD-8B04-1EB9-EBCF-ABA195EB4F85}"/>
              </a:ext>
            </a:extLst>
          </p:cNvPr>
          <p:cNvPicPr>
            <a:picLocks noChangeAspect="1"/>
          </p:cNvPicPr>
          <p:nvPr/>
        </p:nvPicPr>
        <p:blipFill>
          <a:blip r:embed="rId5"/>
          <a:stretch>
            <a:fillRect/>
          </a:stretch>
        </p:blipFill>
        <p:spPr>
          <a:xfrm>
            <a:off x="1511238" y="1276036"/>
            <a:ext cx="1999606" cy="609208"/>
          </a:xfrm>
          <a:prstGeom prst="rect">
            <a:avLst/>
          </a:prstGeom>
        </p:spPr>
      </p:pic>
    </p:spTree>
    <p:custDataLst>
      <p:tags r:id="rId1"/>
    </p:custDataLst>
    <p:extLst>
      <p:ext uri="{BB962C8B-B14F-4D97-AF65-F5344CB8AC3E}">
        <p14:creationId xmlns:p14="http://schemas.microsoft.com/office/powerpoint/2010/main" val="102646139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4B3C-741B-4E1E-AD99-5DE4C662EF17}"/>
              </a:ext>
            </a:extLst>
          </p:cNvPr>
          <p:cNvSpPr>
            <a:spLocks noGrp="1"/>
          </p:cNvSpPr>
          <p:nvPr>
            <p:ph type="title"/>
          </p:nvPr>
        </p:nvSpPr>
        <p:spPr/>
        <p:txBody>
          <a:bodyPr/>
          <a:lstStyle/>
          <a:p>
            <a:r>
              <a:rPr lang="en-US" dirty="0"/>
              <a:t>Screensaver Mode</a:t>
            </a:r>
          </a:p>
        </p:txBody>
      </p:sp>
      <p:grpSp>
        <p:nvGrpSpPr>
          <p:cNvPr id="14" name="Group 13" descr="Toggle Screensaver option under the Menu button">
            <a:extLst>
              <a:ext uri="{FF2B5EF4-FFF2-40B4-BE49-F238E27FC236}">
                <a16:creationId xmlns:a16="http://schemas.microsoft.com/office/drawing/2014/main" id="{EE1A92AB-E530-0601-B53A-F8AAAB42A492}"/>
              </a:ext>
            </a:extLst>
          </p:cNvPr>
          <p:cNvGrpSpPr/>
          <p:nvPr/>
        </p:nvGrpSpPr>
        <p:grpSpPr>
          <a:xfrm>
            <a:off x="1524000" y="866088"/>
            <a:ext cx="9947459" cy="2148840"/>
            <a:chOff x="1524000" y="866088"/>
            <a:chExt cx="9947459" cy="2148840"/>
          </a:xfrm>
        </p:grpSpPr>
        <p:pic>
          <p:nvPicPr>
            <p:cNvPr id="13" name="Picture 12">
              <a:extLst>
                <a:ext uri="{FF2B5EF4-FFF2-40B4-BE49-F238E27FC236}">
                  <a16:creationId xmlns:a16="http://schemas.microsoft.com/office/drawing/2014/main" id="{8A3D5C4E-9B5F-FDB9-3DF9-5A6734348705}"/>
                </a:ext>
              </a:extLst>
            </p:cNvPr>
            <p:cNvPicPr>
              <a:picLocks noChangeAspect="1"/>
            </p:cNvPicPr>
            <p:nvPr/>
          </p:nvPicPr>
          <p:blipFill rotWithShape="1">
            <a:blip r:embed="rId4"/>
            <a:srcRect b="68667"/>
            <a:stretch/>
          </p:blipFill>
          <p:spPr>
            <a:xfrm>
              <a:off x="1524000" y="866088"/>
              <a:ext cx="9144000" cy="2148840"/>
            </a:xfrm>
            <a:prstGeom prst="rect">
              <a:avLst/>
            </a:prstGeom>
            <a:ln>
              <a:noFill/>
            </a:ln>
            <a:effectLst>
              <a:outerShdw blurRad="292100" dist="139700" dir="2700000" algn="tl" rotWithShape="0">
                <a:srgbClr val="333333">
                  <a:alpha val="65000"/>
                </a:srgbClr>
              </a:outerShdw>
            </a:effectLst>
          </p:spPr>
        </p:pic>
        <p:sp>
          <p:nvSpPr>
            <p:cNvPr id="4" name="Arrow: Down 3">
              <a:extLst>
                <a:ext uri="{FF2B5EF4-FFF2-40B4-BE49-F238E27FC236}">
                  <a16:creationId xmlns:a16="http://schemas.microsoft.com/office/drawing/2014/main" id="{8590550C-FB93-431E-B44B-1D04A1F13C44}"/>
                </a:ext>
              </a:extLst>
            </p:cNvPr>
            <p:cNvSpPr/>
            <p:nvPr/>
          </p:nvSpPr>
          <p:spPr>
            <a:xfrm rot="5400000">
              <a:off x="10780632" y="1873451"/>
              <a:ext cx="524255" cy="85739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11" name="Picture 10" descr="screensaver listing session ID and 1 test with potential issues">
            <a:extLst>
              <a:ext uri="{FF2B5EF4-FFF2-40B4-BE49-F238E27FC236}">
                <a16:creationId xmlns:a16="http://schemas.microsoft.com/office/drawing/2014/main" id="{97CF4C2D-466B-587F-B252-BD257D93B5E2}"/>
              </a:ext>
            </a:extLst>
          </p:cNvPr>
          <p:cNvPicPr>
            <a:picLocks noChangeAspect="1"/>
          </p:cNvPicPr>
          <p:nvPr/>
        </p:nvPicPr>
        <p:blipFill rotWithShape="1">
          <a:blip r:embed="rId5"/>
          <a:srcRect l="4444" t="13704" r="5278" b="13889"/>
          <a:stretch/>
        </p:blipFill>
        <p:spPr>
          <a:xfrm>
            <a:off x="3652520" y="3190670"/>
            <a:ext cx="4886960" cy="2939694"/>
          </a:xfrm>
          <a:prstGeom prst="rect">
            <a:avLst/>
          </a:prstGeom>
          <a:ln>
            <a:noFill/>
          </a:ln>
          <a:effectLst>
            <a:outerShdw blurRad="292100" dist="139700" dir="2700000" algn="tl" rotWithShape="0">
              <a:srgbClr val="333333">
                <a:alpha val="65000"/>
              </a:srgbClr>
            </a:outerShdw>
          </a:effectLst>
        </p:spPr>
      </p:pic>
      <p:sp>
        <p:nvSpPr>
          <p:cNvPr id="7" name="Slide Number Placeholder 3">
            <a:extLst>
              <a:ext uri="{FF2B5EF4-FFF2-40B4-BE49-F238E27FC236}">
                <a16:creationId xmlns:a16="http://schemas.microsoft.com/office/drawing/2014/main" id="{DE805C77-500E-43E1-8EDA-016BBBBBE56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14AE5C00-51C4-AC87-04E1-119CFAB211E2}"/>
              </a:ext>
            </a:extLst>
          </p:cNvPr>
          <p:cNvPicPr>
            <a:picLocks noChangeAspect="1"/>
          </p:cNvPicPr>
          <p:nvPr/>
        </p:nvPicPr>
        <p:blipFill>
          <a:blip r:embed="rId6"/>
          <a:stretch>
            <a:fillRect/>
          </a:stretch>
        </p:blipFill>
        <p:spPr>
          <a:xfrm>
            <a:off x="1524000" y="866088"/>
            <a:ext cx="5136927" cy="543549"/>
          </a:xfrm>
          <a:prstGeom prst="rect">
            <a:avLst/>
          </a:prstGeom>
        </p:spPr>
      </p:pic>
    </p:spTree>
    <p:custDataLst>
      <p:tags r:id="rId1"/>
    </p:custDataLst>
    <p:extLst>
      <p:ext uri="{BB962C8B-B14F-4D97-AF65-F5344CB8AC3E}">
        <p14:creationId xmlns:p14="http://schemas.microsoft.com/office/powerpoint/2010/main" val="403596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altLang="en-US" dirty="0"/>
              <a:t>Student Lookup</a:t>
            </a:r>
            <a:r>
              <a:rPr lang="en-US" altLang="en-US" dirty="0"/>
              <a:t>: Quick Search</a:t>
            </a:r>
            <a:endParaRPr altLang="en-US" dirty="0"/>
          </a:p>
        </p:txBody>
      </p:sp>
      <p:grpSp>
        <p:nvGrpSpPr>
          <p:cNvPr id="28" name="Group 27" descr="Quick search feature showing student infomation from search results">
            <a:extLst>
              <a:ext uri="{FF2B5EF4-FFF2-40B4-BE49-F238E27FC236}">
                <a16:creationId xmlns:a16="http://schemas.microsoft.com/office/drawing/2014/main" id="{204C9776-770D-1107-D70F-4A0DF07169F7}"/>
              </a:ext>
            </a:extLst>
          </p:cNvPr>
          <p:cNvGrpSpPr/>
          <p:nvPr/>
        </p:nvGrpSpPr>
        <p:grpSpPr>
          <a:xfrm>
            <a:off x="1510751" y="911176"/>
            <a:ext cx="8827384" cy="5035647"/>
            <a:chOff x="1510751" y="911176"/>
            <a:chExt cx="8827384" cy="5035647"/>
          </a:xfrm>
        </p:grpSpPr>
        <p:pic>
          <p:nvPicPr>
            <p:cNvPr id="23" name="Picture 22">
              <a:extLst>
                <a:ext uri="{FF2B5EF4-FFF2-40B4-BE49-F238E27FC236}">
                  <a16:creationId xmlns:a16="http://schemas.microsoft.com/office/drawing/2014/main" id="{AB8497D9-8524-6C79-6150-B3165C700500}"/>
                </a:ext>
              </a:extLst>
            </p:cNvPr>
            <p:cNvPicPr>
              <a:picLocks noChangeAspect="1"/>
            </p:cNvPicPr>
            <p:nvPr/>
          </p:nvPicPr>
          <p:blipFill rotWithShape="1">
            <a:blip r:embed="rId4"/>
            <a:srcRect b="23768"/>
            <a:stretch/>
          </p:blipFill>
          <p:spPr>
            <a:xfrm>
              <a:off x="1530527" y="911176"/>
              <a:ext cx="8807608" cy="5035647"/>
            </a:xfrm>
            <a:prstGeom prst="rect">
              <a:avLst/>
            </a:prstGeom>
            <a:ln>
              <a:noFill/>
            </a:ln>
            <a:effectLst>
              <a:outerShdw blurRad="292100" dist="139700" dir="2700000" algn="tl" rotWithShape="0">
                <a:srgbClr val="333333">
                  <a:alpha val="65000"/>
                </a:srgbClr>
              </a:outerShdw>
            </a:effectLst>
          </p:spPr>
        </p:pic>
        <p:sp>
          <p:nvSpPr>
            <p:cNvPr id="12" name="Arrow: Left 11">
              <a:extLst>
                <a:ext uri="{FF2B5EF4-FFF2-40B4-BE49-F238E27FC236}">
                  <a16:creationId xmlns:a16="http://schemas.microsoft.com/office/drawing/2014/main" id="{878E6064-A249-EA25-73A2-39C1A6483281}"/>
                </a:ext>
              </a:extLst>
            </p:cNvPr>
            <p:cNvSpPr/>
            <p:nvPr/>
          </p:nvSpPr>
          <p:spPr>
            <a:xfrm>
              <a:off x="5202325" y="3356429"/>
              <a:ext cx="761034" cy="44319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Search</a:t>
              </a:r>
            </a:p>
          </p:txBody>
        </p:sp>
        <p:sp>
          <p:nvSpPr>
            <p:cNvPr id="26" name="Rectangle: Rounded Corners 25">
              <a:extLst>
                <a:ext uri="{FF2B5EF4-FFF2-40B4-BE49-F238E27FC236}">
                  <a16:creationId xmlns:a16="http://schemas.microsoft.com/office/drawing/2014/main" id="{80D64D97-D9A8-46A3-AC72-6271F7C62571}"/>
                </a:ext>
              </a:extLst>
            </p:cNvPr>
            <p:cNvSpPr/>
            <p:nvPr/>
          </p:nvSpPr>
          <p:spPr>
            <a:xfrm>
              <a:off x="1630019" y="2136317"/>
              <a:ext cx="1311965" cy="44785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7" name="Rectangle: Rounded Corners 26">
              <a:extLst>
                <a:ext uri="{FF2B5EF4-FFF2-40B4-BE49-F238E27FC236}">
                  <a16:creationId xmlns:a16="http://schemas.microsoft.com/office/drawing/2014/main" id="{1179E16B-0B8A-4D03-6DEE-9F6E3C79FD35}"/>
                </a:ext>
              </a:extLst>
            </p:cNvPr>
            <p:cNvSpPr/>
            <p:nvPr/>
          </p:nvSpPr>
          <p:spPr>
            <a:xfrm>
              <a:off x="1510751" y="3809313"/>
              <a:ext cx="2239615" cy="213750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6" name="Slide Number Placeholder 3">
            <a:extLst>
              <a:ext uri="{FF2B5EF4-FFF2-40B4-BE49-F238E27FC236}">
                <a16:creationId xmlns:a16="http://schemas.microsoft.com/office/drawing/2014/main" id="{CA4D83D4-48E2-4E47-B508-8FF2799397EC}"/>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19B32640-F064-70E6-C2F5-2F80EDA86242}"/>
              </a:ext>
            </a:extLst>
          </p:cNvPr>
          <p:cNvPicPr>
            <a:picLocks noChangeAspect="1"/>
          </p:cNvPicPr>
          <p:nvPr/>
        </p:nvPicPr>
        <p:blipFill>
          <a:blip r:embed="rId5"/>
          <a:stretch>
            <a:fillRect/>
          </a:stretch>
        </p:blipFill>
        <p:spPr>
          <a:xfrm>
            <a:off x="1530527" y="936978"/>
            <a:ext cx="5081960" cy="537733"/>
          </a:xfrm>
          <a:prstGeom prst="rect">
            <a:avLst/>
          </a:prstGeom>
        </p:spPr>
      </p:pic>
      <p:pic>
        <p:nvPicPr>
          <p:cNvPr id="4" name="Picture 3">
            <a:extLst>
              <a:ext uri="{FF2B5EF4-FFF2-40B4-BE49-F238E27FC236}">
                <a16:creationId xmlns:a16="http://schemas.microsoft.com/office/drawing/2014/main" id="{99F76476-7A4C-A388-C355-5478760B3836}"/>
              </a:ext>
            </a:extLst>
          </p:cNvPr>
          <p:cNvPicPr>
            <a:picLocks noChangeAspect="1"/>
          </p:cNvPicPr>
          <p:nvPr/>
        </p:nvPicPr>
        <p:blipFill>
          <a:blip r:embed="rId6"/>
          <a:stretch>
            <a:fillRect/>
          </a:stretch>
        </p:blipFill>
        <p:spPr>
          <a:xfrm>
            <a:off x="1681092" y="1500513"/>
            <a:ext cx="1898931" cy="531487"/>
          </a:xfrm>
          <a:prstGeom prst="rect">
            <a:avLst/>
          </a:prstGeom>
        </p:spPr>
      </p:pic>
    </p:spTree>
    <p:custDataLst>
      <p:tags r:id="rId1"/>
    </p:custDataLst>
    <p:extLst>
      <p:ext uri="{BB962C8B-B14F-4D97-AF65-F5344CB8AC3E}">
        <p14:creationId xmlns:p14="http://schemas.microsoft.com/office/powerpoint/2010/main" val="128427261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altLang="en-US" dirty="0"/>
              <a:t>Student Lookup</a:t>
            </a:r>
            <a:r>
              <a:rPr lang="en-US" altLang="en-US" dirty="0"/>
              <a:t>: Advanced Search</a:t>
            </a:r>
            <a:endParaRPr altLang="en-US" dirty="0"/>
          </a:p>
        </p:txBody>
      </p:sp>
      <p:grpSp>
        <p:nvGrpSpPr>
          <p:cNvPr id="27" name="Group 26" descr="Advanced search feature and eye button in the Details column">
            <a:extLst>
              <a:ext uri="{FF2B5EF4-FFF2-40B4-BE49-F238E27FC236}">
                <a16:creationId xmlns:a16="http://schemas.microsoft.com/office/drawing/2014/main" id="{5C787898-71D3-774E-8B14-312B3C7B566C}"/>
              </a:ext>
            </a:extLst>
          </p:cNvPr>
          <p:cNvGrpSpPr/>
          <p:nvPr/>
        </p:nvGrpSpPr>
        <p:grpSpPr>
          <a:xfrm>
            <a:off x="209143" y="1098595"/>
            <a:ext cx="6239499" cy="3624709"/>
            <a:chOff x="209143" y="1098595"/>
            <a:chExt cx="6239499" cy="3624709"/>
          </a:xfrm>
        </p:grpSpPr>
        <p:grpSp>
          <p:nvGrpSpPr>
            <p:cNvPr id="26" name="Group 25">
              <a:extLst>
                <a:ext uri="{FF2B5EF4-FFF2-40B4-BE49-F238E27FC236}">
                  <a16:creationId xmlns:a16="http://schemas.microsoft.com/office/drawing/2014/main" id="{C825D684-D33F-DEBF-0A8C-AD14956E2720}"/>
                </a:ext>
              </a:extLst>
            </p:cNvPr>
            <p:cNvGrpSpPr/>
            <p:nvPr/>
          </p:nvGrpSpPr>
          <p:grpSpPr>
            <a:xfrm>
              <a:off x="209143" y="1098595"/>
              <a:ext cx="6239499" cy="3624709"/>
              <a:chOff x="209143" y="1098595"/>
              <a:chExt cx="6239499" cy="3624709"/>
            </a:xfrm>
          </p:grpSpPr>
          <p:grpSp>
            <p:nvGrpSpPr>
              <p:cNvPr id="17" name="Group 16">
                <a:extLst>
                  <a:ext uri="{FF2B5EF4-FFF2-40B4-BE49-F238E27FC236}">
                    <a16:creationId xmlns:a16="http://schemas.microsoft.com/office/drawing/2014/main" id="{0E1E777B-C04D-DCA5-30DC-2DDA0279A8E3}"/>
                  </a:ext>
                </a:extLst>
              </p:cNvPr>
              <p:cNvGrpSpPr/>
              <p:nvPr/>
            </p:nvGrpSpPr>
            <p:grpSpPr>
              <a:xfrm>
                <a:off x="209143" y="1098595"/>
                <a:ext cx="6239499" cy="3624709"/>
                <a:chOff x="-337787" y="845364"/>
                <a:chExt cx="8310087" cy="4582477"/>
              </a:xfrm>
            </p:grpSpPr>
            <p:pic>
              <p:nvPicPr>
                <p:cNvPr id="10" name="Picture 9">
                  <a:extLst>
                    <a:ext uri="{FF2B5EF4-FFF2-40B4-BE49-F238E27FC236}">
                      <a16:creationId xmlns:a16="http://schemas.microsoft.com/office/drawing/2014/main" id="{96F476BB-8EA1-E987-F595-1F0B981EFEDB}"/>
                    </a:ext>
                  </a:extLst>
                </p:cNvPr>
                <p:cNvPicPr>
                  <a:picLocks noChangeAspect="1"/>
                </p:cNvPicPr>
                <p:nvPr/>
              </p:nvPicPr>
              <p:blipFill rotWithShape="1">
                <a:blip r:embed="rId4">
                  <a:extLst>
                    <a:ext uri="{28A0092B-C50C-407E-A947-70E740481C1C}">
                      <a14:useLocalDpi xmlns:a14="http://schemas.microsoft.com/office/drawing/2010/main" val="0"/>
                    </a:ext>
                  </a:extLst>
                </a:blip>
                <a:srcRect t="8283" b="17727"/>
                <a:stretch/>
              </p:blipFill>
              <p:spPr>
                <a:xfrm>
                  <a:off x="-337787" y="845364"/>
                  <a:ext cx="8310087" cy="4582477"/>
                </a:xfrm>
                <a:prstGeom prst="rect">
                  <a:avLst/>
                </a:prstGeom>
                <a:ln>
                  <a:noFill/>
                </a:ln>
                <a:effectLst>
                  <a:outerShdw blurRad="292100" dist="139700" dir="2700000" algn="tl" rotWithShape="0">
                    <a:srgbClr val="333333">
                      <a:alpha val="65000"/>
                    </a:srgbClr>
                  </a:outerShdw>
                </a:effectLst>
              </p:spPr>
            </p:pic>
            <p:sp>
              <p:nvSpPr>
                <p:cNvPr id="14" name="Arrow: Right 13">
                  <a:extLst>
                    <a:ext uri="{FF2B5EF4-FFF2-40B4-BE49-F238E27FC236}">
                      <a16:creationId xmlns:a16="http://schemas.microsoft.com/office/drawing/2014/main" id="{CF21B8A9-3CE8-77D9-F7D0-48FBEB89CF93}"/>
                    </a:ext>
                  </a:extLst>
                </p:cNvPr>
                <p:cNvSpPr/>
                <p:nvPr/>
              </p:nvSpPr>
              <p:spPr>
                <a:xfrm>
                  <a:off x="-225262" y="4787641"/>
                  <a:ext cx="761033" cy="44319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Search</a:t>
                  </a:r>
                </a:p>
              </p:txBody>
            </p:sp>
          </p:grpSp>
          <p:sp>
            <p:nvSpPr>
              <p:cNvPr id="22" name="Arrow: Left 21">
                <a:extLst>
                  <a:ext uri="{FF2B5EF4-FFF2-40B4-BE49-F238E27FC236}">
                    <a16:creationId xmlns:a16="http://schemas.microsoft.com/office/drawing/2014/main" id="{EFD9CD63-F715-4CB8-1B04-AF072F11AF1E}"/>
                  </a:ext>
                </a:extLst>
              </p:cNvPr>
              <p:cNvSpPr/>
              <p:nvPr/>
            </p:nvSpPr>
            <p:spPr>
              <a:xfrm>
                <a:off x="5120409" y="2775330"/>
                <a:ext cx="617450" cy="36443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chemeClr val="bg1"/>
                  </a:solidFill>
                </a:endParaRPr>
              </a:p>
            </p:txBody>
          </p:sp>
        </p:grpSp>
        <p:sp>
          <p:nvSpPr>
            <p:cNvPr id="23" name="Rectangle: Rounded Corners 22">
              <a:extLst>
                <a:ext uri="{FF2B5EF4-FFF2-40B4-BE49-F238E27FC236}">
                  <a16:creationId xmlns:a16="http://schemas.microsoft.com/office/drawing/2014/main" id="{07AD2AED-1C22-E439-556F-E91479413BFC}"/>
                </a:ext>
              </a:extLst>
            </p:cNvPr>
            <p:cNvSpPr/>
            <p:nvPr/>
          </p:nvSpPr>
          <p:spPr>
            <a:xfrm>
              <a:off x="1229452" y="1560288"/>
              <a:ext cx="1182443" cy="41379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Rounded Corners 23">
              <a:extLst>
                <a:ext uri="{FF2B5EF4-FFF2-40B4-BE49-F238E27FC236}">
                  <a16:creationId xmlns:a16="http://schemas.microsoft.com/office/drawing/2014/main" id="{32C6865C-D48E-D284-7B8D-34561B3D3827}"/>
                </a:ext>
              </a:extLst>
            </p:cNvPr>
            <p:cNvSpPr/>
            <p:nvPr/>
          </p:nvSpPr>
          <p:spPr>
            <a:xfrm>
              <a:off x="1709531" y="2268836"/>
              <a:ext cx="4147930" cy="208059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28" name="Group 27" descr="Student information after selecting the eye button from the advanced search results">
            <a:extLst>
              <a:ext uri="{FF2B5EF4-FFF2-40B4-BE49-F238E27FC236}">
                <a16:creationId xmlns:a16="http://schemas.microsoft.com/office/drawing/2014/main" id="{360CD611-D097-A881-8A2A-6F73D8FDFE81}"/>
              </a:ext>
            </a:extLst>
          </p:cNvPr>
          <p:cNvGrpSpPr/>
          <p:nvPr/>
        </p:nvGrpSpPr>
        <p:grpSpPr>
          <a:xfrm>
            <a:off x="6212159" y="1850476"/>
            <a:ext cx="5583601" cy="4187700"/>
            <a:chOff x="6212159" y="1850476"/>
            <a:chExt cx="5583601" cy="4187700"/>
          </a:xfrm>
        </p:grpSpPr>
        <p:pic>
          <p:nvPicPr>
            <p:cNvPr id="19" name="Picture 18">
              <a:extLst>
                <a:ext uri="{FF2B5EF4-FFF2-40B4-BE49-F238E27FC236}">
                  <a16:creationId xmlns:a16="http://schemas.microsoft.com/office/drawing/2014/main" id="{531B7C20-883C-CB6D-1791-A0762A9EAC2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12159" y="1850476"/>
              <a:ext cx="5583601" cy="4187700"/>
            </a:xfrm>
            <a:prstGeom prst="rect">
              <a:avLst/>
            </a:prstGeom>
            <a:ln>
              <a:noFill/>
            </a:ln>
            <a:effectLst>
              <a:outerShdw blurRad="292100" dist="139700" dir="2700000" algn="tl" rotWithShape="0">
                <a:srgbClr val="333333">
                  <a:alpha val="65000"/>
                </a:srgbClr>
              </a:outerShdw>
            </a:effectLst>
          </p:spPr>
        </p:pic>
        <p:sp>
          <p:nvSpPr>
            <p:cNvPr id="25" name="Rectangle: Rounded Corners 24">
              <a:extLst>
                <a:ext uri="{FF2B5EF4-FFF2-40B4-BE49-F238E27FC236}">
                  <a16:creationId xmlns:a16="http://schemas.microsoft.com/office/drawing/2014/main" id="{D708CB73-8958-4C49-41B2-8C8DD0AD630F}"/>
                </a:ext>
              </a:extLst>
            </p:cNvPr>
            <p:cNvSpPr/>
            <p:nvPr/>
          </p:nvSpPr>
          <p:spPr>
            <a:xfrm>
              <a:off x="7553741" y="3574625"/>
              <a:ext cx="3650838" cy="165998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6" name="Slide Number Placeholder 3">
            <a:extLst>
              <a:ext uri="{FF2B5EF4-FFF2-40B4-BE49-F238E27FC236}">
                <a16:creationId xmlns:a16="http://schemas.microsoft.com/office/drawing/2014/main" id="{CA4D83D4-48E2-4E47-B508-8FF2799397EC}"/>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0772B660-450D-6782-6996-BBC7FCA29FC4}"/>
              </a:ext>
            </a:extLst>
          </p:cNvPr>
          <p:cNvPicPr>
            <a:picLocks noChangeAspect="1"/>
          </p:cNvPicPr>
          <p:nvPr/>
        </p:nvPicPr>
        <p:blipFill>
          <a:blip r:embed="rId6"/>
          <a:stretch>
            <a:fillRect/>
          </a:stretch>
        </p:blipFill>
        <p:spPr>
          <a:xfrm>
            <a:off x="6247756" y="1850476"/>
            <a:ext cx="3022514" cy="319818"/>
          </a:xfrm>
          <a:prstGeom prst="rect">
            <a:avLst/>
          </a:prstGeom>
        </p:spPr>
      </p:pic>
    </p:spTree>
    <p:custDataLst>
      <p:tags r:id="rId1"/>
    </p:custDataLst>
    <p:extLst>
      <p:ext uri="{BB962C8B-B14F-4D97-AF65-F5344CB8AC3E}">
        <p14:creationId xmlns:p14="http://schemas.microsoft.com/office/powerpoint/2010/main" val="400069700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itle 1"/>
          <p:cNvSpPr>
            <a:spLocks noGrp="1"/>
          </p:cNvSpPr>
          <p:nvPr>
            <p:ph type="title"/>
          </p:nvPr>
        </p:nvSpPr>
        <p:spPr/>
        <p:txBody>
          <a:bodyPr>
            <a:normAutofit/>
          </a:bodyPr>
          <a:lstStyle/>
          <a:p>
            <a:r>
              <a:rPr altLang="en-US" dirty="0"/>
              <a:t>Approving Student Entry</a:t>
            </a:r>
          </a:p>
        </p:txBody>
      </p:sp>
      <p:grpSp>
        <p:nvGrpSpPr>
          <p:cNvPr id="9" name="Group 8" descr="2 students waiting for approval, the Approve all students button, and the eye icon in the See Details column">
            <a:extLst>
              <a:ext uri="{FF2B5EF4-FFF2-40B4-BE49-F238E27FC236}">
                <a16:creationId xmlns:a16="http://schemas.microsoft.com/office/drawing/2014/main" id="{7A893DDB-85A2-268E-5F61-EF9D3738085E}"/>
              </a:ext>
            </a:extLst>
          </p:cNvPr>
          <p:cNvGrpSpPr/>
          <p:nvPr/>
        </p:nvGrpSpPr>
        <p:grpSpPr>
          <a:xfrm>
            <a:off x="1524000" y="1032343"/>
            <a:ext cx="9144000" cy="4886919"/>
            <a:chOff x="1494526" y="1038865"/>
            <a:chExt cx="9144000" cy="4886919"/>
          </a:xfrm>
        </p:grpSpPr>
        <p:grpSp>
          <p:nvGrpSpPr>
            <p:cNvPr id="5" name="Group 4">
              <a:extLst>
                <a:ext uri="{FF2B5EF4-FFF2-40B4-BE49-F238E27FC236}">
                  <a16:creationId xmlns:a16="http://schemas.microsoft.com/office/drawing/2014/main" id="{4C4D2C10-8BD8-2FD2-72BA-7C94327FE92A}"/>
                </a:ext>
              </a:extLst>
            </p:cNvPr>
            <p:cNvGrpSpPr/>
            <p:nvPr/>
          </p:nvGrpSpPr>
          <p:grpSpPr>
            <a:xfrm>
              <a:off x="1494526" y="1038865"/>
              <a:ext cx="9144000" cy="4886919"/>
              <a:chOff x="1494526" y="1038865"/>
              <a:chExt cx="9144000" cy="4886919"/>
            </a:xfrm>
          </p:grpSpPr>
          <p:pic>
            <p:nvPicPr>
              <p:cNvPr id="3" name="Picture 2">
                <a:extLst>
                  <a:ext uri="{FF2B5EF4-FFF2-40B4-BE49-F238E27FC236}">
                    <a16:creationId xmlns:a16="http://schemas.microsoft.com/office/drawing/2014/main" id="{2933DB15-8822-8FF5-C9FA-D37C1C7F7470}"/>
                  </a:ext>
                </a:extLst>
              </p:cNvPr>
              <p:cNvPicPr>
                <a:picLocks noChangeAspect="1"/>
              </p:cNvPicPr>
              <p:nvPr/>
            </p:nvPicPr>
            <p:blipFill rotWithShape="1">
              <a:blip r:embed="rId4"/>
              <a:srcRect b="30709"/>
              <a:stretch/>
            </p:blipFill>
            <p:spPr>
              <a:xfrm>
                <a:off x="1494526" y="1038865"/>
                <a:ext cx="9144000" cy="4752000"/>
              </a:xfrm>
              <a:prstGeom prst="rect">
                <a:avLst/>
              </a:prstGeom>
              <a:ln>
                <a:noFill/>
              </a:ln>
              <a:effectLst>
                <a:outerShdw blurRad="292100" dist="139700" dir="2700000" algn="tl" rotWithShape="0">
                  <a:srgbClr val="333333">
                    <a:alpha val="65000"/>
                  </a:srgbClr>
                </a:outerShdw>
              </a:effectLst>
            </p:spPr>
          </p:pic>
          <p:sp>
            <p:nvSpPr>
              <p:cNvPr id="8" name="Right Arrow 7"/>
              <p:cNvSpPr/>
              <p:nvPr/>
            </p:nvSpPr>
            <p:spPr>
              <a:xfrm>
                <a:off x="7961151" y="2269865"/>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ea typeface="+mn-ea"/>
                  <a:cs typeface="+mn-cs"/>
                </a:endParaRPr>
              </a:p>
            </p:txBody>
          </p:sp>
          <p:sp>
            <p:nvSpPr>
              <p:cNvPr id="7" name="Right Arrow 6"/>
              <p:cNvSpPr/>
              <p:nvPr/>
            </p:nvSpPr>
            <p:spPr>
              <a:xfrm rot="16200000">
                <a:off x="6770238" y="5314597"/>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 name="Rectangle: Rounded Corners 5">
              <a:extLst>
                <a:ext uri="{FF2B5EF4-FFF2-40B4-BE49-F238E27FC236}">
                  <a16:creationId xmlns:a16="http://schemas.microsoft.com/office/drawing/2014/main" id="{9DE2D884-0C87-6BED-0A71-977C617BD8D8}"/>
                </a:ext>
              </a:extLst>
            </p:cNvPr>
            <p:cNvSpPr/>
            <p:nvPr/>
          </p:nvSpPr>
          <p:spPr>
            <a:xfrm>
              <a:off x="5764696" y="1549663"/>
              <a:ext cx="980661" cy="83572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7" name="Slide Number Placeholder 3">
            <a:extLst>
              <a:ext uri="{FF2B5EF4-FFF2-40B4-BE49-F238E27FC236}">
                <a16:creationId xmlns:a16="http://schemas.microsoft.com/office/drawing/2014/main" id="{23857620-D14A-4B33-BAC4-12C27FD17EB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2D375538-BF2B-C692-5213-C87ECB2BF0C0}"/>
              </a:ext>
            </a:extLst>
          </p:cNvPr>
          <p:cNvPicPr>
            <a:picLocks noChangeAspect="1"/>
          </p:cNvPicPr>
          <p:nvPr/>
        </p:nvPicPr>
        <p:blipFill>
          <a:blip r:embed="rId5"/>
          <a:stretch>
            <a:fillRect/>
          </a:stretch>
        </p:blipFill>
        <p:spPr>
          <a:xfrm>
            <a:off x="1523999" y="1032343"/>
            <a:ext cx="4270171" cy="544872"/>
          </a:xfrm>
          <a:prstGeom prst="rect">
            <a:avLst/>
          </a:prstGeom>
        </p:spPr>
      </p:pic>
      <p:pic>
        <p:nvPicPr>
          <p:cNvPr id="10" name="Picture 9">
            <a:extLst>
              <a:ext uri="{FF2B5EF4-FFF2-40B4-BE49-F238E27FC236}">
                <a16:creationId xmlns:a16="http://schemas.microsoft.com/office/drawing/2014/main" id="{6F41B6A8-D8E1-F55A-10E1-1D9C4E6B2FE0}"/>
              </a:ext>
            </a:extLst>
          </p:cNvPr>
          <p:cNvPicPr>
            <a:picLocks noChangeAspect="1"/>
          </p:cNvPicPr>
          <p:nvPr/>
        </p:nvPicPr>
        <p:blipFill>
          <a:blip r:embed="rId6"/>
          <a:stretch>
            <a:fillRect/>
          </a:stretch>
        </p:blipFill>
        <p:spPr>
          <a:xfrm>
            <a:off x="1666583" y="1610055"/>
            <a:ext cx="1948613" cy="653288"/>
          </a:xfrm>
          <a:prstGeom prst="rect">
            <a:avLst/>
          </a:prstGeom>
        </p:spPr>
      </p:pic>
    </p:spTree>
    <p:custDataLst>
      <p:tags r:id="rId1"/>
    </p:custDataLst>
    <p:extLst>
      <p:ext uri="{BB962C8B-B14F-4D97-AF65-F5344CB8AC3E}">
        <p14:creationId xmlns:p14="http://schemas.microsoft.com/office/powerpoint/2010/main" val="33179427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le 1"/>
          <p:cNvSpPr>
            <a:spLocks noGrp="1"/>
          </p:cNvSpPr>
          <p:nvPr>
            <p:ph type="title"/>
          </p:nvPr>
        </p:nvSpPr>
        <p:spPr/>
        <p:txBody>
          <a:bodyPr>
            <a:normAutofit/>
          </a:bodyPr>
          <a:lstStyle/>
          <a:p>
            <a:r>
              <a:rPr altLang="en-US" dirty="0"/>
              <a:t>Editing Student Details:</a:t>
            </a:r>
            <a:r>
              <a:rPr lang="en-US" altLang="en-US" dirty="0"/>
              <a:t> </a:t>
            </a:r>
            <a:r>
              <a:rPr altLang="en-US" dirty="0"/>
              <a:t>See/Edit Details</a:t>
            </a:r>
          </a:p>
        </p:txBody>
      </p:sp>
      <p:sp>
        <p:nvSpPr>
          <p:cNvPr id="9" name="Slide Number Placeholder 3">
            <a:extLst>
              <a:ext uri="{FF2B5EF4-FFF2-40B4-BE49-F238E27FC236}">
                <a16:creationId xmlns:a16="http://schemas.microsoft.com/office/drawing/2014/main" id="{424783AD-D38A-4398-BA9E-4E08E3C31E08}"/>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A82BD72E-7C92-CE6F-6B84-4A9C350F646C}"/>
              </a:ext>
            </a:extLst>
          </p:cNvPr>
          <p:cNvPicPr>
            <a:picLocks noChangeAspect="1"/>
          </p:cNvPicPr>
          <p:nvPr/>
        </p:nvPicPr>
        <p:blipFill>
          <a:blip r:embed="rId4"/>
          <a:stretch>
            <a:fillRect/>
          </a:stretch>
        </p:blipFill>
        <p:spPr>
          <a:xfrm>
            <a:off x="415962" y="831095"/>
            <a:ext cx="11681970" cy="137397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DA014B71-5CCE-664A-8B1A-8398D40D520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12502" y="2305732"/>
            <a:ext cx="5288890" cy="3721173"/>
          </a:xfrm>
          <a:prstGeom prst="rect">
            <a:avLst/>
          </a:prstGeom>
          <a:ln>
            <a:noFill/>
          </a:ln>
          <a:effectLst>
            <a:outerShdw blurRad="292100" dist="139700" dir="2700000" algn="tl" rotWithShape="0">
              <a:srgbClr val="333333">
                <a:alpha val="65000"/>
              </a:srgbClr>
            </a:outerShdw>
          </a:effectLst>
        </p:spPr>
      </p:pic>
      <p:sp>
        <p:nvSpPr>
          <p:cNvPr id="5" name="Right Arrow 5">
            <a:extLst>
              <a:ext uri="{FF2B5EF4-FFF2-40B4-BE49-F238E27FC236}">
                <a16:creationId xmlns:a16="http://schemas.microsoft.com/office/drawing/2014/main" id="{30B89ABC-0A73-7825-554D-47292AF88B22}"/>
              </a:ext>
            </a:extLst>
          </p:cNvPr>
          <p:cNvSpPr/>
          <p:nvPr/>
        </p:nvSpPr>
        <p:spPr>
          <a:xfrm>
            <a:off x="7814548" y="1604664"/>
            <a:ext cx="745672" cy="37890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94B2BF32-2D56-089E-D4CC-EDBE0CD11735}"/>
              </a:ext>
            </a:extLst>
          </p:cNvPr>
          <p:cNvSpPr/>
          <p:nvPr/>
        </p:nvSpPr>
        <p:spPr>
          <a:xfrm>
            <a:off x="7324217" y="2263099"/>
            <a:ext cx="980661" cy="37890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33012746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itle 1"/>
          <p:cNvSpPr>
            <a:spLocks noGrp="1"/>
          </p:cNvSpPr>
          <p:nvPr>
            <p:ph type="title"/>
          </p:nvPr>
        </p:nvSpPr>
        <p:spPr/>
        <p:txBody>
          <a:bodyPr>
            <a:normAutofit/>
          </a:bodyPr>
          <a:lstStyle/>
          <a:p>
            <a:r>
              <a:rPr altLang="en-US" dirty="0"/>
              <a:t>Denying Student Entry</a:t>
            </a:r>
          </a:p>
        </p:txBody>
      </p:sp>
      <p:grpSp>
        <p:nvGrpSpPr>
          <p:cNvPr id="7" name="Group 6" descr="x button in the Action column to deny a student entry to the test session">
            <a:extLst>
              <a:ext uri="{FF2B5EF4-FFF2-40B4-BE49-F238E27FC236}">
                <a16:creationId xmlns:a16="http://schemas.microsoft.com/office/drawing/2014/main" id="{AAB2DE1E-D908-A170-65B2-DEF09263D1B3}"/>
              </a:ext>
            </a:extLst>
          </p:cNvPr>
          <p:cNvGrpSpPr/>
          <p:nvPr/>
        </p:nvGrpSpPr>
        <p:grpSpPr>
          <a:xfrm>
            <a:off x="1062080" y="1028700"/>
            <a:ext cx="10407647" cy="2295067"/>
            <a:chOff x="1062080" y="1028700"/>
            <a:chExt cx="10407647" cy="2295067"/>
          </a:xfrm>
        </p:grpSpPr>
        <p:pic>
          <p:nvPicPr>
            <p:cNvPr id="6" name="Picture 5">
              <a:extLst>
                <a:ext uri="{FF2B5EF4-FFF2-40B4-BE49-F238E27FC236}">
                  <a16:creationId xmlns:a16="http://schemas.microsoft.com/office/drawing/2014/main" id="{3DB8340A-65C1-7EFF-06E2-885DBF850CE9}"/>
                </a:ext>
              </a:extLst>
            </p:cNvPr>
            <p:cNvPicPr>
              <a:picLocks noChangeAspect="1"/>
            </p:cNvPicPr>
            <p:nvPr/>
          </p:nvPicPr>
          <p:blipFill rotWithShape="1">
            <a:blip r:embed="rId4"/>
            <a:srcRect l="1542" t="33080" r="1741" b="38087"/>
            <a:stretch/>
          </p:blipFill>
          <p:spPr>
            <a:xfrm>
              <a:off x="1062080" y="1028700"/>
              <a:ext cx="10264826" cy="2295067"/>
            </a:xfrm>
            <a:prstGeom prst="rect">
              <a:avLst/>
            </a:prstGeom>
            <a:ln>
              <a:noFill/>
            </a:ln>
            <a:effectLst>
              <a:outerShdw blurRad="292100" dist="139700" dir="2700000" algn="tl" rotWithShape="0">
                <a:srgbClr val="333333">
                  <a:alpha val="65000"/>
                </a:srgbClr>
              </a:outerShdw>
            </a:effectLst>
          </p:spPr>
        </p:pic>
        <p:sp>
          <p:nvSpPr>
            <p:cNvPr id="4" name="Right Arrow 5">
              <a:extLst>
                <a:ext uri="{FF2B5EF4-FFF2-40B4-BE49-F238E27FC236}">
                  <a16:creationId xmlns:a16="http://schemas.microsoft.com/office/drawing/2014/main" id="{A996FAFA-5BFB-BF0D-8A82-D52E804B0A9A}"/>
                </a:ext>
              </a:extLst>
            </p:cNvPr>
            <p:cNvSpPr/>
            <p:nvPr/>
          </p:nvSpPr>
          <p:spPr>
            <a:xfrm rot="10800000">
              <a:off x="10664646" y="2667425"/>
              <a:ext cx="805081" cy="5099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5" name="Group 14" descr="Graphic with the following: Deny entry to a test session in these circumstances:&#10;The student is not supposed to enter this session.&#10;The student’s demographic information is incorrect.&#10;The student’s required accommodations are incorrect.">
            <a:extLst>
              <a:ext uri="{FF2B5EF4-FFF2-40B4-BE49-F238E27FC236}">
                <a16:creationId xmlns:a16="http://schemas.microsoft.com/office/drawing/2014/main" id="{5ECE90B6-6390-4924-AFA5-3BAD8259A978}"/>
              </a:ext>
            </a:extLst>
          </p:cNvPr>
          <p:cNvGrpSpPr/>
          <p:nvPr/>
        </p:nvGrpSpPr>
        <p:grpSpPr>
          <a:xfrm>
            <a:off x="2918748" y="3749423"/>
            <a:ext cx="5843291" cy="2014454"/>
            <a:chOff x="2918748" y="3749423"/>
            <a:chExt cx="5843291" cy="2014454"/>
          </a:xfrm>
        </p:grpSpPr>
        <p:sp>
          <p:nvSpPr>
            <p:cNvPr id="14" name="Rectangle: Diagonal Corners Rounded 13">
              <a:extLst>
                <a:ext uri="{FF2B5EF4-FFF2-40B4-BE49-F238E27FC236}">
                  <a16:creationId xmlns:a16="http://schemas.microsoft.com/office/drawing/2014/main" id="{0ED5599A-74F9-47EF-836C-2F4F748F256C}"/>
                </a:ext>
              </a:extLst>
            </p:cNvPr>
            <p:cNvSpPr/>
            <p:nvPr/>
          </p:nvSpPr>
          <p:spPr>
            <a:xfrm>
              <a:off x="2918748" y="3749423"/>
              <a:ext cx="5808563" cy="1994080"/>
            </a:xfrm>
            <a:prstGeom prst="round2Diag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TextBox 12">
              <a:extLst>
                <a:ext uri="{FF2B5EF4-FFF2-40B4-BE49-F238E27FC236}">
                  <a16:creationId xmlns:a16="http://schemas.microsoft.com/office/drawing/2014/main" id="{DD299776-80A4-4A26-B1EF-DE88C4A37F97}"/>
                </a:ext>
              </a:extLst>
            </p:cNvPr>
            <p:cNvSpPr txBox="1"/>
            <p:nvPr/>
          </p:nvSpPr>
          <p:spPr>
            <a:xfrm>
              <a:off x="3069222" y="4009551"/>
              <a:ext cx="5692817" cy="1754326"/>
            </a:xfrm>
            <a:prstGeom prst="rect">
              <a:avLst/>
            </a:prstGeom>
            <a:noFill/>
          </p:spPr>
          <p:txBody>
            <a:bodyPr wrap="square" rtlCol="0">
              <a:spAutoFit/>
            </a:bodyPr>
            <a:lstStyle/>
            <a:p>
              <a:pPr marL="0" indent="0">
                <a:buClr>
                  <a:schemeClr val="bg1">
                    <a:lumMod val="65000"/>
                  </a:schemeClr>
                </a:buClr>
                <a:buNone/>
                <a:defRPr/>
              </a:pPr>
              <a:r>
                <a:rPr lang="en-US" sz="1800" b="1" dirty="0">
                  <a:solidFill>
                    <a:schemeClr val="tx1"/>
                  </a:solidFill>
                </a:rPr>
                <a:t>Deny entry to a test session in these circumstances:</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 is not supposed to enter this session.</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student’s demographic information is incorrect.</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student’s required accommodations are incorrect. </a:t>
              </a:r>
            </a:p>
            <a:p>
              <a:endParaRPr lang="en-US" dirty="0"/>
            </a:p>
          </p:txBody>
        </p:sp>
      </p:grpSp>
      <p:sp>
        <p:nvSpPr>
          <p:cNvPr id="10" name="Slide Number Placeholder 3">
            <a:extLst>
              <a:ext uri="{FF2B5EF4-FFF2-40B4-BE49-F238E27FC236}">
                <a16:creationId xmlns:a16="http://schemas.microsoft.com/office/drawing/2014/main" id="{9DAA801D-C641-493D-BBE5-A71B5018902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184677317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902824"/>
            <a:ext cx="10966449" cy="5052352"/>
          </a:xfrm>
        </p:spPr>
        <p:txBody>
          <a:bodyPr rtlCol="0">
            <a:noAutofit/>
          </a:bodyPr>
          <a:lstStyle/>
          <a:p>
            <a:pPr eaLnBrk="1" fontAlgn="auto" hangingPunct="1">
              <a:buNone/>
              <a:defRPr/>
            </a:pPr>
            <a:r>
              <a:rPr lang="en-US" b="1" dirty="0">
                <a:solidFill>
                  <a:srgbClr val="53565A"/>
                </a:solidFill>
              </a:rPr>
              <a:t>After viewing this presentation, you should be able to:</a:t>
            </a:r>
          </a:p>
          <a:p>
            <a:pPr marL="465138" eaLnBrk="1" fontAlgn="auto" hangingPunct="1">
              <a:lnSpc>
                <a:spcPct val="100000"/>
              </a:lnSpc>
              <a:buFont typeface="Arial" pitchFamily="34" charset="0"/>
              <a:buChar char="•"/>
              <a:defRPr/>
            </a:pPr>
            <a:r>
              <a:rPr lang="en-US" dirty="0">
                <a:solidFill>
                  <a:srgbClr val="53565A"/>
                </a:solidFill>
              </a:rPr>
              <a:t> Use the TA Interface to start and run a test session</a:t>
            </a:r>
          </a:p>
          <a:p>
            <a:pPr marL="465138" eaLnBrk="1" fontAlgn="auto" hangingPunct="1">
              <a:lnSpc>
                <a:spcPct val="100000"/>
              </a:lnSpc>
              <a:buFont typeface="Arial" pitchFamily="34" charset="0"/>
              <a:buChar char="•"/>
              <a:defRPr/>
            </a:pPr>
            <a:r>
              <a:rPr lang="en-US" dirty="0">
                <a:solidFill>
                  <a:srgbClr val="53565A"/>
                </a:solidFill>
              </a:rPr>
              <a:t> View student test settings and accessibility resources</a:t>
            </a:r>
          </a:p>
          <a:p>
            <a:pPr marL="465138" eaLnBrk="1" fontAlgn="auto" hangingPunct="1">
              <a:lnSpc>
                <a:spcPct val="100000"/>
              </a:lnSpc>
              <a:buFont typeface="Arial" pitchFamily="34" charset="0"/>
              <a:buChar char="•"/>
              <a:defRPr/>
            </a:pPr>
            <a:r>
              <a:rPr lang="en-US" dirty="0">
                <a:solidFill>
                  <a:srgbClr val="53565A"/>
                </a:solidFill>
              </a:rPr>
              <a:t> Monitor the testing process</a:t>
            </a:r>
          </a:p>
          <a:p>
            <a:pPr marL="465138" eaLnBrk="1" fontAlgn="auto" hangingPunct="1">
              <a:lnSpc>
                <a:spcPct val="100000"/>
              </a:lnSpc>
              <a:buFont typeface="Arial" pitchFamily="34" charset="0"/>
              <a:buChar char="•"/>
              <a:defRPr/>
            </a:pPr>
            <a:r>
              <a:rPr lang="en-US" dirty="0">
                <a:solidFill>
                  <a:srgbClr val="53565A"/>
                </a:solidFill>
              </a:rPr>
              <a:t> Pause and stop a test session</a:t>
            </a:r>
          </a:p>
          <a:p>
            <a:pPr marL="465138" eaLnBrk="1" fontAlgn="auto" hangingPunct="1">
              <a:lnSpc>
                <a:spcPct val="100000"/>
              </a:lnSpc>
              <a:buFont typeface="Arial" pitchFamily="34" charset="0"/>
              <a:buChar char="•"/>
              <a:defRPr/>
            </a:pPr>
            <a:r>
              <a:rPr lang="en-US" dirty="0">
                <a:solidFill>
                  <a:srgbClr val="53565A"/>
                </a:solidFill>
              </a:rPr>
              <a:t> Transfer sessions between computers and mobile devices</a:t>
            </a:r>
          </a:p>
          <a:p>
            <a:pPr marL="465138" eaLnBrk="1" fontAlgn="auto" hangingPunct="1">
              <a:lnSpc>
                <a:spcPct val="100000"/>
              </a:lnSpc>
              <a:buFont typeface="Arial" pitchFamily="34" charset="0"/>
              <a:buChar char="•"/>
              <a:defRPr/>
            </a:pPr>
            <a:r>
              <a:rPr lang="en-US" dirty="0">
                <a:solidFill>
                  <a:srgbClr val="53565A"/>
                </a:solidFill>
              </a:rPr>
              <a:t> Print test session information</a:t>
            </a:r>
          </a:p>
          <a:p>
            <a:pPr marL="465138" eaLnBrk="1" fontAlgn="auto" hangingPunct="1">
              <a:lnSpc>
                <a:spcPct val="100000"/>
              </a:lnSpc>
              <a:buFont typeface="Arial" pitchFamily="34" charset="0"/>
              <a:buChar char="•"/>
              <a:defRPr/>
            </a:pPr>
            <a:r>
              <a:rPr lang="en-US" dirty="0">
                <a:solidFill>
                  <a:srgbClr val="53565A"/>
                </a:solidFill>
              </a:rPr>
              <a:t> Exit and log out of the TA Interface</a:t>
            </a:r>
          </a:p>
          <a:p>
            <a:pPr marL="465138" eaLnBrk="1" fontAlgn="auto" hangingPunct="1">
              <a:lnSpc>
                <a:spcPct val="100000"/>
              </a:lnSpc>
              <a:buFont typeface="Arial" pitchFamily="34" charset="0"/>
              <a:buChar char="•"/>
              <a:defRPr/>
            </a:pPr>
            <a:r>
              <a:rPr lang="en-US" dirty="0">
                <a:solidFill>
                  <a:srgbClr val="53565A"/>
                </a:solidFill>
              </a:rPr>
              <a:t>Troubleshoot and resolve basic issues that might arise. </a:t>
            </a:r>
          </a:p>
        </p:txBody>
      </p:sp>
      <p:sp>
        <p:nvSpPr>
          <p:cNvPr id="16387" name="Title 1"/>
          <p:cNvSpPr>
            <a:spLocks noGrp="1"/>
          </p:cNvSpPr>
          <p:nvPr>
            <p:ph type="title"/>
          </p:nvPr>
        </p:nvSpPr>
        <p:spPr/>
        <p:txBody>
          <a:bodyPr>
            <a:normAutofit/>
          </a:bodyPr>
          <a:lstStyle/>
          <a:p>
            <a:r>
              <a:rPr altLang="en-US" dirty="0"/>
              <a:t>Objectives</a:t>
            </a:r>
          </a:p>
        </p:txBody>
      </p:sp>
      <p:sp>
        <p:nvSpPr>
          <p:cNvPr id="6" name="Slide Number Placeholder 3">
            <a:extLst>
              <a:ext uri="{FF2B5EF4-FFF2-40B4-BE49-F238E27FC236}">
                <a16:creationId xmlns:a16="http://schemas.microsoft.com/office/drawing/2014/main" id="{ADE0E0EA-E78F-45FD-B365-E42ABFC2A57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64214337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DA3D-2820-4153-BA02-40332E817AB6}"/>
              </a:ext>
            </a:extLst>
          </p:cNvPr>
          <p:cNvSpPr>
            <a:spLocks noGrp="1"/>
          </p:cNvSpPr>
          <p:nvPr>
            <p:ph type="title"/>
          </p:nvPr>
        </p:nvSpPr>
        <p:spPr/>
        <p:txBody>
          <a:bodyPr/>
          <a:lstStyle/>
          <a:p>
            <a:r>
              <a:rPr lang="en-US" dirty="0"/>
              <a:t>Monitoring a Test Session</a:t>
            </a:r>
          </a:p>
        </p:txBody>
      </p:sp>
    </p:spTree>
    <p:custDataLst>
      <p:tags r:id="rId1"/>
    </p:custDataLst>
    <p:extLst>
      <p:ext uri="{BB962C8B-B14F-4D97-AF65-F5344CB8AC3E}">
        <p14:creationId xmlns:p14="http://schemas.microsoft.com/office/powerpoint/2010/main" val="1882087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DC028F-D94E-EE6A-1020-EA8F40C97E9F}"/>
              </a:ext>
            </a:extLst>
          </p:cNvPr>
          <p:cNvPicPr>
            <a:picLocks noChangeAspect="1"/>
          </p:cNvPicPr>
          <p:nvPr/>
        </p:nvPicPr>
        <p:blipFill>
          <a:blip r:embed="rId4"/>
          <a:stretch>
            <a:fillRect/>
          </a:stretch>
        </p:blipFill>
        <p:spPr>
          <a:xfrm>
            <a:off x="457200" y="1911446"/>
            <a:ext cx="11338560" cy="3146451"/>
          </a:xfrm>
          <a:prstGeom prst="rect">
            <a:avLst/>
          </a:prstGeom>
          <a:ln>
            <a:noFill/>
          </a:ln>
          <a:effectLst>
            <a:outerShdw blurRad="292100" dist="139700" dir="2700000" algn="tl" rotWithShape="0">
              <a:srgbClr val="333333">
                <a:alpha val="65000"/>
              </a:srgbClr>
            </a:outerShdw>
          </a:effectLst>
        </p:spPr>
      </p:pic>
      <p:sp>
        <p:nvSpPr>
          <p:cNvPr id="12" name="Slide Number Placeholder 3">
            <a:extLst>
              <a:ext uri="{FF2B5EF4-FFF2-40B4-BE49-F238E27FC236}">
                <a16:creationId xmlns:a16="http://schemas.microsoft.com/office/drawing/2014/main" id="{11507751-257D-48D0-9F20-8E3266079A4A}"/>
              </a:ext>
            </a:extLst>
          </p:cNvPr>
          <p:cNvSpPr>
            <a:spLocks noGrp="1"/>
          </p:cNvSpPr>
          <p:nvPr>
            <p:ph type="sldNum" sz="quarter" idx="18"/>
          </p:nvPr>
        </p:nvSpPr>
        <p:spPr>
          <a:xfrm>
            <a:off x="11442432" y="6444777"/>
            <a:ext cx="706657" cy="278820"/>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F3477EC8-074D-41C4-94AE-E9EA7CEEA348}"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21</a:t>
            </a:fld>
            <a:endParaRPr kumimoji="0" lang="en-US" b="0" i="0" u="none" strike="noStrike" kern="1200" cap="none" spc="0" normalizeH="0" baseline="0" noProof="0">
              <a:ln>
                <a:noFill/>
              </a:ln>
              <a:effectLst/>
              <a:uLnTx/>
              <a:uFillTx/>
            </a:endParaRPr>
          </a:p>
        </p:txBody>
      </p:sp>
      <p:sp>
        <p:nvSpPr>
          <p:cNvPr id="29702" name="Title 1"/>
          <p:cNvSpPr>
            <a:spLocks noGrp="1"/>
          </p:cNvSpPr>
          <p:nvPr>
            <p:ph type="title"/>
          </p:nvPr>
        </p:nvSpPr>
        <p:spPr>
          <a:xfrm>
            <a:off x="426230" y="65597"/>
            <a:ext cx="11369529" cy="518012"/>
          </a:xfrm>
        </p:spPr>
        <p:txBody>
          <a:bodyPr anchor="b">
            <a:normAutofit/>
          </a:bodyPr>
          <a:lstStyle/>
          <a:p>
            <a:r>
              <a:rPr altLang="en-US" dirty="0"/>
              <a:t>Monitoring Student </a:t>
            </a:r>
            <a:r>
              <a:rPr lang="en-US" altLang="en-US" dirty="0"/>
              <a:t>Progress</a:t>
            </a:r>
            <a:endParaRPr altLang="en-US" dirty="0"/>
          </a:p>
        </p:txBody>
      </p:sp>
      <p:pic>
        <p:nvPicPr>
          <p:cNvPr id="4" name="Picture 3">
            <a:extLst>
              <a:ext uri="{FF2B5EF4-FFF2-40B4-BE49-F238E27FC236}">
                <a16:creationId xmlns:a16="http://schemas.microsoft.com/office/drawing/2014/main" id="{3EDE0AED-30FE-0B4E-4DF0-FBE63C72F856}"/>
              </a:ext>
            </a:extLst>
          </p:cNvPr>
          <p:cNvPicPr>
            <a:picLocks noChangeAspect="1"/>
          </p:cNvPicPr>
          <p:nvPr/>
        </p:nvPicPr>
        <p:blipFill>
          <a:blip r:embed="rId5"/>
          <a:stretch>
            <a:fillRect/>
          </a:stretch>
        </p:blipFill>
        <p:spPr>
          <a:xfrm>
            <a:off x="457200" y="1911446"/>
            <a:ext cx="2166338" cy="632181"/>
          </a:xfrm>
          <a:prstGeom prst="rect">
            <a:avLst/>
          </a:prstGeom>
        </p:spPr>
      </p:pic>
    </p:spTree>
    <p:custDataLst>
      <p:tags r:id="rId1"/>
    </p:custDataLst>
    <p:extLst>
      <p:ext uri="{BB962C8B-B14F-4D97-AF65-F5344CB8AC3E}">
        <p14:creationId xmlns:p14="http://schemas.microsoft.com/office/powerpoint/2010/main" val="412594219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p:txBody>
          <a:bodyPr>
            <a:normAutofit/>
          </a:bodyPr>
          <a:lstStyle/>
          <a:p>
            <a:r>
              <a:rPr lang="en-US" altLang="en-US" dirty="0"/>
              <a:t>Pin Student</a:t>
            </a:r>
            <a:endParaRPr altLang="en-US" dirty="0"/>
          </a:p>
        </p:txBody>
      </p:sp>
      <p:grpSp>
        <p:nvGrpSpPr>
          <p:cNvPr id="16" name="Group 15" descr="pinned student information table and pin icon to unpin the student's information">
            <a:extLst>
              <a:ext uri="{FF2B5EF4-FFF2-40B4-BE49-F238E27FC236}">
                <a16:creationId xmlns:a16="http://schemas.microsoft.com/office/drawing/2014/main" id="{0ACDF733-769F-7D97-2D77-C4C95B57C913}"/>
              </a:ext>
            </a:extLst>
          </p:cNvPr>
          <p:cNvGrpSpPr/>
          <p:nvPr/>
        </p:nvGrpSpPr>
        <p:grpSpPr>
          <a:xfrm>
            <a:off x="1680639" y="802514"/>
            <a:ext cx="8507383" cy="5252971"/>
            <a:chOff x="1680639" y="802514"/>
            <a:chExt cx="8507383" cy="5252971"/>
          </a:xfrm>
        </p:grpSpPr>
        <p:grpSp>
          <p:nvGrpSpPr>
            <p:cNvPr id="14" name="Group 13" descr="pinned student table">
              <a:extLst>
                <a:ext uri="{FF2B5EF4-FFF2-40B4-BE49-F238E27FC236}">
                  <a16:creationId xmlns:a16="http://schemas.microsoft.com/office/drawing/2014/main" id="{D96586B6-5505-A640-E1E1-BC8733F70585}"/>
                </a:ext>
              </a:extLst>
            </p:cNvPr>
            <p:cNvGrpSpPr/>
            <p:nvPr/>
          </p:nvGrpSpPr>
          <p:grpSpPr>
            <a:xfrm>
              <a:off x="1680639" y="802514"/>
              <a:ext cx="8507383" cy="5252971"/>
              <a:chOff x="1680639" y="802514"/>
              <a:chExt cx="8507383" cy="5252971"/>
            </a:xfrm>
          </p:grpSpPr>
          <p:pic>
            <p:nvPicPr>
              <p:cNvPr id="4" name="Picture 3">
                <a:extLst>
                  <a:ext uri="{FF2B5EF4-FFF2-40B4-BE49-F238E27FC236}">
                    <a16:creationId xmlns:a16="http://schemas.microsoft.com/office/drawing/2014/main" id="{1CD6F591-9E4C-94DA-1D4B-99502CEFAF5F}"/>
                  </a:ext>
                </a:extLst>
              </p:cNvPr>
              <p:cNvPicPr>
                <a:picLocks noChangeAspect="1"/>
              </p:cNvPicPr>
              <p:nvPr/>
            </p:nvPicPr>
            <p:blipFill rotWithShape="1">
              <a:blip r:embed="rId4"/>
              <a:srcRect b="17672"/>
              <a:stretch/>
            </p:blipFill>
            <p:spPr>
              <a:xfrm>
                <a:off x="1680639" y="802514"/>
                <a:ext cx="8507383" cy="5252971"/>
              </a:xfrm>
              <a:prstGeom prst="rect">
                <a:avLst/>
              </a:prstGeom>
              <a:ln>
                <a:noFill/>
              </a:ln>
              <a:effectLst>
                <a:outerShdw blurRad="292100" dist="139700" dir="2700000" algn="tl" rotWithShape="0">
                  <a:srgbClr val="333333">
                    <a:alpha val="65000"/>
                  </a:srgbClr>
                </a:outerShdw>
              </a:effectLst>
            </p:spPr>
          </p:pic>
          <p:sp>
            <p:nvSpPr>
              <p:cNvPr id="11" name="Rectangle: Rounded Corners 10">
                <a:extLst>
                  <a:ext uri="{FF2B5EF4-FFF2-40B4-BE49-F238E27FC236}">
                    <a16:creationId xmlns:a16="http://schemas.microsoft.com/office/drawing/2014/main" id="{83731634-6D42-E6F6-19F8-D3662F05D53E}"/>
                  </a:ext>
                </a:extLst>
              </p:cNvPr>
              <p:cNvSpPr/>
              <p:nvPr/>
            </p:nvSpPr>
            <p:spPr>
              <a:xfrm>
                <a:off x="1680639" y="2842409"/>
                <a:ext cx="8351257" cy="153080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Rectangle: Rounded Corners 12">
                <a:extLst>
                  <a:ext uri="{FF2B5EF4-FFF2-40B4-BE49-F238E27FC236}">
                    <a16:creationId xmlns:a16="http://schemas.microsoft.com/office/drawing/2014/main" id="{32445BBD-DA2F-E227-30D3-12892CD1BA71}"/>
                  </a:ext>
                </a:extLst>
              </p:cNvPr>
              <p:cNvSpPr/>
              <p:nvPr/>
            </p:nvSpPr>
            <p:spPr>
              <a:xfrm>
                <a:off x="8771491" y="3726578"/>
                <a:ext cx="531536" cy="44785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5" name="Arrow: Left 14">
              <a:extLst>
                <a:ext uri="{FF2B5EF4-FFF2-40B4-BE49-F238E27FC236}">
                  <a16:creationId xmlns:a16="http://schemas.microsoft.com/office/drawing/2014/main" id="{F2E17371-14C6-9950-FAF6-92847DB0CBA9}"/>
                </a:ext>
              </a:extLst>
            </p:cNvPr>
            <p:cNvSpPr/>
            <p:nvPr/>
          </p:nvSpPr>
          <p:spPr>
            <a:xfrm>
              <a:off x="9373018" y="3718219"/>
              <a:ext cx="774060" cy="42965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Unpin student</a:t>
              </a:r>
            </a:p>
          </p:txBody>
        </p:sp>
      </p:grpSp>
      <p:sp>
        <p:nvSpPr>
          <p:cNvPr id="12" name="Slide Number Placeholder 3">
            <a:extLst>
              <a:ext uri="{FF2B5EF4-FFF2-40B4-BE49-F238E27FC236}">
                <a16:creationId xmlns:a16="http://schemas.microsoft.com/office/drawing/2014/main" id="{11507751-257D-48D0-9F20-8E3266079A4A}"/>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D4A42240-6D3B-BB5A-6646-4F83C306A102}"/>
              </a:ext>
            </a:extLst>
          </p:cNvPr>
          <p:cNvPicPr>
            <a:picLocks noChangeAspect="1"/>
          </p:cNvPicPr>
          <p:nvPr/>
        </p:nvPicPr>
        <p:blipFill>
          <a:blip r:embed="rId5"/>
          <a:stretch>
            <a:fillRect/>
          </a:stretch>
        </p:blipFill>
        <p:spPr>
          <a:xfrm>
            <a:off x="1680639" y="802514"/>
            <a:ext cx="4895581" cy="549264"/>
          </a:xfrm>
          <a:prstGeom prst="rect">
            <a:avLst/>
          </a:prstGeom>
        </p:spPr>
      </p:pic>
    </p:spTree>
    <p:custDataLst>
      <p:tags r:id="rId1"/>
    </p:custDataLst>
    <p:extLst>
      <p:ext uri="{BB962C8B-B14F-4D97-AF65-F5344CB8AC3E}">
        <p14:creationId xmlns:p14="http://schemas.microsoft.com/office/powerpoint/2010/main" val="338168125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D742-8D99-4E89-B91E-BF68D8BF8A2F}"/>
              </a:ext>
            </a:extLst>
          </p:cNvPr>
          <p:cNvSpPr>
            <a:spLocks noGrp="1"/>
          </p:cNvSpPr>
          <p:nvPr>
            <p:ph type="title"/>
          </p:nvPr>
        </p:nvSpPr>
        <p:spPr/>
        <p:txBody>
          <a:bodyPr>
            <a:normAutofit/>
          </a:bodyPr>
          <a:lstStyle/>
          <a:p>
            <a:r>
              <a:rPr lang="en-US" dirty="0"/>
              <a:t>Test with Potential Issues Table</a:t>
            </a:r>
          </a:p>
        </p:txBody>
      </p:sp>
      <p:grpSp>
        <p:nvGrpSpPr>
          <p:cNvPr id="13" name="Group 12" descr="&quot;i&quot; icon alerting the TA of why a student is appearing in the tests with potential issues table">
            <a:extLst>
              <a:ext uri="{FF2B5EF4-FFF2-40B4-BE49-F238E27FC236}">
                <a16:creationId xmlns:a16="http://schemas.microsoft.com/office/drawing/2014/main" id="{5D447100-F961-6B3E-3282-8B083AC60D7C}"/>
              </a:ext>
            </a:extLst>
          </p:cNvPr>
          <p:cNvGrpSpPr/>
          <p:nvPr/>
        </p:nvGrpSpPr>
        <p:grpSpPr>
          <a:xfrm>
            <a:off x="2276475" y="793686"/>
            <a:ext cx="7639050" cy="5270628"/>
            <a:chOff x="2276475" y="793686"/>
            <a:chExt cx="7639050" cy="5270628"/>
          </a:xfrm>
        </p:grpSpPr>
        <p:pic>
          <p:nvPicPr>
            <p:cNvPr id="5" name="Picture 4">
              <a:extLst>
                <a:ext uri="{FF2B5EF4-FFF2-40B4-BE49-F238E27FC236}">
                  <a16:creationId xmlns:a16="http://schemas.microsoft.com/office/drawing/2014/main" id="{630CAF17-3A44-0FA3-623C-5E482BAFADC0}"/>
                </a:ext>
              </a:extLst>
            </p:cNvPr>
            <p:cNvPicPr>
              <a:picLocks noChangeAspect="1"/>
            </p:cNvPicPr>
            <p:nvPr/>
          </p:nvPicPr>
          <p:blipFill rotWithShape="1">
            <a:blip r:embed="rId4"/>
            <a:srcRect b="8005"/>
            <a:stretch/>
          </p:blipFill>
          <p:spPr>
            <a:xfrm>
              <a:off x="2276475" y="793686"/>
              <a:ext cx="7639050" cy="5270628"/>
            </a:xfrm>
            <a:prstGeom prst="rect">
              <a:avLst/>
            </a:prstGeom>
            <a:ln>
              <a:no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9BA8A3E2-8C33-27EA-F3AC-712BE2F82A50}"/>
                </a:ext>
              </a:extLst>
            </p:cNvPr>
            <p:cNvGrpSpPr/>
            <p:nvPr/>
          </p:nvGrpSpPr>
          <p:grpSpPr>
            <a:xfrm>
              <a:off x="6676222" y="3492347"/>
              <a:ext cx="1459733" cy="1277956"/>
              <a:chOff x="6676222" y="3492347"/>
              <a:chExt cx="1459733" cy="1277956"/>
            </a:xfrm>
          </p:grpSpPr>
          <p:sp>
            <p:nvSpPr>
              <p:cNvPr id="9" name="Rectangle: Rounded Corners 8">
                <a:extLst>
                  <a:ext uri="{FF2B5EF4-FFF2-40B4-BE49-F238E27FC236}">
                    <a16:creationId xmlns:a16="http://schemas.microsoft.com/office/drawing/2014/main" id="{89B113A6-EA03-1321-6277-92DE8822C08D}"/>
                  </a:ext>
                </a:extLst>
              </p:cNvPr>
              <p:cNvSpPr/>
              <p:nvPr/>
            </p:nvSpPr>
            <p:spPr>
              <a:xfrm>
                <a:off x="6676222" y="3899971"/>
                <a:ext cx="1233889" cy="87033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Left 9">
                <a:extLst>
                  <a:ext uri="{FF2B5EF4-FFF2-40B4-BE49-F238E27FC236}">
                    <a16:creationId xmlns:a16="http://schemas.microsoft.com/office/drawing/2014/main" id="{E0BDEC44-483C-B83E-7A4D-FC2AE05B8831}"/>
                  </a:ext>
                </a:extLst>
              </p:cNvPr>
              <p:cNvSpPr/>
              <p:nvPr/>
            </p:nvSpPr>
            <p:spPr>
              <a:xfrm>
                <a:off x="7441892" y="3492347"/>
                <a:ext cx="694063" cy="42965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
        <p:nvSpPr>
          <p:cNvPr id="8" name="Slide Number Placeholder 3">
            <a:extLst>
              <a:ext uri="{FF2B5EF4-FFF2-40B4-BE49-F238E27FC236}">
                <a16:creationId xmlns:a16="http://schemas.microsoft.com/office/drawing/2014/main" id="{DA2EF6F1-0C82-4DCD-B594-EE07182B13C4}"/>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2F41B38D-FA06-F2A3-A562-CCF64E15EFF3}"/>
              </a:ext>
            </a:extLst>
          </p:cNvPr>
          <p:cNvPicPr>
            <a:picLocks noChangeAspect="1"/>
          </p:cNvPicPr>
          <p:nvPr/>
        </p:nvPicPr>
        <p:blipFill>
          <a:blip r:embed="rId5"/>
          <a:stretch>
            <a:fillRect/>
          </a:stretch>
        </p:blipFill>
        <p:spPr>
          <a:xfrm>
            <a:off x="2276476" y="793686"/>
            <a:ext cx="4598457" cy="486573"/>
          </a:xfrm>
          <a:prstGeom prst="rect">
            <a:avLst/>
          </a:prstGeom>
        </p:spPr>
      </p:pic>
    </p:spTree>
    <p:custDataLst>
      <p:tags r:id="rId1"/>
    </p:custDataLst>
    <p:extLst>
      <p:ext uri="{BB962C8B-B14F-4D97-AF65-F5344CB8AC3E}">
        <p14:creationId xmlns:p14="http://schemas.microsoft.com/office/powerpoint/2010/main" val="1411747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normAutofit/>
          </a:bodyPr>
          <a:lstStyle/>
          <a:p>
            <a:r>
              <a:rPr altLang="en-US" dirty="0"/>
              <a:t>Print on Request</a:t>
            </a:r>
          </a:p>
        </p:txBody>
      </p:sp>
      <p:grpSp>
        <p:nvGrpSpPr>
          <p:cNvPr id="14" name="Group 13" descr="print request approval window">
            <a:extLst>
              <a:ext uri="{FF2B5EF4-FFF2-40B4-BE49-F238E27FC236}">
                <a16:creationId xmlns:a16="http://schemas.microsoft.com/office/drawing/2014/main" id="{8237E10F-137A-BED0-D43E-79459FAF252A}"/>
              </a:ext>
            </a:extLst>
          </p:cNvPr>
          <p:cNvGrpSpPr/>
          <p:nvPr/>
        </p:nvGrpSpPr>
        <p:grpSpPr>
          <a:xfrm>
            <a:off x="1937596" y="910509"/>
            <a:ext cx="7993470" cy="5036981"/>
            <a:chOff x="1937596" y="910509"/>
            <a:chExt cx="7993470" cy="5036981"/>
          </a:xfrm>
        </p:grpSpPr>
        <p:pic>
          <p:nvPicPr>
            <p:cNvPr id="8" name="Picture 7">
              <a:extLst>
                <a:ext uri="{FF2B5EF4-FFF2-40B4-BE49-F238E27FC236}">
                  <a16:creationId xmlns:a16="http://schemas.microsoft.com/office/drawing/2014/main" id="{F7E49DF9-73EC-2934-E0D7-B03ADCB9F698}"/>
                </a:ext>
              </a:extLst>
            </p:cNvPr>
            <p:cNvPicPr>
              <a:picLocks noChangeAspect="1"/>
            </p:cNvPicPr>
            <p:nvPr/>
          </p:nvPicPr>
          <p:blipFill>
            <a:blip r:embed="rId4"/>
            <a:stretch>
              <a:fillRect/>
            </a:stretch>
          </p:blipFill>
          <p:spPr>
            <a:xfrm>
              <a:off x="1937596" y="910509"/>
              <a:ext cx="7993470" cy="5036981"/>
            </a:xfrm>
            <a:prstGeom prst="rect">
              <a:avLst/>
            </a:prstGeom>
            <a:ln>
              <a:noFill/>
            </a:ln>
            <a:effectLst>
              <a:outerShdw blurRad="292100" dist="139700" dir="2700000" algn="tl" rotWithShape="0">
                <a:srgbClr val="333333">
                  <a:alpha val="65000"/>
                </a:srgbClr>
              </a:outerShdw>
            </a:effectLst>
          </p:spPr>
        </p:pic>
        <p:sp>
          <p:nvSpPr>
            <p:cNvPr id="12" name="Rectangle: Rounded Corners 11">
              <a:extLst>
                <a:ext uri="{FF2B5EF4-FFF2-40B4-BE49-F238E27FC236}">
                  <a16:creationId xmlns:a16="http://schemas.microsoft.com/office/drawing/2014/main" id="{42D38215-B48F-BBDB-4AEF-3E98F74E87A3}"/>
                </a:ext>
              </a:extLst>
            </p:cNvPr>
            <p:cNvSpPr/>
            <p:nvPr/>
          </p:nvSpPr>
          <p:spPr>
            <a:xfrm>
              <a:off x="9118600" y="3644900"/>
              <a:ext cx="508000"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Rectangle: Rounded Corners 12">
              <a:extLst>
                <a:ext uri="{FF2B5EF4-FFF2-40B4-BE49-F238E27FC236}">
                  <a16:creationId xmlns:a16="http://schemas.microsoft.com/office/drawing/2014/main" id="{75B5FF6C-5AC2-C8A7-0D25-38E5A4C2F8F1}"/>
                </a:ext>
              </a:extLst>
            </p:cNvPr>
            <p:cNvSpPr/>
            <p:nvPr/>
          </p:nvSpPr>
          <p:spPr>
            <a:xfrm>
              <a:off x="6845300" y="4419600"/>
              <a:ext cx="508000"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0" name="Slide Number Placeholder 3">
            <a:extLst>
              <a:ext uri="{FF2B5EF4-FFF2-40B4-BE49-F238E27FC236}">
                <a16:creationId xmlns:a16="http://schemas.microsoft.com/office/drawing/2014/main" id="{F2C51744-1009-4F8A-97F7-3EC5469BEF8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Approved Requests</a:t>
            </a:r>
          </a:p>
        </p:txBody>
      </p:sp>
      <p:grpSp>
        <p:nvGrpSpPr>
          <p:cNvPr id="25" name="Group 24" descr="Approved Requests button">
            <a:extLst>
              <a:ext uri="{FF2B5EF4-FFF2-40B4-BE49-F238E27FC236}">
                <a16:creationId xmlns:a16="http://schemas.microsoft.com/office/drawing/2014/main" id="{6641DD84-7890-991D-BCB2-05B1FA9D16F2}"/>
              </a:ext>
            </a:extLst>
          </p:cNvPr>
          <p:cNvGrpSpPr/>
          <p:nvPr/>
        </p:nvGrpSpPr>
        <p:grpSpPr>
          <a:xfrm>
            <a:off x="1507474" y="949672"/>
            <a:ext cx="10079577" cy="2090057"/>
            <a:chOff x="1507474" y="949672"/>
            <a:chExt cx="10079577" cy="2090057"/>
          </a:xfrm>
        </p:grpSpPr>
        <p:pic>
          <p:nvPicPr>
            <p:cNvPr id="6" name="Picture 5">
              <a:extLst>
                <a:ext uri="{FF2B5EF4-FFF2-40B4-BE49-F238E27FC236}">
                  <a16:creationId xmlns:a16="http://schemas.microsoft.com/office/drawing/2014/main" id="{B9736ACF-79D9-DEC3-4EA8-7603B1155CF6}"/>
                </a:ext>
              </a:extLst>
            </p:cNvPr>
            <p:cNvPicPr>
              <a:picLocks noChangeAspect="1"/>
            </p:cNvPicPr>
            <p:nvPr/>
          </p:nvPicPr>
          <p:blipFill rotWithShape="1">
            <a:blip r:embed="rId4"/>
            <a:srcRect b="69524"/>
            <a:stretch/>
          </p:blipFill>
          <p:spPr>
            <a:xfrm>
              <a:off x="1507474" y="949672"/>
              <a:ext cx="9144000" cy="2090057"/>
            </a:xfrm>
            <a:prstGeom prst="rect">
              <a:avLst/>
            </a:prstGeom>
            <a:ln>
              <a:noFill/>
            </a:ln>
            <a:effectLst>
              <a:outerShdw blurRad="292100" dist="139700" dir="2700000" algn="tl" rotWithShape="0">
                <a:srgbClr val="333333">
                  <a:alpha val="65000"/>
                </a:srgbClr>
              </a:outerShdw>
            </a:effectLst>
          </p:spPr>
        </p:pic>
        <p:sp>
          <p:nvSpPr>
            <p:cNvPr id="12" name="Arrow: Left 11">
              <a:extLst>
                <a:ext uri="{FF2B5EF4-FFF2-40B4-BE49-F238E27FC236}">
                  <a16:creationId xmlns:a16="http://schemas.microsoft.com/office/drawing/2014/main" id="{613196CF-4D40-7725-F3B2-4736FC9F96A6}"/>
                </a:ext>
              </a:extLst>
            </p:cNvPr>
            <p:cNvSpPr/>
            <p:nvPr/>
          </p:nvSpPr>
          <p:spPr>
            <a:xfrm>
              <a:off x="10684526" y="2521717"/>
              <a:ext cx="902525" cy="51801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9" name="Rectangle: Rounded Corners 18">
              <a:extLst>
                <a:ext uri="{FF2B5EF4-FFF2-40B4-BE49-F238E27FC236}">
                  <a16:creationId xmlns:a16="http://schemas.microsoft.com/office/drawing/2014/main" id="{7006AA09-B7F1-E5A5-13DE-8C6AECFFF88A}"/>
                </a:ext>
              </a:extLst>
            </p:cNvPr>
            <p:cNvSpPr/>
            <p:nvPr/>
          </p:nvSpPr>
          <p:spPr>
            <a:xfrm>
              <a:off x="9666514" y="1508166"/>
              <a:ext cx="866899" cy="66272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Rounded Corners 22">
              <a:extLst>
                <a:ext uri="{FF2B5EF4-FFF2-40B4-BE49-F238E27FC236}">
                  <a16:creationId xmlns:a16="http://schemas.microsoft.com/office/drawing/2014/main" id="{45F115E5-F412-4FF4-F7C6-1A8F5566BFAD}"/>
                </a:ext>
              </a:extLst>
            </p:cNvPr>
            <p:cNvSpPr/>
            <p:nvPr/>
          </p:nvSpPr>
          <p:spPr>
            <a:xfrm>
              <a:off x="9092968" y="2544920"/>
              <a:ext cx="1558506" cy="44785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26" name="Group 25" descr="print approved requests">
            <a:extLst>
              <a:ext uri="{FF2B5EF4-FFF2-40B4-BE49-F238E27FC236}">
                <a16:creationId xmlns:a16="http://schemas.microsoft.com/office/drawing/2014/main" id="{0FD4E591-50D9-BDCF-B7EF-C44D3A84A98B}"/>
              </a:ext>
            </a:extLst>
          </p:cNvPr>
          <p:cNvGrpSpPr/>
          <p:nvPr/>
        </p:nvGrpSpPr>
        <p:grpSpPr>
          <a:xfrm>
            <a:off x="1725188" y="3490686"/>
            <a:ext cx="8708571" cy="2612572"/>
            <a:chOff x="1725188" y="3490686"/>
            <a:chExt cx="8708571" cy="2612572"/>
          </a:xfrm>
        </p:grpSpPr>
        <p:pic>
          <p:nvPicPr>
            <p:cNvPr id="10" name="Picture 9">
              <a:extLst>
                <a:ext uri="{FF2B5EF4-FFF2-40B4-BE49-F238E27FC236}">
                  <a16:creationId xmlns:a16="http://schemas.microsoft.com/office/drawing/2014/main" id="{48832722-04E5-EE9D-713D-AE0D2A485213}"/>
                </a:ext>
              </a:extLst>
            </p:cNvPr>
            <p:cNvPicPr>
              <a:picLocks noChangeAspect="1"/>
            </p:cNvPicPr>
            <p:nvPr/>
          </p:nvPicPr>
          <p:blipFill rotWithShape="1">
            <a:blip r:embed="rId5"/>
            <a:srcRect l="2063" t="30265" r="2700" b="31640"/>
            <a:stretch/>
          </p:blipFill>
          <p:spPr>
            <a:xfrm>
              <a:off x="1725188" y="3490686"/>
              <a:ext cx="8708571" cy="2612572"/>
            </a:xfrm>
            <a:prstGeom prst="rect">
              <a:avLst/>
            </a:prstGeom>
            <a:ln>
              <a:noFill/>
            </a:ln>
            <a:effectLst>
              <a:outerShdw blurRad="292100" dist="139700" dir="2700000" algn="tl" rotWithShape="0">
                <a:srgbClr val="333333">
                  <a:alpha val="65000"/>
                </a:srgbClr>
              </a:outerShdw>
            </a:effectLst>
          </p:spPr>
        </p:pic>
        <p:sp>
          <p:nvSpPr>
            <p:cNvPr id="22" name="Rectangle: Rounded Corners 21">
              <a:extLst>
                <a:ext uri="{FF2B5EF4-FFF2-40B4-BE49-F238E27FC236}">
                  <a16:creationId xmlns:a16="http://schemas.microsoft.com/office/drawing/2014/main" id="{0C6E0900-93FF-C92D-F260-007D5684AB89}"/>
                </a:ext>
              </a:extLst>
            </p:cNvPr>
            <p:cNvSpPr/>
            <p:nvPr/>
          </p:nvSpPr>
          <p:spPr>
            <a:xfrm>
              <a:off x="7600208" y="3820634"/>
              <a:ext cx="771896" cy="44785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4" name="Slide Number Placeholder 3">
            <a:extLst>
              <a:ext uri="{FF2B5EF4-FFF2-40B4-BE49-F238E27FC236}">
                <a16:creationId xmlns:a16="http://schemas.microsoft.com/office/drawing/2014/main" id="{BDAB0E90-F81E-4DDD-B03C-0D99AA06F70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CE90D3A0-FA10-F63C-136F-417056923FD8}"/>
              </a:ext>
            </a:extLst>
          </p:cNvPr>
          <p:cNvPicPr>
            <a:picLocks noChangeAspect="1"/>
          </p:cNvPicPr>
          <p:nvPr/>
        </p:nvPicPr>
        <p:blipFill>
          <a:blip r:embed="rId6"/>
          <a:stretch>
            <a:fillRect/>
          </a:stretch>
        </p:blipFill>
        <p:spPr>
          <a:xfrm>
            <a:off x="1540526" y="926062"/>
            <a:ext cx="5364234" cy="567601"/>
          </a:xfrm>
          <a:prstGeom prst="rect">
            <a:avLst/>
          </a:prstGeom>
        </p:spPr>
      </p:pic>
    </p:spTree>
    <p:custDataLst>
      <p:tags r:id="rId1"/>
    </p:custDataLst>
    <p:extLst>
      <p:ext uri="{BB962C8B-B14F-4D97-AF65-F5344CB8AC3E}">
        <p14:creationId xmlns:p14="http://schemas.microsoft.com/office/powerpoint/2010/main" val="20742236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dirty="0"/>
              <a:t>Printing Test Session Information</a:t>
            </a:r>
          </a:p>
        </p:txBody>
      </p:sp>
      <p:grpSp>
        <p:nvGrpSpPr>
          <p:cNvPr id="23" name="Group 22" descr="Print icon to print session information">
            <a:extLst>
              <a:ext uri="{FF2B5EF4-FFF2-40B4-BE49-F238E27FC236}">
                <a16:creationId xmlns:a16="http://schemas.microsoft.com/office/drawing/2014/main" id="{E41862BB-53AB-8EF7-7C18-998EC84DA3F8}"/>
              </a:ext>
            </a:extLst>
          </p:cNvPr>
          <p:cNvGrpSpPr/>
          <p:nvPr/>
        </p:nvGrpSpPr>
        <p:grpSpPr>
          <a:xfrm>
            <a:off x="237636" y="926201"/>
            <a:ext cx="10388959" cy="4153799"/>
            <a:chOff x="237636" y="926201"/>
            <a:chExt cx="10388959" cy="4153799"/>
          </a:xfrm>
        </p:grpSpPr>
        <p:pic>
          <p:nvPicPr>
            <p:cNvPr id="7" name="Picture 6">
              <a:extLst>
                <a:ext uri="{FF2B5EF4-FFF2-40B4-BE49-F238E27FC236}">
                  <a16:creationId xmlns:a16="http://schemas.microsoft.com/office/drawing/2014/main" id="{D603C7A8-F234-30C9-D3D6-3F820E216B29}"/>
                </a:ext>
              </a:extLst>
            </p:cNvPr>
            <p:cNvPicPr>
              <a:picLocks noChangeAspect="1"/>
            </p:cNvPicPr>
            <p:nvPr/>
          </p:nvPicPr>
          <p:blipFill rotWithShape="1">
            <a:blip r:embed="rId4"/>
            <a:srcRect t="8458" b="20797"/>
            <a:stretch/>
          </p:blipFill>
          <p:spPr>
            <a:xfrm>
              <a:off x="237636" y="926201"/>
              <a:ext cx="7828781" cy="415379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EAC9F26-E791-305F-D7D4-77A0DDD6025C}"/>
                </a:ext>
              </a:extLst>
            </p:cNvPr>
            <p:cNvPicPr>
              <a:picLocks noChangeAspect="1"/>
            </p:cNvPicPr>
            <p:nvPr/>
          </p:nvPicPr>
          <p:blipFill>
            <a:blip r:embed="rId5"/>
            <a:stretch>
              <a:fillRect/>
            </a:stretch>
          </p:blipFill>
          <p:spPr>
            <a:xfrm>
              <a:off x="9588500" y="1109910"/>
              <a:ext cx="1038095" cy="1019048"/>
            </a:xfrm>
            <a:prstGeom prst="rect">
              <a:avLst/>
            </a:prstGeom>
          </p:spPr>
        </p:pic>
        <p:cxnSp>
          <p:nvCxnSpPr>
            <p:cNvPr id="15" name="Straight Arrow Connector 14">
              <a:extLst>
                <a:ext uri="{FF2B5EF4-FFF2-40B4-BE49-F238E27FC236}">
                  <a16:creationId xmlns:a16="http://schemas.microsoft.com/office/drawing/2014/main" id="{9AC6D4BD-C799-2F59-7B39-91C95DCC5BA3}"/>
                </a:ext>
              </a:extLst>
            </p:cNvPr>
            <p:cNvCxnSpPr>
              <a:cxnSpLocks/>
            </p:cNvCxnSpPr>
            <p:nvPr/>
          </p:nvCxnSpPr>
          <p:spPr>
            <a:xfrm>
              <a:off x="7721600" y="1676400"/>
              <a:ext cx="1866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7" name="Picture 16" descr="previous of session information printout">
            <a:extLst>
              <a:ext uri="{FF2B5EF4-FFF2-40B4-BE49-F238E27FC236}">
                <a16:creationId xmlns:a16="http://schemas.microsoft.com/office/drawing/2014/main" id="{C1B79FF0-5A52-A7C3-2879-F2E8CBE43FF6}"/>
              </a:ext>
            </a:extLst>
          </p:cNvPr>
          <p:cNvPicPr>
            <a:picLocks noChangeAspect="1"/>
          </p:cNvPicPr>
          <p:nvPr/>
        </p:nvPicPr>
        <p:blipFill>
          <a:blip r:embed="rId6"/>
          <a:stretch>
            <a:fillRect/>
          </a:stretch>
        </p:blipFill>
        <p:spPr>
          <a:xfrm>
            <a:off x="5442581" y="2261866"/>
            <a:ext cx="5885819" cy="3883248"/>
          </a:xfrm>
          <a:prstGeom prst="rect">
            <a:avLst/>
          </a:prstGeom>
          <a:ln>
            <a:noFill/>
          </a:ln>
          <a:effectLst>
            <a:outerShdw blurRad="292100" dist="139700" dir="2700000" algn="tl" rotWithShape="0">
              <a:srgbClr val="333333">
                <a:alpha val="65000"/>
              </a:srgbClr>
            </a:outerShdw>
          </a:effectLst>
        </p:spPr>
      </p:pic>
      <p:sp>
        <p:nvSpPr>
          <p:cNvPr id="13" name="Slide Number Placeholder 3">
            <a:extLst>
              <a:ext uri="{FF2B5EF4-FFF2-40B4-BE49-F238E27FC236}">
                <a16:creationId xmlns:a16="http://schemas.microsoft.com/office/drawing/2014/main" id="{A50752EB-8EEA-4936-A4D8-EAD2754F864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44965085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itle 1"/>
          <p:cNvSpPr>
            <a:spLocks noGrp="1"/>
          </p:cNvSpPr>
          <p:nvPr>
            <p:ph type="title"/>
          </p:nvPr>
        </p:nvSpPr>
        <p:spPr/>
        <p:txBody>
          <a:bodyPr>
            <a:normAutofit/>
          </a:bodyPr>
          <a:lstStyle/>
          <a:p>
            <a:r>
              <a:rPr altLang="en-US" dirty="0"/>
              <a:t>Transferring Sessions</a:t>
            </a:r>
          </a:p>
        </p:txBody>
      </p:sp>
      <p:grpSp>
        <p:nvGrpSpPr>
          <p:cNvPr id="21" name="Group 20" descr="start session from a new browser or device">
            <a:extLst>
              <a:ext uri="{FF2B5EF4-FFF2-40B4-BE49-F238E27FC236}">
                <a16:creationId xmlns:a16="http://schemas.microsoft.com/office/drawing/2014/main" id="{F5F64A7E-EFDE-8A90-F034-51BE25CBCC57}"/>
              </a:ext>
            </a:extLst>
          </p:cNvPr>
          <p:cNvGrpSpPr/>
          <p:nvPr/>
        </p:nvGrpSpPr>
        <p:grpSpPr>
          <a:xfrm>
            <a:off x="594895" y="1141648"/>
            <a:ext cx="9466045" cy="2477083"/>
            <a:chOff x="594895" y="1141648"/>
            <a:chExt cx="9466045" cy="2477083"/>
          </a:xfrm>
        </p:grpSpPr>
        <p:grpSp>
          <p:nvGrpSpPr>
            <p:cNvPr id="20" name="Group 19">
              <a:extLst>
                <a:ext uri="{FF2B5EF4-FFF2-40B4-BE49-F238E27FC236}">
                  <a16:creationId xmlns:a16="http://schemas.microsoft.com/office/drawing/2014/main" id="{C6787E42-2F8F-8CCE-912B-E0116FB8BD98}"/>
                </a:ext>
              </a:extLst>
            </p:cNvPr>
            <p:cNvGrpSpPr/>
            <p:nvPr/>
          </p:nvGrpSpPr>
          <p:grpSpPr>
            <a:xfrm>
              <a:off x="594895" y="1141648"/>
              <a:ext cx="7333469" cy="2477083"/>
              <a:chOff x="594895" y="1141648"/>
              <a:chExt cx="7333469" cy="2477083"/>
            </a:xfrm>
          </p:grpSpPr>
          <p:pic>
            <p:nvPicPr>
              <p:cNvPr id="16" name="Picture 15">
                <a:extLst>
                  <a:ext uri="{FF2B5EF4-FFF2-40B4-BE49-F238E27FC236}">
                    <a16:creationId xmlns:a16="http://schemas.microsoft.com/office/drawing/2014/main" id="{EFCA2930-91AF-4323-FD1A-7DF06E90EF7B}"/>
                  </a:ext>
                </a:extLst>
              </p:cNvPr>
              <p:cNvPicPr>
                <a:picLocks noChangeAspect="1"/>
              </p:cNvPicPr>
              <p:nvPr/>
            </p:nvPicPr>
            <p:blipFill>
              <a:blip r:embed="rId4"/>
              <a:stretch>
                <a:fillRect/>
              </a:stretch>
            </p:blipFill>
            <p:spPr>
              <a:xfrm>
                <a:off x="594895" y="1141648"/>
                <a:ext cx="7333469" cy="2477083"/>
              </a:xfrm>
              <a:prstGeom prst="rect">
                <a:avLst/>
              </a:prstGeom>
              <a:ln>
                <a:noFill/>
              </a:ln>
              <a:effectLst>
                <a:outerShdw blurRad="292100" dist="139700" dir="2700000" algn="tl" rotWithShape="0">
                  <a:srgbClr val="333333">
                    <a:alpha val="65000"/>
                  </a:srgbClr>
                </a:outerShdw>
              </a:effectLst>
            </p:spPr>
          </p:pic>
          <p:sp>
            <p:nvSpPr>
              <p:cNvPr id="17" name="Arrow: Left 16">
                <a:extLst>
                  <a:ext uri="{FF2B5EF4-FFF2-40B4-BE49-F238E27FC236}">
                    <a16:creationId xmlns:a16="http://schemas.microsoft.com/office/drawing/2014/main" id="{CA02B328-CAEE-58F9-ED24-2CD48DEDB6F1}"/>
                  </a:ext>
                </a:extLst>
              </p:cNvPr>
              <p:cNvSpPr/>
              <p:nvPr/>
            </p:nvSpPr>
            <p:spPr>
              <a:xfrm>
                <a:off x="2425700" y="2726751"/>
                <a:ext cx="825500" cy="5842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Start the session</a:t>
                </a:r>
              </a:p>
            </p:txBody>
          </p:sp>
        </p:grpSp>
        <p:sp>
          <p:nvSpPr>
            <p:cNvPr id="18" name="Arrow: Left 17">
              <a:extLst>
                <a:ext uri="{FF2B5EF4-FFF2-40B4-BE49-F238E27FC236}">
                  <a16:creationId xmlns:a16="http://schemas.microsoft.com/office/drawing/2014/main" id="{8EC19586-2FDB-D33E-81A3-39FE2DE73738}"/>
                </a:ext>
              </a:extLst>
            </p:cNvPr>
            <p:cNvSpPr/>
            <p:nvPr/>
          </p:nvSpPr>
          <p:spPr>
            <a:xfrm>
              <a:off x="8140700" y="1141648"/>
              <a:ext cx="1920240" cy="9144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New device or browser</a:t>
              </a:r>
            </a:p>
          </p:txBody>
        </p:sp>
      </p:grpSp>
      <p:grpSp>
        <p:nvGrpSpPr>
          <p:cNvPr id="22" name="Group 21" descr="alert appearing on the previous device or browser when a session has been transferred to a new device or browser">
            <a:extLst>
              <a:ext uri="{FF2B5EF4-FFF2-40B4-BE49-F238E27FC236}">
                <a16:creationId xmlns:a16="http://schemas.microsoft.com/office/drawing/2014/main" id="{8872C43F-F2B5-D362-0BD8-EC6074E1E6BC}"/>
              </a:ext>
            </a:extLst>
          </p:cNvPr>
          <p:cNvGrpSpPr/>
          <p:nvPr/>
        </p:nvGrpSpPr>
        <p:grpSpPr>
          <a:xfrm>
            <a:off x="2286000" y="3966833"/>
            <a:ext cx="9219663" cy="2027567"/>
            <a:chOff x="2286000" y="3966833"/>
            <a:chExt cx="9219663" cy="2027567"/>
          </a:xfrm>
        </p:grpSpPr>
        <p:pic>
          <p:nvPicPr>
            <p:cNvPr id="12" name="Picture 11">
              <a:extLst>
                <a:ext uri="{FF2B5EF4-FFF2-40B4-BE49-F238E27FC236}">
                  <a16:creationId xmlns:a16="http://schemas.microsoft.com/office/drawing/2014/main" id="{0E3E42ED-DD5A-D154-0109-9D094330D5F5}"/>
                </a:ext>
              </a:extLst>
            </p:cNvPr>
            <p:cNvPicPr>
              <a:picLocks noChangeAspect="1"/>
            </p:cNvPicPr>
            <p:nvPr/>
          </p:nvPicPr>
          <p:blipFill rotWithShape="1">
            <a:blip r:embed="rId5"/>
            <a:srcRect l="7014" t="7084" r="6404" b="7339"/>
            <a:stretch/>
          </p:blipFill>
          <p:spPr>
            <a:xfrm>
              <a:off x="4351066" y="3966833"/>
              <a:ext cx="7154597" cy="2027567"/>
            </a:xfrm>
            <a:prstGeom prst="rect">
              <a:avLst/>
            </a:prstGeom>
            <a:ln>
              <a:noFill/>
            </a:ln>
            <a:effectLst>
              <a:outerShdw blurRad="292100" dist="139700" dir="2700000" algn="tl" rotWithShape="0">
                <a:srgbClr val="333333">
                  <a:alpha val="65000"/>
                </a:srgbClr>
              </a:outerShdw>
            </a:effectLst>
          </p:spPr>
        </p:pic>
        <p:sp>
          <p:nvSpPr>
            <p:cNvPr id="19" name="Arrow: Right 18">
              <a:extLst>
                <a:ext uri="{FF2B5EF4-FFF2-40B4-BE49-F238E27FC236}">
                  <a16:creationId xmlns:a16="http://schemas.microsoft.com/office/drawing/2014/main" id="{A83B3699-2A99-04CA-A94C-9BE8621C641F}"/>
                </a:ext>
              </a:extLst>
            </p:cNvPr>
            <p:cNvSpPr/>
            <p:nvPr/>
          </p:nvSpPr>
          <p:spPr>
            <a:xfrm>
              <a:off x="2286000" y="4523416"/>
              <a:ext cx="1920240" cy="914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Previous device or browser</a:t>
              </a:r>
            </a:p>
          </p:txBody>
        </p:sp>
      </p:grpSp>
      <p:sp>
        <p:nvSpPr>
          <p:cNvPr id="9" name="Slide Number Placeholder 3">
            <a:extLst>
              <a:ext uri="{FF2B5EF4-FFF2-40B4-BE49-F238E27FC236}">
                <a16:creationId xmlns:a16="http://schemas.microsoft.com/office/drawing/2014/main" id="{4BCE1F10-8184-4773-BBA5-786AB0381B3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86458513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normAutofit/>
          </a:bodyPr>
          <a:lstStyle/>
          <a:p>
            <a:r>
              <a:rPr altLang="en-US" dirty="0"/>
              <a:t>Pausing and Stopping Sessions</a:t>
            </a:r>
          </a:p>
        </p:txBody>
      </p:sp>
      <p:grpSp>
        <p:nvGrpSpPr>
          <p:cNvPr id="20" name="Group 19" descr="Pause test button and stop session button">
            <a:extLst>
              <a:ext uri="{FF2B5EF4-FFF2-40B4-BE49-F238E27FC236}">
                <a16:creationId xmlns:a16="http://schemas.microsoft.com/office/drawing/2014/main" id="{3D30A903-BAC4-1065-AF4F-9CDD528353F1}"/>
              </a:ext>
            </a:extLst>
          </p:cNvPr>
          <p:cNvGrpSpPr/>
          <p:nvPr/>
        </p:nvGrpSpPr>
        <p:grpSpPr>
          <a:xfrm>
            <a:off x="637579" y="1140053"/>
            <a:ext cx="6804621" cy="4577894"/>
            <a:chOff x="637579" y="1140053"/>
            <a:chExt cx="6804621" cy="4577894"/>
          </a:xfrm>
        </p:grpSpPr>
        <p:grpSp>
          <p:nvGrpSpPr>
            <p:cNvPr id="16" name="Group 15">
              <a:extLst>
                <a:ext uri="{FF2B5EF4-FFF2-40B4-BE49-F238E27FC236}">
                  <a16:creationId xmlns:a16="http://schemas.microsoft.com/office/drawing/2014/main" id="{A5D84F0F-E8CA-CFC2-286B-6E104525A4C9}"/>
                </a:ext>
              </a:extLst>
            </p:cNvPr>
            <p:cNvGrpSpPr/>
            <p:nvPr/>
          </p:nvGrpSpPr>
          <p:grpSpPr>
            <a:xfrm>
              <a:off x="637579" y="1140053"/>
              <a:ext cx="6685769" cy="4577894"/>
              <a:chOff x="255448" y="1140053"/>
              <a:chExt cx="6685769" cy="4577894"/>
            </a:xfrm>
          </p:grpSpPr>
          <p:grpSp>
            <p:nvGrpSpPr>
              <p:cNvPr id="13" name="Group 12">
                <a:extLst>
                  <a:ext uri="{FF2B5EF4-FFF2-40B4-BE49-F238E27FC236}">
                    <a16:creationId xmlns:a16="http://schemas.microsoft.com/office/drawing/2014/main" id="{51C47301-1D99-1927-C0AF-BCE289FD750D}"/>
                  </a:ext>
                </a:extLst>
              </p:cNvPr>
              <p:cNvGrpSpPr/>
              <p:nvPr/>
            </p:nvGrpSpPr>
            <p:grpSpPr>
              <a:xfrm>
                <a:off x="255448" y="1140053"/>
                <a:ext cx="6685769" cy="4577894"/>
                <a:chOff x="426231" y="885936"/>
                <a:chExt cx="7436517" cy="5091948"/>
              </a:xfrm>
            </p:grpSpPr>
            <p:pic>
              <p:nvPicPr>
                <p:cNvPr id="6" name="Picture 5">
                  <a:extLst>
                    <a:ext uri="{FF2B5EF4-FFF2-40B4-BE49-F238E27FC236}">
                      <a16:creationId xmlns:a16="http://schemas.microsoft.com/office/drawing/2014/main" id="{49F59E9F-80C5-A16B-3662-D3076D112E4A}"/>
                    </a:ext>
                  </a:extLst>
                </p:cNvPr>
                <p:cNvPicPr>
                  <a:picLocks noChangeAspect="1"/>
                </p:cNvPicPr>
                <p:nvPr/>
              </p:nvPicPr>
              <p:blipFill rotWithShape="1">
                <a:blip r:embed="rId4"/>
                <a:srcRect b="8704"/>
                <a:stretch/>
              </p:blipFill>
              <p:spPr>
                <a:xfrm>
                  <a:off x="426231" y="885936"/>
                  <a:ext cx="7436517" cy="5091948"/>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AEDC347F-EF07-5A90-930F-47AA6083C128}"/>
                    </a:ext>
                  </a:extLst>
                </p:cNvPr>
                <p:cNvSpPr/>
                <p:nvPr/>
              </p:nvSpPr>
              <p:spPr>
                <a:xfrm>
                  <a:off x="5562600" y="1371509"/>
                  <a:ext cx="725235" cy="49827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Right Arrow 6">
                <a:extLst>
                  <a:ext uri="{FF2B5EF4-FFF2-40B4-BE49-F238E27FC236}">
                    <a16:creationId xmlns:a16="http://schemas.microsoft.com/office/drawing/2014/main" id="{DB41C342-3114-401D-A87C-256076516AA9}"/>
                  </a:ext>
                </a:extLst>
              </p:cNvPr>
              <p:cNvSpPr/>
              <p:nvPr/>
            </p:nvSpPr>
            <p:spPr>
              <a:xfrm>
                <a:off x="4109944" y="1539002"/>
                <a:ext cx="725235" cy="49827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ea typeface="+mn-ea"/>
                    <a:cs typeface="+mn-cs"/>
                  </a:rPr>
                  <a:t>Stop all tests</a:t>
                </a:r>
              </a:p>
            </p:txBody>
          </p:sp>
        </p:grpSp>
        <p:sp>
          <p:nvSpPr>
            <p:cNvPr id="17" name="Rectangle: Rounded Corners 16">
              <a:extLst>
                <a:ext uri="{FF2B5EF4-FFF2-40B4-BE49-F238E27FC236}">
                  <a16:creationId xmlns:a16="http://schemas.microsoft.com/office/drawing/2014/main" id="{522FBFAD-24CE-63C8-BDF4-2EB748A817C8}"/>
                </a:ext>
              </a:extLst>
            </p:cNvPr>
            <p:cNvSpPr/>
            <p:nvPr/>
          </p:nvSpPr>
          <p:spPr>
            <a:xfrm>
              <a:off x="6222999" y="3441700"/>
              <a:ext cx="406401" cy="3175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9" name="Arrow: Left 18">
              <a:extLst>
                <a:ext uri="{FF2B5EF4-FFF2-40B4-BE49-F238E27FC236}">
                  <a16:creationId xmlns:a16="http://schemas.microsoft.com/office/drawing/2014/main" id="{89E7433D-AE9A-C56A-891B-0F25FFE55DED}"/>
                </a:ext>
              </a:extLst>
            </p:cNvPr>
            <p:cNvSpPr/>
            <p:nvPr/>
          </p:nvSpPr>
          <p:spPr>
            <a:xfrm>
              <a:off x="6667500" y="3332406"/>
              <a:ext cx="774700" cy="51801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Pause a test</a:t>
              </a:r>
            </a:p>
          </p:txBody>
        </p:sp>
      </p:grpSp>
      <p:grpSp>
        <p:nvGrpSpPr>
          <p:cNvPr id="15" name="Group 14" descr="aleart appearing when the stop session button is selected">
            <a:extLst>
              <a:ext uri="{FF2B5EF4-FFF2-40B4-BE49-F238E27FC236}">
                <a16:creationId xmlns:a16="http://schemas.microsoft.com/office/drawing/2014/main" id="{552F8080-F00C-D77F-BD70-94F0524AE676}"/>
              </a:ext>
            </a:extLst>
          </p:cNvPr>
          <p:cNvGrpSpPr/>
          <p:nvPr/>
        </p:nvGrpSpPr>
        <p:grpSpPr>
          <a:xfrm>
            <a:off x="4912177" y="4072992"/>
            <a:ext cx="6642244" cy="1845207"/>
            <a:chOff x="4912177" y="2790292"/>
            <a:chExt cx="6642244" cy="1845207"/>
          </a:xfrm>
        </p:grpSpPr>
        <p:pic>
          <p:nvPicPr>
            <p:cNvPr id="3" name="Picture 2">
              <a:extLst>
                <a:ext uri="{FF2B5EF4-FFF2-40B4-BE49-F238E27FC236}">
                  <a16:creationId xmlns:a16="http://schemas.microsoft.com/office/drawing/2014/main" id="{2E9616E7-E469-F8FA-A6B3-865C485680B4}"/>
                </a:ext>
              </a:extLst>
            </p:cNvPr>
            <p:cNvPicPr>
              <a:picLocks noChangeAspect="1"/>
            </p:cNvPicPr>
            <p:nvPr/>
          </p:nvPicPr>
          <p:blipFill rotWithShape="1">
            <a:blip r:embed="rId5"/>
            <a:srcRect l="17110" t="37893" r="17055" b="38033"/>
            <a:stretch/>
          </p:blipFill>
          <p:spPr>
            <a:xfrm>
              <a:off x="4965431" y="2790292"/>
              <a:ext cx="6588990" cy="1807107"/>
            </a:xfrm>
            <a:prstGeom prst="rect">
              <a:avLst/>
            </a:prstGeom>
            <a:ln>
              <a:noFill/>
            </a:ln>
            <a:effectLst>
              <a:outerShdw blurRad="292100" dist="139700" dir="2700000" algn="tl" rotWithShape="0">
                <a:srgbClr val="333333">
                  <a:alpha val="65000"/>
                </a:srgbClr>
              </a:outerShdw>
            </a:effectLst>
          </p:spPr>
        </p:pic>
        <p:sp>
          <p:nvSpPr>
            <p:cNvPr id="14" name="Rectangle: Rounded Corners 13">
              <a:extLst>
                <a:ext uri="{FF2B5EF4-FFF2-40B4-BE49-F238E27FC236}">
                  <a16:creationId xmlns:a16="http://schemas.microsoft.com/office/drawing/2014/main" id="{417DB74C-B46F-81A3-906A-A7DC2CB53C98}"/>
                </a:ext>
              </a:extLst>
            </p:cNvPr>
            <p:cNvSpPr/>
            <p:nvPr/>
          </p:nvSpPr>
          <p:spPr>
            <a:xfrm>
              <a:off x="4912177" y="4089400"/>
              <a:ext cx="613121" cy="54609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8" name="Slide Number Placeholder 3">
            <a:extLst>
              <a:ext uri="{FF2B5EF4-FFF2-40B4-BE49-F238E27FC236}">
                <a16:creationId xmlns:a16="http://schemas.microsoft.com/office/drawing/2014/main" id="{A0A5C2B1-ECA7-4C8E-B53B-307AA98A662D}"/>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94F699E9-A33B-6E5B-95F9-F69028C4E145}"/>
              </a:ext>
            </a:extLst>
          </p:cNvPr>
          <p:cNvPicPr>
            <a:picLocks noChangeAspect="1"/>
          </p:cNvPicPr>
          <p:nvPr/>
        </p:nvPicPr>
        <p:blipFill>
          <a:blip r:embed="rId6"/>
          <a:stretch>
            <a:fillRect/>
          </a:stretch>
        </p:blipFill>
        <p:spPr>
          <a:xfrm>
            <a:off x="637579" y="1144803"/>
            <a:ext cx="3906438" cy="413349"/>
          </a:xfrm>
          <a:prstGeom prst="rect">
            <a:avLst/>
          </a:prstGeom>
        </p:spPr>
      </p:pic>
    </p:spTree>
    <p:custDataLst>
      <p:tags r:id="rId1"/>
    </p:custDataLst>
    <p:extLst>
      <p:ext uri="{BB962C8B-B14F-4D97-AF65-F5344CB8AC3E}">
        <p14:creationId xmlns:p14="http://schemas.microsoft.com/office/powerpoint/2010/main" val="203835813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itle 1"/>
          <p:cNvSpPr>
            <a:spLocks noGrp="1"/>
          </p:cNvSpPr>
          <p:nvPr>
            <p:ph type="title"/>
          </p:nvPr>
        </p:nvSpPr>
        <p:spPr/>
        <p:txBody>
          <a:bodyPr>
            <a:normAutofit/>
          </a:bodyPr>
          <a:lstStyle/>
          <a:p>
            <a:r>
              <a:rPr altLang="en-US" dirty="0"/>
              <a:t>Logging Out of the TA Interface</a:t>
            </a:r>
          </a:p>
        </p:txBody>
      </p:sp>
      <p:sp>
        <p:nvSpPr>
          <p:cNvPr id="9" name="Slide Number Placeholder 3">
            <a:extLst>
              <a:ext uri="{FF2B5EF4-FFF2-40B4-BE49-F238E27FC236}">
                <a16:creationId xmlns:a16="http://schemas.microsoft.com/office/drawing/2014/main" id="{AF230817-1102-4442-B1E8-636A56E3E34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3" name="Picture 12">
            <a:extLst>
              <a:ext uri="{FF2B5EF4-FFF2-40B4-BE49-F238E27FC236}">
                <a16:creationId xmlns:a16="http://schemas.microsoft.com/office/drawing/2014/main" id="{8C73DABC-E0D6-E61D-CDF5-A8600679A42A}"/>
              </a:ext>
            </a:extLst>
          </p:cNvPr>
          <p:cNvPicPr>
            <a:picLocks noChangeAspect="1"/>
          </p:cNvPicPr>
          <p:nvPr/>
        </p:nvPicPr>
        <p:blipFill>
          <a:blip r:embed="rId4"/>
          <a:stretch>
            <a:fillRect/>
          </a:stretch>
        </p:blipFill>
        <p:spPr>
          <a:xfrm>
            <a:off x="1128889" y="1333163"/>
            <a:ext cx="9031111" cy="4426162"/>
          </a:xfrm>
          <a:prstGeom prst="rect">
            <a:avLst/>
          </a:prstGeom>
          <a:ln>
            <a:noFill/>
          </a:ln>
          <a:effectLst>
            <a:outerShdw blurRad="292100" dist="139700" dir="2700000" algn="tl" rotWithShape="0">
              <a:srgbClr val="333333">
                <a:alpha val="65000"/>
              </a:srgbClr>
            </a:outerShdw>
          </a:effectLst>
        </p:spPr>
      </p:pic>
      <p:sp>
        <p:nvSpPr>
          <p:cNvPr id="14" name="Right Arrow 11">
            <a:extLst>
              <a:ext uri="{FF2B5EF4-FFF2-40B4-BE49-F238E27FC236}">
                <a16:creationId xmlns:a16="http://schemas.microsoft.com/office/drawing/2014/main" id="{1E99B61D-61A7-E611-F34E-A00A63B70696}"/>
              </a:ext>
            </a:extLst>
          </p:cNvPr>
          <p:cNvSpPr/>
          <p:nvPr/>
        </p:nvSpPr>
        <p:spPr>
          <a:xfrm rot="10800000">
            <a:off x="9739312" y="1884127"/>
            <a:ext cx="841375" cy="5180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3906338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Logging into the TA Interface</a:t>
            </a:r>
          </a:p>
        </p:txBody>
      </p:sp>
      <p:sp>
        <p:nvSpPr>
          <p:cNvPr id="11" name="Slide Number Placeholder 3">
            <a:extLst>
              <a:ext uri="{FF2B5EF4-FFF2-40B4-BE49-F238E27FC236}">
                <a16:creationId xmlns:a16="http://schemas.microsoft.com/office/drawing/2014/main" id="{E8386C17-1DBE-4D32-B98A-DE4F42C9F65F}"/>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3</a:t>
            </a:fld>
            <a:endParaRPr lang="en-US" dirty="0">
              <a:latin typeface="Arial"/>
              <a:ea typeface="ＭＳ Ｐゴシック" charset="-128"/>
            </a:endParaRPr>
          </a:p>
        </p:txBody>
      </p:sp>
      <p:sp>
        <p:nvSpPr>
          <p:cNvPr id="4" name="TextBox 3"/>
          <p:cNvSpPr txBox="1"/>
          <p:nvPr/>
        </p:nvSpPr>
        <p:spPr>
          <a:xfrm>
            <a:off x="106681" y="770547"/>
            <a:ext cx="12405441" cy="1041439"/>
          </a:xfrm>
          <a:prstGeom prst="rect">
            <a:avLst/>
          </a:prstGeom>
          <a:noFill/>
        </p:spPr>
        <p:txBody>
          <a:bodyPr wrap="square" rtlCol="0">
            <a:spAutoFit/>
          </a:bodyPr>
          <a:lstStyle/>
          <a:p>
            <a:r>
              <a:rPr lang="en-US" sz="2056" dirty="0"/>
              <a:t>The TA interface is accessed through the Delaware Department of Education’s (DDOE’s) </a:t>
            </a:r>
            <a:r>
              <a:rPr lang="en-US" sz="2056" dirty="0" err="1"/>
              <a:t>EdAccess</a:t>
            </a:r>
            <a:r>
              <a:rPr lang="en-US" sz="2056" dirty="0"/>
              <a:t> or LEA </a:t>
            </a:r>
            <a:r>
              <a:rPr lang="en-US" sz="2056" dirty="0" err="1"/>
              <a:t>ClassLink</a:t>
            </a:r>
            <a:r>
              <a:rPr lang="en-US" sz="2056" dirty="0"/>
              <a:t> application.</a:t>
            </a:r>
          </a:p>
          <a:p>
            <a:endParaRPr lang="en-US" sz="2056" b="1" dirty="0"/>
          </a:p>
        </p:txBody>
      </p:sp>
      <p:sp>
        <p:nvSpPr>
          <p:cNvPr id="8" name="TextBox 7"/>
          <p:cNvSpPr txBox="1"/>
          <p:nvPr/>
        </p:nvSpPr>
        <p:spPr>
          <a:xfrm>
            <a:off x="429768" y="1464274"/>
            <a:ext cx="4797325" cy="1674176"/>
          </a:xfrm>
          <a:prstGeom prst="rect">
            <a:avLst/>
          </a:prstGeom>
          <a:noFill/>
        </p:spPr>
        <p:txBody>
          <a:bodyPr wrap="square" rtlCol="0">
            <a:spAutoFit/>
          </a:bodyPr>
          <a:lstStyle/>
          <a:p>
            <a:pPr>
              <a:spcAft>
                <a:spcPts val="1200"/>
              </a:spcAft>
            </a:pPr>
            <a:r>
              <a:rPr lang="en-US" sz="2056" dirty="0">
                <a:ea typeface="Times New Roman" panose="02020603050405020304" pitchFamily="18" charset="0"/>
                <a:cs typeface="Calibri" panose="020F0502020204030204" pitchFamily="34" charset="0"/>
              </a:rPr>
              <a:t>1. Access the DDOE </a:t>
            </a:r>
            <a:r>
              <a:rPr lang="en-US" sz="2056" dirty="0" err="1"/>
              <a:t>EdAccess</a:t>
            </a:r>
            <a:r>
              <a:rPr lang="en-US" sz="2056" dirty="0"/>
              <a:t> or LEA </a:t>
            </a:r>
            <a:r>
              <a:rPr lang="en-US" sz="2056" dirty="0" err="1"/>
              <a:t>Classlink</a:t>
            </a:r>
            <a:r>
              <a:rPr lang="en-US" sz="2056" dirty="0"/>
              <a:t> application Single Sign-On login page at </a:t>
            </a:r>
            <a:r>
              <a:rPr lang="en-US" sz="2056" dirty="0">
                <a:hlinkClick r:id="rId3" action="ppaction://hlinkfile"/>
              </a:rPr>
              <a:t>launchpad.classlink.com/</a:t>
            </a:r>
            <a:r>
              <a:rPr lang="en-US" sz="2056" dirty="0" err="1">
                <a:hlinkClick r:id="rId3" action="ppaction://hlinkfile"/>
              </a:rPr>
              <a:t>ddoe</a:t>
            </a:r>
            <a:r>
              <a:rPr lang="en-US" sz="2056" dirty="0">
                <a:ea typeface="Times New Roman" panose="02020603050405020304" pitchFamily="18" charset="0"/>
                <a:cs typeface="Calibri" panose="020F0502020204030204" pitchFamily="34" charset="0"/>
              </a:rPr>
              <a:t>. Use your regular </a:t>
            </a:r>
            <a:r>
              <a:rPr lang="en-US" sz="2056" dirty="0" err="1">
                <a:ea typeface="Times New Roman" panose="02020603050405020304" pitchFamily="18" charset="0"/>
                <a:cs typeface="Calibri" panose="020F0502020204030204" pitchFamily="34" charset="0"/>
              </a:rPr>
              <a:t>EdAccess</a:t>
            </a:r>
            <a:r>
              <a:rPr lang="en-US" sz="2056" dirty="0">
                <a:ea typeface="Times New Roman" panose="02020603050405020304" pitchFamily="18" charset="0"/>
                <a:cs typeface="Calibri" panose="020F0502020204030204" pitchFamily="34" charset="0"/>
              </a:rPr>
              <a:t> ID and password to log in.</a:t>
            </a:r>
          </a:p>
        </p:txBody>
      </p:sp>
      <p:sp>
        <p:nvSpPr>
          <p:cNvPr id="12" name="TextBox 11"/>
          <p:cNvSpPr txBox="1"/>
          <p:nvPr/>
        </p:nvSpPr>
        <p:spPr>
          <a:xfrm>
            <a:off x="6706187" y="1464274"/>
            <a:ext cx="5485813" cy="1674176"/>
          </a:xfrm>
          <a:prstGeom prst="rect">
            <a:avLst/>
          </a:prstGeom>
          <a:noFill/>
        </p:spPr>
        <p:txBody>
          <a:bodyPr wrap="square" rtlCol="0">
            <a:spAutoFit/>
          </a:bodyPr>
          <a:lstStyle/>
          <a:p>
            <a:pPr lvl="0"/>
            <a:r>
              <a:rPr lang="en-US" sz="2056" dirty="0"/>
              <a:t>2. After you have successfully logged, you will see a list of authorized applications, including </a:t>
            </a:r>
            <a:r>
              <a:rPr lang="en-US" sz="2056" dirty="0" err="1"/>
              <a:t>DeSSA</a:t>
            </a:r>
            <a:r>
              <a:rPr lang="en-US" sz="2056" dirty="0"/>
              <a:t> Math &amp; ELA. </a:t>
            </a:r>
          </a:p>
          <a:p>
            <a:pPr lvl="0"/>
            <a:r>
              <a:rPr lang="en-US" sz="2056" dirty="0"/>
              <a:t>Click the [</a:t>
            </a:r>
            <a:r>
              <a:rPr lang="en-US" sz="2056" b="1" dirty="0" err="1"/>
              <a:t>DeSSA</a:t>
            </a:r>
            <a:r>
              <a:rPr lang="en-US" sz="2056" b="1" dirty="0"/>
              <a:t> Math &amp; ELA</a:t>
            </a:r>
            <a:r>
              <a:rPr lang="en-US" sz="2056" dirty="0"/>
              <a:t>] button from your menu. You will be directed to the </a:t>
            </a:r>
            <a:r>
              <a:rPr lang="en-US" sz="2056" dirty="0" err="1"/>
              <a:t>DeSSA</a:t>
            </a:r>
            <a:r>
              <a:rPr lang="en-US" sz="2056" dirty="0"/>
              <a:t> portal.</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3328" y="3310216"/>
            <a:ext cx="4797325" cy="2740099"/>
          </a:xfrm>
          <a:prstGeom prst="rect">
            <a:avLst/>
          </a:prstGeom>
          <a:ln>
            <a:solidFill>
              <a:schemeClr val="accent1"/>
            </a:solidFill>
          </a:ln>
        </p:spPr>
      </p:pic>
      <p:pic>
        <p:nvPicPr>
          <p:cNvPr id="9" name="Picture 8" descr="cid:image002.png@01D66734.0489D33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28412" y="3310216"/>
            <a:ext cx="2084454" cy="2237154"/>
          </a:xfrm>
          <a:prstGeom prst="rect">
            <a:avLst/>
          </a:prstGeom>
          <a:noFill/>
          <a:ln>
            <a:solidFill>
              <a:schemeClr val="accent1"/>
            </a:solidFill>
          </a:ln>
        </p:spPr>
      </p:pic>
    </p:spTree>
    <p:extLst>
      <p:ext uri="{BB962C8B-B14F-4D97-AF65-F5344CB8AC3E}">
        <p14:creationId xmlns:p14="http://schemas.microsoft.com/office/powerpoint/2010/main" val="389619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14764543"/>
              </p:ext>
            </p:extLst>
          </p:nvPr>
        </p:nvGraphicFramePr>
        <p:xfrm>
          <a:off x="1838129" y="1289910"/>
          <a:ext cx="8515741" cy="4278179"/>
        </p:xfrm>
        <a:graphic>
          <a:graphicData uri="http://schemas.openxmlformats.org/drawingml/2006/table">
            <a:tbl>
              <a:tblPr firstRow="1" bandRow="1">
                <a:tableStyleId>{5C22544A-7EE6-4342-B048-85BDC9FD1C3A}</a:tableStyleId>
              </a:tblPr>
              <a:tblGrid>
                <a:gridCol w="3724010">
                  <a:extLst>
                    <a:ext uri="{9D8B030D-6E8A-4147-A177-3AD203B41FA5}">
                      <a16:colId xmlns:a16="http://schemas.microsoft.com/office/drawing/2014/main" val="20000"/>
                    </a:ext>
                  </a:extLst>
                </a:gridCol>
                <a:gridCol w="4791731">
                  <a:extLst>
                    <a:ext uri="{9D8B030D-6E8A-4147-A177-3AD203B41FA5}">
                      <a16:colId xmlns:a16="http://schemas.microsoft.com/office/drawing/2014/main" val="20001"/>
                    </a:ext>
                  </a:extLst>
                </a:gridCol>
              </a:tblGrid>
              <a:tr h="4311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Description</a:t>
                      </a:r>
                      <a:endParaRPr lang="en-US" sz="1600" kern="1200" dirty="0">
                        <a:solidFill>
                          <a:schemeClr val="dk1"/>
                        </a:solidFill>
                        <a:effectLst/>
                        <a:latin typeface="+mn-lt"/>
                        <a:ea typeface="+mn-ea"/>
                        <a:cs typeface="+mn-cs"/>
                      </a:endParaRPr>
                    </a:p>
                  </a:txBody>
                  <a:tcPr marL="91449" marR="91449" marT="45717" marB="4571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What to Do</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0"/>
                  </a:ext>
                </a:extLst>
              </a:tr>
              <a:tr h="630118">
                <a:tc>
                  <a:txBody>
                    <a:bodyPr/>
                    <a:lstStyle/>
                    <a:p>
                      <a:pPr marL="73025" marR="73025" algn="l" defTabSz="914400" rtl="0" eaLnBrk="1" latinLnBrk="0" hangingPunct="1">
                        <a:spcBef>
                          <a:spcPts val="400"/>
                        </a:spcBef>
                        <a:spcAft>
                          <a:spcPts val="400"/>
                        </a:spcAft>
                      </a:pPr>
                      <a:r>
                        <a:rPr lang="en-US" sz="1600" i="1" kern="1200" dirty="0">
                          <a:effectLst/>
                        </a:rPr>
                        <a:t>What should I do if a test session ends?</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Log in and start a new session. Provide the students with a new session ID.	</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1"/>
                  </a:ext>
                </a:extLst>
              </a:tr>
              <a:tr h="895433">
                <a:tc>
                  <a:txBody>
                    <a:bodyPr/>
                    <a:lstStyle/>
                    <a:p>
                      <a:pPr marL="73025" marR="73025" algn="l" defTabSz="914400" rtl="0" eaLnBrk="1" latinLnBrk="0" hangingPunct="1">
                        <a:spcBef>
                          <a:spcPts val="400"/>
                        </a:spcBef>
                        <a:spcAft>
                          <a:spcPts val="400"/>
                        </a:spcAft>
                      </a:pPr>
                      <a:r>
                        <a:rPr lang="en-US" sz="1600" i="1" kern="1200" dirty="0">
                          <a:effectLst/>
                        </a:rPr>
                        <a:t>What should I do if a student gets logged out of a test while a session is still active?</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If a student’s test session is interrupted, the student should log back in and rejoin the session. </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2"/>
                  </a:ext>
                </a:extLst>
              </a:tr>
              <a:tr h="1426064">
                <a:tc>
                  <a:txBody>
                    <a:bodyPr/>
                    <a:lstStyle/>
                    <a:p>
                      <a:pPr marL="73025" marR="73025" algn="l" defTabSz="914400" rtl="0" eaLnBrk="1" latinLnBrk="0" hangingPunct="1">
                        <a:spcBef>
                          <a:spcPts val="400"/>
                        </a:spcBef>
                        <a:spcAft>
                          <a:spcPts val="400"/>
                        </a:spcAft>
                      </a:pPr>
                      <a:r>
                        <a:rPr lang="en-US" sz="1600" i="1" kern="1200" dirty="0">
                          <a:effectLst/>
                        </a:rPr>
                        <a:t>What should I do if forbidden applications are running?</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The Secure Browser will not allow the student to begin testing if forbidden applications are running. You will see messages advising you which applications must be closed before testing can begin.</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3"/>
                  </a:ext>
                </a:extLst>
              </a:tr>
              <a:tr h="895433">
                <a:tc>
                  <a:txBody>
                    <a:bodyPr/>
                    <a:lstStyle/>
                    <a:p>
                      <a:pPr marL="73025" marR="73025" algn="l" defTabSz="914400" rtl="0" eaLnBrk="1" latinLnBrk="0" hangingPunct="1">
                        <a:spcBef>
                          <a:spcPts val="400"/>
                        </a:spcBef>
                        <a:spcAft>
                          <a:spcPts val="400"/>
                        </a:spcAft>
                      </a:pPr>
                      <a:r>
                        <a:rPr lang="en-US" sz="1600" i="1" kern="1200" dirty="0">
                          <a:effectLst/>
                        </a:rPr>
                        <a:t>What should I do if a student’s test freezes?</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Force-quit the Secure Browser and log back in. For instructions, refer to the </a:t>
                      </a:r>
                      <a:r>
                        <a:rPr lang="en-US" sz="1600" i="1" kern="1200" dirty="0">
                          <a:effectLst/>
                        </a:rPr>
                        <a:t>Test Administration Manual</a:t>
                      </a:r>
                      <a:r>
                        <a:rPr lang="en-US" sz="1600" kern="1200" dirty="0">
                          <a:effectLst/>
                        </a:rPr>
                        <a:t>.</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4"/>
                  </a:ext>
                </a:extLst>
              </a:tr>
            </a:tbl>
          </a:graphicData>
        </a:graphic>
      </p:graphicFrame>
      <p:sp>
        <p:nvSpPr>
          <p:cNvPr id="34838" name="Title 1"/>
          <p:cNvSpPr>
            <a:spLocks noGrp="1"/>
          </p:cNvSpPr>
          <p:nvPr>
            <p:ph type="title"/>
          </p:nvPr>
        </p:nvSpPr>
        <p:spPr/>
        <p:txBody>
          <a:bodyPr>
            <a:normAutofit/>
          </a:bodyPr>
          <a:lstStyle/>
          <a:p>
            <a:r>
              <a:rPr altLang="en-US" dirty="0"/>
              <a:t>Troubleshooting</a:t>
            </a:r>
          </a:p>
        </p:txBody>
      </p:sp>
      <p:sp>
        <p:nvSpPr>
          <p:cNvPr id="5" name="Slide Number Placeholder 3">
            <a:extLst>
              <a:ext uri="{FF2B5EF4-FFF2-40B4-BE49-F238E27FC236}">
                <a16:creationId xmlns:a16="http://schemas.microsoft.com/office/drawing/2014/main" id="{1F3CFC4D-9784-4E88-9D1D-96A1BDF512C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868864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E4C7F7-6174-4195-8206-A4B8B9A18F39}"/>
              </a:ext>
            </a:extLst>
          </p:cNvPr>
          <p:cNvSpPr>
            <a:spLocks noGrp="1"/>
          </p:cNvSpPr>
          <p:nvPr>
            <p:ph idx="1"/>
          </p:nvPr>
        </p:nvSpPr>
        <p:spPr>
          <a:xfrm>
            <a:off x="426231" y="1016978"/>
            <a:ext cx="11016200" cy="4969485"/>
          </a:xfrm>
        </p:spPr>
        <p:txBody>
          <a:bodyPr>
            <a:normAutofit fontScale="70000" lnSpcReduction="20000"/>
          </a:bodyPr>
          <a:lstStyle/>
          <a:p>
            <a:pPr>
              <a:defRPr/>
            </a:pPr>
            <a:r>
              <a:rPr lang="en-US" sz="4400" b="1" dirty="0">
                <a:solidFill>
                  <a:srgbClr val="53565A"/>
                </a:solidFill>
              </a:rPr>
              <a:t>Further Information</a:t>
            </a:r>
          </a:p>
          <a:p>
            <a:pPr>
              <a:defRPr/>
            </a:pPr>
            <a:r>
              <a:rPr lang="en-US" sz="2800" dirty="0">
                <a:hlinkClick r:id="rId3"/>
              </a:rPr>
              <a:t>https://de.portal.cambiumast.com/</a:t>
            </a:r>
            <a:endParaRPr lang="en-US" sz="2800" b="1" dirty="0">
              <a:solidFill>
                <a:srgbClr val="53565A"/>
              </a:solidFill>
            </a:endParaRPr>
          </a:p>
          <a:p>
            <a:pPr>
              <a:defRPr/>
            </a:pPr>
            <a:r>
              <a:rPr lang="en-US" sz="3200" b="1" dirty="0" err="1"/>
              <a:t>DeSSA</a:t>
            </a:r>
            <a:r>
              <a:rPr lang="en-US" sz="3200" b="1" dirty="0"/>
              <a:t> Help Desk:</a:t>
            </a:r>
            <a:endParaRPr lang="en-US" sz="3200" dirty="0"/>
          </a:p>
          <a:p>
            <a:r>
              <a:rPr lang="en-US" sz="2800" b="1" dirty="0"/>
              <a:t>E-mail Support:</a:t>
            </a:r>
            <a:r>
              <a:rPr lang="en-US" sz="2800" dirty="0"/>
              <a:t> </a:t>
            </a:r>
            <a:r>
              <a:rPr lang="en-US" sz="2800" dirty="0">
                <a:hlinkClick r:id="rId4"/>
              </a:rPr>
              <a:t>DeSSAHelpDesk@cambiumassessment.com</a:t>
            </a:r>
            <a:endParaRPr lang="en-US" sz="2800" dirty="0"/>
          </a:p>
          <a:p>
            <a:r>
              <a:rPr lang="en-US" sz="2800" b="1" dirty="0"/>
              <a:t>Support Toll-Free Number:</a:t>
            </a:r>
            <a:r>
              <a:rPr lang="en-US" sz="2800" dirty="0"/>
              <a:t> 877.560.8331</a:t>
            </a:r>
          </a:p>
          <a:p>
            <a:r>
              <a:rPr lang="en-US" sz="2800" dirty="0"/>
              <a:t>Hours: 6:30 a.m. to 6:30 p.m. ET- Mondays–Fridays (except holidays)</a:t>
            </a:r>
          </a:p>
          <a:p>
            <a:r>
              <a:rPr lang="en-US" sz="3200" b="1" dirty="0"/>
              <a:t>DOE Contact: </a:t>
            </a:r>
          </a:p>
          <a:p>
            <a:r>
              <a:rPr lang="en-US" sz="2800" b="1" dirty="0"/>
              <a:t>Phone</a:t>
            </a:r>
            <a:r>
              <a:rPr lang="en-US" sz="2800" dirty="0"/>
              <a:t> </a:t>
            </a:r>
            <a:r>
              <a:rPr lang="en-US" sz="2800" b="1" dirty="0"/>
              <a:t>number</a:t>
            </a:r>
            <a:r>
              <a:rPr lang="en-US" sz="2800" dirty="0"/>
              <a:t>: (302) 857-3391</a:t>
            </a:r>
          </a:p>
          <a:p>
            <a:r>
              <a:rPr lang="en-US" sz="2800" dirty="0">
                <a:hlinkClick r:id="rId5"/>
              </a:rPr>
              <a:t>https://helpdesk.doe.k12.de.us/</a:t>
            </a:r>
            <a:endParaRPr lang="en-US" sz="3200" dirty="0">
              <a:solidFill>
                <a:srgbClr val="FF0000"/>
              </a:solidFill>
            </a:endParaRPr>
          </a:p>
          <a:p>
            <a:endParaRPr lang="en-US" sz="2800" dirty="0">
              <a:solidFill>
                <a:srgbClr val="FF0000"/>
              </a:solidFill>
            </a:endParaRPr>
          </a:p>
        </p:txBody>
      </p:sp>
      <p:sp>
        <p:nvSpPr>
          <p:cNvPr id="35843" name="Title 1"/>
          <p:cNvSpPr>
            <a:spLocks noGrp="1"/>
          </p:cNvSpPr>
          <p:nvPr>
            <p:ph type="title"/>
          </p:nvPr>
        </p:nvSpPr>
        <p:spPr/>
        <p:txBody>
          <a:bodyPr>
            <a:normAutofit/>
          </a:bodyPr>
          <a:lstStyle/>
          <a:p>
            <a:r>
              <a:rPr altLang="en-US" dirty="0"/>
              <a:t>Thank You!</a:t>
            </a:r>
          </a:p>
        </p:txBody>
      </p:sp>
      <p:sp>
        <p:nvSpPr>
          <p:cNvPr id="5" name="Slide Number Placeholder 3">
            <a:extLst>
              <a:ext uri="{FF2B5EF4-FFF2-40B4-BE49-F238E27FC236}">
                <a16:creationId xmlns:a16="http://schemas.microsoft.com/office/drawing/2014/main" id="{5CD0C830-7936-4A24-B327-2C42654EFDA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5449846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Logging in to the TA Interface</a:t>
            </a:r>
          </a:p>
        </p:txBody>
      </p:sp>
      <p:sp>
        <p:nvSpPr>
          <p:cNvPr id="11" name="Slide Number Placeholder 3">
            <a:extLst>
              <a:ext uri="{FF2B5EF4-FFF2-40B4-BE49-F238E27FC236}">
                <a16:creationId xmlns:a16="http://schemas.microsoft.com/office/drawing/2014/main" id="{E8386C17-1DBE-4D32-B98A-DE4F42C9F65F}"/>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4</a:t>
            </a:fld>
            <a:endParaRPr lang="en-US" dirty="0">
              <a:latin typeface="Arial"/>
              <a:ea typeface="ＭＳ Ｐゴシック" charset="-128"/>
            </a:endParaRPr>
          </a:p>
        </p:txBody>
      </p:sp>
      <p:sp>
        <p:nvSpPr>
          <p:cNvPr id="4" name="TextBox 3"/>
          <p:cNvSpPr txBox="1"/>
          <p:nvPr/>
        </p:nvSpPr>
        <p:spPr>
          <a:xfrm>
            <a:off x="75904" y="746350"/>
            <a:ext cx="12493124" cy="1041439"/>
          </a:xfrm>
          <a:prstGeom prst="rect">
            <a:avLst/>
          </a:prstGeom>
          <a:noFill/>
        </p:spPr>
        <p:txBody>
          <a:bodyPr wrap="square" rtlCol="0">
            <a:spAutoFit/>
          </a:bodyPr>
          <a:lstStyle/>
          <a:p>
            <a:r>
              <a:rPr lang="en-US" sz="2056" dirty="0"/>
              <a:t>The TA Interface is accessed through the Delaware Department of Education’s (DDOE’s) </a:t>
            </a:r>
            <a:r>
              <a:rPr lang="en-US" sz="2056" dirty="0" err="1"/>
              <a:t>EdAccess</a:t>
            </a:r>
            <a:r>
              <a:rPr lang="en-US" sz="2056" dirty="0"/>
              <a:t> or LEA </a:t>
            </a:r>
            <a:r>
              <a:rPr lang="en-US" sz="2056" dirty="0" err="1"/>
              <a:t>ClassLink</a:t>
            </a:r>
            <a:r>
              <a:rPr lang="en-US" sz="2056" dirty="0"/>
              <a:t> application.</a:t>
            </a:r>
          </a:p>
          <a:p>
            <a:endParaRPr lang="en-US" sz="2056" dirty="0"/>
          </a:p>
        </p:txBody>
      </p:sp>
      <p:sp>
        <p:nvSpPr>
          <p:cNvPr id="8" name="TextBox 7"/>
          <p:cNvSpPr txBox="1"/>
          <p:nvPr/>
        </p:nvSpPr>
        <p:spPr>
          <a:xfrm>
            <a:off x="429767" y="1464274"/>
            <a:ext cx="5370532" cy="725070"/>
          </a:xfrm>
          <a:prstGeom prst="rect">
            <a:avLst/>
          </a:prstGeom>
          <a:noFill/>
        </p:spPr>
        <p:txBody>
          <a:bodyPr wrap="square" rtlCol="0">
            <a:spAutoFit/>
          </a:bodyPr>
          <a:lstStyle/>
          <a:p>
            <a:pPr>
              <a:spcAft>
                <a:spcPts val="1200"/>
              </a:spcAft>
            </a:pPr>
            <a:r>
              <a:rPr lang="en-US" sz="2056" dirty="0"/>
              <a:t>3. Click the [</a:t>
            </a:r>
            <a:r>
              <a:rPr lang="en-US" sz="2056" b="1" dirty="0"/>
              <a:t>ELA &amp; Mathematics</a:t>
            </a:r>
            <a:r>
              <a:rPr lang="en-US" sz="2056" dirty="0"/>
              <a:t>] user card to access </a:t>
            </a:r>
            <a:r>
              <a:rPr lang="en-US" sz="2056" dirty="0" err="1"/>
              <a:t>DeSSA</a:t>
            </a:r>
            <a:r>
              <a:rPr lang="en-US" sz="2056" dirty="0"/>
              <a:t> applications.</a:t>
            </a:r>
          </a:p>
        </p:txBody>
      </p:sp>
      <p:sp>
        <p:nvSpPr>
          <p:cNvPr id="12" name="TextBox 11"/>
          <p:cNvSpPr txBox="1"/>
          <p:nvPr/>
        </p:nvSpPr>
        <p:spPr>
          <a:xfrm>
            <a:off x="6706187" y="1460992"/>
            <a:ext cx="5485813" cy="1357808"/>
          </a:xfrm>
          <a:prstGeom prst="rect">
            <a:avLst/>
          </a:prstGeom>
          <a:noFill/>
        </p:spPr>
        <p:txBody>
          <a:bodyPr wrap="square" rtlCol="0">
            <a:spAutoFit/>
          </a:bodyPr>
          <a:lstStyle/>
          <a:p>
            <a:pPr lvl="0"/>
            <a:r>
              <a:rPr lang="en-US" sz="2056" dirty="0"/>
              <a:t>4. Click the [</a:t>
            </a:r>
            <a:r>
              <a:rPr lang="en-US" sz="2056" b="1" dirty="0"/>
              <a:t>Test Administration</a:t>
            </a:r>
            <a:r>
              <a:rPr lang="en-US" sz="2056" dirty="0"/>
              <a:t>]</a:t>
            </a:r>
            <a:r>
              <a:rPr lang="en-US" sz="2056" b="1" dirty="0"/>
              <a:t> </a:t>
            </a:r>
            <a:r>
              <a:rPr lang="en-US" sz="2056" dirty="0"/>
              <a:t>card. If you are authorized to access this application, you will be automatically directed to the TA Interface. You will not have to log in again.</a:t>
            </a:r>
          </a:p>
        </p:txBody>
      </p:sp>
      <p:pic>
        <p:nvPicPr>
          <p:cNvPr id="13" name="Picture 12">
            <a:extLst>
              <a:ext uri="{FF2B5EF4-FFF2-40B4-BE49-F238E27FC236}">
                <a16:creationId xmlns:a16="http://schemas.microsoft.com/office/drawing/2014/main" id="{E24CF22B-E32A-4481-8964-2603BFBD68C0}"/>
              </a:ext>
            </a:extLst>
          </p:cNvPr>
          <p:cNvPicPr/>
          <p:nvPr/>
        </p:nvPicPr>
        <p:blipFill>
          <a:blip r:embed="rId3">
            <a:extLst>
              <a:ext uri="{28A0092B-C50C-407E-A947-70E740481C1C}">
                <a14:useLocalDpi xmlns:a14="http://schemas.microsoft.com/office/drawing/2010/main" val="0"/>
              </a:ext>
            </a:extLst>
          </a:blip>
          <a:srcRect/>
          <a:stretch/>
        </p:blipFill>
        <p:spPr>
          <a:xfrm>
            <a:off x="1114291" y="2848360"/>
            <a:ext cx="3182137" cy="3021282"/>
          </a:xfrm>
          <a:prstGeom prst="rect">
            <a:avLst/>
          </a:prstGeom>
          <a:ln>
            <a:solidFill>
              <a:schemeClr val="accent1"/>
            </a:solidFill>
          </a:ln>
        </p:spPr>
      </p:pic>
      <p:pic>
        <p:nvPicPr>
          <p:cNvPr id="5" name="Picture 4">
            <a:extLst>
              <a:ext uri="{FF2B5EF4-FFF2-40B4-BE49-F238E27FC236}">
                <a16:creationId xmlns:a16="http://schemas.microsoft.com/office/drawing/2014/main" id="{9E610901-8536-4651-9054-7BF09D1F2C84}"/>
              </a:ext>
            </a:extLst>
          </p:cNvPr>
          <p:cNvPicPr>
            <a:picLocks noChangeAspect="1"/>
          </p:cNvPicPr>
          <p:nvPr/>
        </p:nvPicPr>
        <p:blipFill>
          <a:blip r:embed="rId4"/>
          <a:stretch>
            <a:fillRect/>
          </a:stretch>
        </p:blipFill>
        <p:spPr>
          <a:xfrm>
            <a:off x="7301289" y="3166866"/>
            <a:ext cx="3374472" cy="2702776"/>
          </a:xfrm>
          <a:prstGeom prst="rect">
            <a:avLst/>
          </a:prstGeom>
          <a:ln w="9525">
            <a:solidFill>
              <a:schemeClr val="accent1"/>
            </a:solidFill>
          </a:ln>
        </p:spPr>
      </p:pic>
    </p:spTree>
    <p:extLst>
      <p:ext uri="{BB962C8B-B14F-4D97-AF65-F5344CB8AC3E}">
        <p14:creationId xmlns:p14="http://schemas.microsoft.com/office/powerpoint/2010/main" val="394226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68A2-DB17-446E-A5E3-0F7E5DA6C511}"/>
              </a:ext>
            </a:extLst>
          </p:cNvPr>
          <p:cNvSpPr>
            <a:spLocks noGrp="1"/>
          </p:cNvSpPr>
          <p:nvPr>
            <p:ph type="title"/>
          </p:nvPr>
        </p:nvSpPr>
        <p:spPr/>
        <p:txBody>
          <a:bodyPr/>
          <a:lstStyle/>
          <a:p>
            <a:r>
              <a:rPr lang="en-US" dirty="0"/>
              <a:t>Creating a Test Session</a:t>
            </a:r>
          </a:p>
        </p:txBody>
      </p:sp>
    </p:spTree>
    <p:custDataLst>
      <p:tags r:id="rId1"/>
    </p:custDataLst>
    <p:extLst>
      <p:ext uri="{BB962C8B-B14F-4D97-AF65-F5344CB8AC3E}">
        <p14:creationId xmlns:p14="http://schemas.microsoft.com/office/powerpoint/2010/main" val="2773002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9B9DD2-C934-406B-B9FE-83D4E6CE06FC}"/>
              </a:ext>
            </a:extLst>
          </p:cNvPr>
          <p:cNvSpPr>
            <a:spLocks noGrp="1"/>
          </p:cNvSpPr>
          <p:nvPr>
            <p:ph type="title"/>
          </p:nvPr>
        </p:nvSpPr>
        <p:spPr/>
        <p:txBody>
          <a:bodyPr>
            <a:normAutofit/>
          </a:bodyPr>
          <a:lstStyle/>
          <a:p>
            <a:r>
              <a:rPr lang="en-US" altLang="en-US" dirty="0"/>
              <a:t>TA Interface Feature Overview</a:t>
            </a:r>
            <a:endParaRPr lang="en-US" dirty="0"/>
          </a:p>
        </p:txBody>
      </p:sp>
      <p:sp>
        <p:nvSpPr>
          <p:cNvPr id="8" name="Slide Number Placeholder 3">
            <a:extLst>
              <a:ext uri="{FF2B5EF4-FFF2-40B4-BE49-F238E27FC236}">
                <a16:creationId xmlns:a16="http://schemas.microsoft.com/office/drawing/2014/main" id="{F81B669B-8613-4804-AA49-CEE336F11AA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9" name="Picture 8">
            <a:extLst>
              <a:ext uri="{FF2B5EF4-FFF2-40B4-BE49-F238E27FC236}">
                <a16:creationId xmlns:a16="http://schemas.microsoft.com/office/drawing/2014/main" id="{325A2089-4913-9ABF-18F9-FB36EC0EDF0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0032" y="2602251"/>
            <a:ext cx="10768597" cy="116823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290058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itle 1"/>
          <p:cNvSpPr>
            <a:spLocks noGrp="1"/>
          </p:cNvSpPr>
          <p:nvPr>
            <p:ph type="title"/>
          </p:nvPr>
        </p:nvSpPr>
        <p:spPr>
          <a:xfrm>
            <a:off x="426231" y="38383"/>
            <a:ext cx="11016200" cy="518012"/>
          </a:xfrm>
        </p:spPr>
        <p:txBody>
          <a:bodyPr>
            <a:normAutofit/>
          </a:bodyPr>
          <a:lstStyle/>
          <a:p>
            <a:r>
              <a:rPr altLang="en-US" dirty="0"/>
              <a:t>Create a Test Session</a:t>
            </a:r>
            <a:r>
              <a:rPr lang="en-US" altLang="en-US" dirty="0"/>
              <a:t>: Test Categories</a:t>
            </a:r>
            <a:endParaRPr altLang="en-US" dirty="0"/>
          </a:p>
        </p:txBody>
      </p:sp>
      <p:sp>
        <p:nvSpPr>
          <p:cNvPr id="15" name="Slide Number Placeholder 3">
            <a:extLst>
              <a:ext uri="{FF2B5EF4-FFF2-40B4-BE49-F238E27FC236}">
                <a16:creationId xmlns:a16="http://schemas.microsoft.com/office/drawing/2014/main" id="{F8D05688-168C-413A-9A94-18AEE0C068C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4" name="Group 3">
            <a:extLst>
              <a:ext uri="{FF2B5EF4-FFF2-40B4-BE49-F238E27FC236}">
                <a16:creationId xmlns:a16="http://schemas.microsoft.com/office/drawing/2014/main" id="{E215C3BC-C7A4-4203-B9ED-7C4A44AF7631}"/>
              </a:ext>
            </a:extLst>
          </p:cNvPr>
          <p:cNvGrpSpPr/>
          <p:nvPr/>
        </p:nvGrpSpPr>
        <p:grpSpPr>
          <a:xfrm>
            <a:off x="1062036" y="1345474"/>
            <a:ext cx="9854753" cy="4468303"/>
            <a:chOff x="1062036" y="1345474"/>
            <a:chExt cx="9854753" cy="4468303"/>
          </a:xfrm>
        </p:grpSpPr>
        <p:pic>
          <p:nvPicPr>
            <p:cNvPr id="3" name="Picture 2">
              <a:extLst>
                <a:ext uri="{FF2B5EF4-FFF2-40B4-BE49-F238E27FC236}">
                  <a16:creationId xmlns:a16="http://schemas.microsoft.com/office/drawing/2014/main" id="{69BF976D-A39C-43F6-823D-5A0333C3BD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89822" y="1345474"/>
              <a:ext cx="8926967" cy="446830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Right 1">
              <a:extLst>
                <a:ext uri="{FF2B5EF4-FFF2-40B4-BE49-F238E27FC236}">
                  <a16:creationId xmlns:a16="http://schemas.microsoft.com/office/drawing/2014/main" id="{488760C3-DFB1-46ED-A375-85E2D8E1AE9F}"/>
                </a:ext>
              </a:extLst>
            </p:cNvPr>
            <p:cNvSpPr/>
            <p:nvPr/>
          </p:nvSpPr>
          <p:spPr>
            <a:xfrm>
              <a:off x="1062036" y="2845632"/>
              <a:ext cx="927786" cy="5833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Expand Category</a:t>
              </a:r>
            </a:p>
          </p:txBody>
        </p:sp>
      </p:grpSp>
    </p:spTree>
    <p:custDataLst>
      <p:tags r:id="rId1"/>
    </p:custDataLst>
    <p:extLst>
      <p:ext uri="{BB962C8B-B14F-4D97-AF65-F5344CB8AC3E}">
        <p14:creationId xmlns:p14="http://schemas.microsoft.com/office/powerpoint/2010/main" val="242478991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65A40A-44F0-420C-AB94-FA2C34D0EF2B}"/>
              </a:ext>
            </a:extLst>
          </p:cNvPr>
          <p:cNvSpPr>
            <a:spLocks noGrp="1"/>
          </p:cNvSpPr>
          <p:nvPr>
            <p:ph type="title"/>
          </p:nvPr>
        </p:nvSpPr>
        <p:spPr/>
        <p:txBody>
          <a:bodyPr/>
          <a:lstStyle/>
          <a:p>
            <a:r>
              <a:rPr lang="en-US" dirty="0"/>
              <a:t>Create a Test Session: Test Selection </a:t>
            </a:r>
          </a:p>
        </p:txBody>
      </p:sp>
      <p:sp>
        <p:nvSpPr>
          <p:cNvPr id="9" name="Slide Number Placeholder 3">
            <a:extLst>
              <a:ext uri="{FF2B5EF4-FFF2-40B4-BE49-F238E27FC236}">
                <a16:creationId xmlns:a16="http://schemas.microsoft.com/office/drawing/2014/main" id="{9ED98145-9B38-4335-B8A9-93B6FF0CAC3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7" name="Picture 6">
            <a:extLst>
              <a:ext uri="{FF2B5EF4-FFF2-40B4-BE49-F238E27FC236}">
                <a16:creationId xmlns:a16="http://schemas.microsoft.com/office/drawing/2014/main" id="{FE01DBF4-26BB-1FC7-92FB-123BED8D8FCF}"/>
              </a:ext>
            </a:extLst>
          </p:cNvPr>
          <p:cNvPicPr>
            <a:picLocks noChangeAspect="1"/>
          </p:cNvPicPr>
          <p:nvPr/>
        </p:nvPicPr>
        <p:blipFill>
          <a:blip r:embed="rId3"/>
          <a:stretch>
            <a:fillRect/>
          </a:stretch>
        </p:blipFill>
        <p:spPr>
          <a:xfrm>
            <a:off x="1394178" y="1357750"/>
            <a:ext cx="9403644" cy="4241557"/>
          </a:xfrm>
          <a:prstGeom prst="rect">
            <a:avLst/>
          </a:prstGeom>
        </p:spPr>
      </p:pic>
      <p:sp>
        <p:nvSpPr>
          <p:cNvPr id="11" name="Arrow: Right 10">
            <a:extLst>
              <a:ext uri="{FF2B5EF4-FFF2-40B4-BE49-F238E27FC236}">
                <a16:creationId xmlns:a16="http://schemas.microsoft.com/office/drawing/2014/main" id="{6FD0FAD5-30FD-9ACE-9E11-4DE21EED469F}"/>
              </a:ext>
            </a:extLst>
          </p:cNvPr>
          <p:cNvSpPr/>
          <p:nvPr/>
        </p:nvSpPr>
        <p:spPr>
          <a:xfrm>
            <a:off x="620009" y="3017479"/>
            <a:ext cx="861237" cy="5528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Arrow: Right 11">
            <a:extLst>
              <a:ext uri="{FF2B5EF4-FFF2-40B4-BE49-F238E27FC236}">
                <a16:creationId xmlns:a16="http://schemas.microsoft.com/office/drawing/2014/main" id="{89F33CC3-ED29-CC12-4A38-4F70763ED819}"/>
              </a:ext>
            </a:extLst>
          </p:cNvPr>
          <p:cNvSpPr/>
          <p:nvPr/>
        </p:nvSpPr>
        <p:spPr>
          <a:xfrm>
            <a:off x="1590854" y="4281834"/>
            <a:ext cx="861237" cy="5528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562113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40B4B5-1D8D-4962-A572-1D87604612E3}"/>
              </a:ext>
            </a:extLst>
          </p:cNvPr>
          <p:cNvSpPr>
            <a:spLocks noGrp="1"/>
          </p:cNvSpPr>
          <p:nvPr>
            <p:ph type="title"/>
          </p:nvPr>
        </p:nvSpPr>
        <p:spPr/>
        <p:txBody>
          <a:bodyPr/>
          <a:lstStyle/>
          <a:p>
            <a:r>
              <a:rPr lang="en-US" dirty="0"/>
              <a:t>Create a Test Session: Filters</a:t>
            </a:r>
          </a:p>
        </p:txBody>
      </p:sp>
      <p:sp>
        <p:nvSpPr>
          <p:cNvPr id="12" name="Slide Number Placeholder 3">
            <a:extLst>
              <a:ext uri="{FF2B5EF4-FFF2-40B4-BE49-F238E27FC236}">
                <a16:creationId xmlns:a16="http://schemas.microsoft.com/office/drawing/2014/main" id="{BE790679-FD6F-4B72-83D4-1F07AA90F7CA}"/>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A4852D78-3D7A-1C7A-0723-56E4D2D07B7D}"/>
              </a:ext>
            </a:extLst>
          </p:cNvPr>
          <p:cNvPicPr>
            <a:picLocks noChangeAspect="1"/>
          </p:cNvPicPr>
          <p:nvPr/>
        </p:nvPicPr>
        <p:blipFill>
          <a:blip r:embed="rId3"/>
          <a:stretch>
            <a:fillRect/>
          </a:stretch>
        </p:blipFill>
        <p:spPr>
          <a:xfrm>
            <a:off x="176427" y="1130581"/>
            <a:ext cx="5385926" cy="372574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F4B40D05-CA47-3939-AAA1-46B50F3B17BE}"/>
              </a:ext>
            </a:extLst>
          </p:cNvPr>
          <p:cNvSpPr/>
          <p:nvPr/>
        </p:nvSpPr>
        <p:spPr>
          <a:xfrm>
            <a:off x="176427" y="1881043"/>
            <a:ext cx="1392729" cy="2864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7" name="Arrow: Right 16">
            <a:extLst>
              <a:ext uri="{FF2B5EF4-FFF2-40B4-BE49-F238E27FC236}">
                <a16:creationId xmlns:a16="http://schemas.microsoft.com/office/drawing/2014/main" id="{65978A5A-F1B1-3284-A72B-CD24DB263C80}"/>
              </a:ext>
            </a:extLst>
          </p:cNvPr>
          <p:cNvSpPr/>
          <p:nvPr/>
        </p:nvSpPr>
        <p:spPr>
          <a:xfrm rot="10800000">
            <a:off x="1652839" y="1747359"/>
            <a:ext cx="808248" cy="5537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Picture 18">
            <a:extLst>
              <a:ext uri="{FF2B5EF4-FFF2-40B4-BE49-F238E27FC236}">
                <a16:creationId xmlns:a16="http://schemas.microsoft.com/office/drawing/2014/main" id="{165B16B8-56CD-A9E7-D29C-464EFB349BB1}"/>
              </a:ext>
            </a:extLst>
          </p:cNvPr>
          <p:cNvPicPr>
            <a:picLocks noChangeAspect="1"/>
          </p:cNvPicPr>
          <p:nvPr/>
        </p:nvPicPr>
        <p:blipFill>
          <a:blip r:embed="rId4"/>
          <a:stretch>
            <a:fillRect/>
          </a:stretch>
        </p:blipFill>
        <p:spPr>
          <a:xfrm>
            <a:off x="5934331" y="1593410"/>
            <a:ext cx="5919304" cy="4538133"/>
          </a:xfrm>
          <a:prstGeom prst="rect">
            <a:avLst/>
          </a:prstGeom>
          <a:ln>
            <a:no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id="{996269C7-1585-9CF3-17DA-71400C9F8D25}"/>
              </a:ext>
            </a:extLst>
          </p:cNvPr>
          <p:cNvSpPr/>
          <p:nvPr/>
        </p:nvSpPr>
        <p:spPr>
          <a:xfrm>
            <a:off x="5934331" y="2388965"/>
            <a:ext cx="1557674" cy="3768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1" name="Arrow: Right 20">
            <a:extLst>
              <a:ext uri="{FF2B5EF4-FFF2-40B4-BE49-F238E27FC236}">
                <a16:creationId xmlns:a16="http://schemas.microsoft.com/office/drawing/2014/main" id="{40A9E66E-D4A8-DEA2-1814-76B551E22B09}"/>
              </a:ext>
            </a:extLst>
          </p:cNvPr>
          <p:cNvSpPr/>
          <p:nvPr/>
        </p:nvSpPr>
        <p:spPr>
          <a:xfrm>
            <a:off x="5691876" y="3775579"/>
            <a:ext cx="808248" cy="5537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Arrow: Right 21">
            <a:extLst>
              <a:ext uri="{FF2B5EF4-FFF2-40B4-BE49-F238E27FC236}">
                <a16:creationId xmlns:a16="http://schemas.microsoft.com/office/drawing/2014/main" id="{509FA4A6-8C50-1BF7-885D-586B0BB0390B}"/>
              </a:ext>
            </a:extLst>
          </p:cNvPr>
          <p:cNvSpPr/>
          <p:nvPr/>
        </p:nvSpPr>
        <p:spPr>
          <a:xfrm>
            <a:off x="7184603" y="5636456"/>
            <a:ext cx="808248" cy="5537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Arrow: Right 22">
            <a:extLst>
              <a:ext uri="{FF2B5EF4-FFF2-40B4-BE49-F238E27FC236}">
                <a16:creationId xmlns:a16="http://schemas.microsoft.com/office/drawing/2014/main" id="{5E90FBFA-801D-DD24-F7A8-46EEFEAB3689}"/>
              </a:ext>
            </a:extLst>
          </p:cNvPr>
          <p:cNvSpPr/>
          <p:nvPr/>
        </p:nvSpPr>
        <p:spPr>
          <a:xfrm rot="10800000">
            <a:off x="7588727" y="2300475"/>
            <a:ext cx="808248" cy="5537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917895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3c8d6406-deae-4a0d-a95e-fe53ed4a1ace"/>
    <ds:schemaRef ds:uri="http://schemas.microsoft.com/office/infopath/2007/PartnerControls"/>
    <ds:schemaRef ds:uri="http://purl.org/dc/elements/1.1/"/>
    <ds:schemaRef ds:uri="http://schemas.openxmlformats.org/package/2006/metadata/core-properties"/>
    <ds:schemaRef ds:uri="60b788f9-dbc8-42fd-99f2-081ed83a52df"/>
    <ds:schemaRef ds:uri="http://schemas.microsoft.com/office/2006/metadata/properties"/>
    <ds:schemaRef ds:uri="http://schemas.microsoft.com/office/2006/documentManagement/typ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2018 AIR PPT</Template>
  <TotalTime>32978</TotalTime>
  <Words>4645</Words>
  <Application>Microsoft Office PowerPoint</Application>
  <PresentationFormat>Widescreen</PresentationFormat>
  <Paragraphs>316</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Narrow</vt:lpstr>
      <vt:lpstr>Calibri</vt:lpstr>
      <vt:lpstr>Cera Pro</vt:lpstr>
      <vt:lpstr>Franklin Gothic Book</vt:lpstr>
      <vt:lpstr>Franklin Gothic Medium</vt:lpstr>
      <vt:lpstr>Gill Sans MT</vt:lpstr>
      <vt:lpstr>Segoe UI</vt:lpstr>
      <vt:lpstr>Times New Roman</vt:lpstr>
      <vt:lpstr>Cambium Assessment PPT</vt:lpstr>
      <vt:lpstr>Test Administrator  (TA) Interface for Online Testing</vt:lpstr>
      <vt:lpstr>Objectives</vt:lpstr>
      <vt:lpstr>Logging into the TA Interface</vt:lpstr>
      <vt:lpstr>Logging in to the TA Interface</vt:lpstr>
      <vt:lpstr>Creating a Test Session</vt:lpstr>
      <vt:lpstr>TA Interface Feature Overview</vt:lpstr>
      <vt:lpstr>Create a Test Session: Test Categories</vt:lpstr>
      <vt:lpstr>Create a Test Session: Test Selection </vt:lpstr>
      <vt:lpstr>Create a Test Session: Filters</vt:lpstr>
      <vt:lpstr>Create a Test Session: Global Search Feature</vt:lpstr>
      <vt:lpstr>Create a Test Session: Start Session</vt:lpstr>
      <vt:lpstr>TA Interface Features After Testing Has Begun</vt:lpstr>
      <vt:lpstr>Session ID</vt:lpstr>
      <vt:lpstr>Screensaver Mode</vt:lpstr>
      <vt:lpstr>Student Lookup: Quick Search</vt:lpstr>
      <vt:lpstr>Student Lookup: Advanced Search</vt:lpstr>
      <vt:lpstr>Approving Student Entry</vt:lpstr>
      <vt:lpstr>Editing Student Details: See/Edit Details</vt:lpstr>
      <vt:lpstr>Denying Student Entry</vt:lpstr>
      <vt:lpstr>Monitoring a Test Session</vt:lpstr>
      <vt:lpstr>Monitoring Student Progress</vt:lpstr>
      <vt:lpstr>Pin Student</vt:lpstr>
      <vt:lpstr>Test with Potential Issues Table</vt:lpstr>
      <vt:lpstr>Print on Request</vt:lpstr>
      <vt:lpstr>Approved Requests</vt:lpstr>
      <vt:lpstr>Printing Test Session Information</vt:lpstr>
      <vt:lpstr>Transferring Sessions</vt:lpstr>
      <vt:lpstr>Pausing and Stopping Sessions</vt:lpstr>
      <vt:lpstr>Logging Out of the TA Interface</vt:lpstr>
      <vt:lpstr>Troubleshooting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Tracie Morris</cp:lastModifiedBy>
  <cp:revision>222</cp:revision>
  <cp:lastPrinted>2021-08-26T20:21:31Z</cp:lastPrinted>
  <dcterms:created xsi:type="dcterms:W3CDTF">2020-02-03T21:37:34Z</dcterms:created>
  <dcterms:modified xsi:type="dcterms:W3CDTF">2023-08-24T13:34:13Z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