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6.xml" ContentType="application/vnd.openxmlformats-officedocument.presentationml.tags+xml"/>
  <Override PartName="/ppt/notesSlides/notesSlide35.xml" ContentType="application/vnd.openxmlformats-officedocument.presentationml.notesSlide+xml"/>
  <Override PartName="/ppt/tags/tag7.xml" ContentType="application/vnd.openxmlformats-officedocument.presentationml.tags+xml"/>
  <Override PartName="/ppt/notesSlides/notesSlide36.xml" ContentType="application/vnd.openxmlformats-officedocument.presentationml.notesSlide+xml"/>
  <Override PartName="/ppt/tags/tag8.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9.xml" ContentType="application/vnd.openxmlformats-officedocument.presentationml.tags+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10.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70"/>
  </p:notesMasterIdLst>
  <p:handoutMasterIdLst>
    <p:handoutMasterId r:id="rId71"/>
  </p:handoutMasterIdLst>
  <p:sldIdLst>
    <p:sldId id="613" r:id="rId5"/>
    <p:sldId id="424" r:id="rId6"/>
    <p:sldId id="579" r:id="rId7"/>
    <p:sldId id="580" r:id="rId8"/>
    <p:sldId id="441" r:id="rId9"/>
    <p:sldId id="482" r:id="rId10"/>
    <p:sldId id="481" r:id="rId11"/>
    <p:sldId id="483" r:id="rId12"/>
    <p:sldId id="581" r:id="rId13"/>
    <p:sldId id="582" r:id="rId14"/>
    <p:sldId id="614" r:id="rId15"/>
    <p:sldId id="615" r:id="rId16"/>
    <p:sldId id="463" r:id="rId17"/>
    <p:sldId id="584" r:id="rId18"/>
    <p:sldId id="541" r:id="rId19"/>
    <p:sldId id="426" r:id="rId20"/>
    <p:sldId id="612" r:id="rId21"/>
    <p:sldId id="562" r:id="rId22"/>
    <p:sldId id="563" r:id="rId23"/>
    <p:sldId id="602" r:id="rId24"/>
    <p:sldId id="620" r:id="rId25"/>
    <p:sldId id="504" r:id="rId26"/>
    <p:sldId id="505" r:id="rId27"/>
    <p:sldId id="517" r:id="rId28"/>
    <p:sldId id="567" r:id="rId29"/>
    <p:sldId id="573" r:id="rId30"/>
    <p:sldId id="574" r:id="rId31"/>
    <p:sldId id="575" r:id="rId32"/>
    <p:sldId id="335" r:id="rId33"/>
    <p:sldId id="552" r:id="rId34"/>
    <p:sldId id="555" r:id="rId35"/>
    <p:sldId id="616" r:id="rId36"/>
    <p:sldId id="468" r:id="rId37"/>
    <p:sldId id="451" r:id="rId38"/>
    <p:sldId id="617" r:id="rId39"/>
    <p:sldId id="618" r:id="rId40"/>
    <p:sldId id="619" r:id="rId41"/>
    <p:sldId id="459" r:id="rId42"/>
    <p:sldId id="608" r:id="rId43"/>
    <p:sldId id="464" r:id="rId44"/>
    <p:sldId id="601" r:id="rId45"/>
    <p:sldId id="491" r:id="rId46"/>
    <p:sldId id="492" r:id="rId47"/>
    <p:sldId id="493" r:id="rId48"/>
    <p:sldId id="496" r:id="rId49"/>
    <p:sldId id="494" r:id="rId50"/>
    <p:sldId id="497" r:id="rId51"/>
    <p:sldId id="585" r:id="rId52"/>
    <p:sldId id="586" r:id="rId53"/>
    <p:sldId id="470" r:id="rId54"/>
    <p:sldId id="588" r:id="rId55"/>
    <p:sldId id="589" r:id="rId56"/>
    <p:sldId id="590" r:id="rId57"/>
    <p:sldId id="591" r:id="rId58"/>
    <p:sldId id="592" r:id="rId59"/>
    <p:sldId id="604" r:id="rId60"/>
    <p:sldId id="603" r:id="rId61"/>
    <p:sldId id="605" r:id="rId62"/>
    <p:sldId id="594" r:id="rId63"/>
    <p:sldId id="593" r:id="rId64"/>
    <p:sldId id="598" r:id="rId65"/>
    <p:sldId id="596" r:id="rId66"/>
    <p:sldId id="595" r:id="rId67"/>
    <p:sldId id="599" r:id="rId68"/>
    <p:sldId id="600" r:id="rId69"/>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1951545-4BC8-48F4-8E00-914271EE2F5C}">
          <p14:sldIdLst>
            <p14:sldId id="613"/>
            <p14:sldId id="424"/>
          </p14:sldIdLst>
        </p14:section>
        <p14:section name="Accessing TIDE" id="{E91C092B-1B32-4D7C-847F-EB2AB3B8D233}">
          <p14:sldIdLst>
            <p14:sldId id="579"/>
            <p14:sldId id="580"/>
          </p14:sldIdLst>
        </p14:section>
        <p14:section name="TIDE Interface" id="{E708C746-5534-4810-9F04-DF4475666DED}">
          <p14:sldIdLst>
            <p14:sldId id="441"/>
            <p14:sldId id="482"/>
            <p14:sldId id="481"/>
            <p14:sldId id="483"/>
            <p14:sldId id="581"/>
            <p14:sldId id="582"/>
            <p14:sldId id="614"/>
            <p14:sldId id="615"/>
            <p14:sldId id="463"/>
            <p14:sldId id="584"/>
            <p14:sldId id="541"/>
          </p14:sldIdLst>
        </p14:section>
        <p14:section name="Students" id="{9760F7EF-49C1-435B-9D78-6E5494DC52C6}">
          <p14:sldIdLst>
            <p14:sldId id="426"/>
            <p14:sldId id="612"/>
            <p14:sldId id="562"/>
            <p14:sldId id="563"/>
            <p14:sldId id="602"/>
            <p14:sldId id="620"/>
            <p14:sldId id="504"/>
            <p14:sldId id="505"/>
            <p14:sldId id="517"/>
            <p14:sldId id="567"/>
            <p14:sldId id="573"/>
            <p14:sldId id="574"/>
            <p14:sldId id="575"/>
          </p14:sldIdLst>
        </p14:section>
        <p14:section name="Rosters" id="{F1BFC881-16D8-4115-BF54-6B22475A8136}">
          <p14:sldIdLst>
            <p14:sldId id="335"/>
            <p14:sldId id="552"/>
            <p14:sldId id="555"/>
            <p14:sldId id="616"/>
            <p14:sldId id="468"/>
            <p14:sldId id="451"/>
            <p14:sldId id="617"/>
            <p14:sldId id="618"/>
            <p14:sldId id="619"/>
          </p14:sldIdLst>
        </p14:section>
        <p14:section name="Users" id="{DB6D93CE-367B-4CA1-822A-47AAF61EAD51}">
          <p14:sldIdLst>
            <p14:sldId id="459"/>
            <p14:sldId id="608"/>
            <p14:sldId id="464"/>
            <p14:sldId id="601"/>
          </p14:sldIdLst>
        </p14:section>
        <p14:section name="Test Windows" id="{3B003EAB-BFD7-4E74-B15B-DFC324CC7E5B}">
          <p14:sldIdLst>
            <p14:sldId id="491"/>
            <p14:sldId id="492"/>
            <p14:sldId id="493"/>
            <p14:sldId id="496"/>
            <p14:sldId id="494"/>
            <p14:sldId id="497"/>
          </p14:sldIdLst>
        </p14:section>
        <p14:section name="Appeals" id="{0D39C228-A5E3-4889-B749-959B274CBA81}">
          <p14:sldIdLst>
            <p14:sldId id="585"/>
            <p14:sldId id="586"/>
            <p14:sldId id="470"/>
            <p14:sldId id="588"/>
            <p14:sldId id="589"/>
            <p14:sldId id="590"/>
          </p14:sldIdLst>
        </p14:section>
        <p14:section name="Monitoring Test Progress" id="{981C2C23-544A-456D-BAD2-FF21A95762C5}">
          <p14:sldIdLst>
            <p14:sldId id="591"/>
            <p14:sldId id="592"/>
            <p14:sldId id="604"/>
            <p14:sldId id="603"/>
            <p14:sldId id="605"/>
            <p14:sldId id="594"/>
            <p14:sldId id="593"/>
            <p14:sldId id="598"/>
            <p14:sldId id="596"/>
            <p14:sldId id="595"/>
            <p14:sldId id="599"/>
            <p14:sldId id="600"/>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43C73E-0F2A-03E7-939A-5B2C4F75E154}" name="Foret Katia" initials="FK" userId="Foret Katia" providerId="None"/>
  <p188:author id="{33AAC69A-B74B-B64D-958D-769621046364}" name="Tracie Morris" initials="TM" userId="S::tracie.morris@cambiumassessment.com::18968c65-de5c-47db-8d1d-d050367b8ec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Cassiday, Daniel" initials="DC" lastIdx="44" clrIdx="8"/>
  <p:cmAuthor id="10" name="Hajara, Debapriya (Diya)" initials="HD(" lastIdx="11" clrIdx="9">
    <p:extLst>
      <p:ext uri="{19B8F6BF-5375-455C-9EA6-DF929625EA0E}">
        <p15:presenceInfo xmlns:p15="http://schemas.microsoft.com/office/powerpoint/2012/main" userId="S-1-5-21-1472932569-214068005-926709054-55701" providerId="AD"/>
      </p:ext>
    </p:extLst>
  </p:cmAuthor>
  <p:cmAuthor id="11" name="Strittmatter, Jennifer" initials="SJ" lastIdx="60" clrIdx="10">
    <p:extLst>
      <p:ext uri="{19B8F6BF-5375-455C-9EA6-DF929625EA0E}">
        <p15:presenceInfo xmlns:p15="http://schemas.microsoft.com/office/powerpoint/2012/main" userId="S-1-5-21-1472932569-214068005-926709054-73878" providerId="AD"/>
      </p:ext>
    </p:extLst>
  </p:cmAuthor>
  <p:cmAuthor id="12" name="Strittmatter, Jennifer" initials="SJ [2]" lastIdx="41" clrIdx="11">
    <p:extLst>
      <p:ext uri="{19B8F6BF-5375-455C-9EA6-DF929625EA0E}">
        <p15:presenceInfo xmlns:p15="http://schemas.microsoft.com/office/powerpoint/2012/main" userId="S::jstrittmatter@air.org::5b890a84-78d8-4fc1-ac1c-46682033f69d" providerId="AD"/>
      </p:ext>
    </p:extLst>
  </p:cmAuthor>
  <p:cmAuthor id="13" name="Cassiday, Daniel" initials="CD" lastIdx="7" clrIdx="12">
    <p:extLst>
      <p:ext uri="{19B8F6BF-5375-455C-9EA6-DF929625EA0E}">
        <p15:presenceInfo xmlns:p15="http://schemas.microsoft.com/office/powerpoint/2012/main" userId="S-1-5-21-1472932569-214068005-926709054-65810" providerId="AD"/>
      </p:ext>
    </p:extLst>
  </p:cmAuthor>
  <p:cmAuthor id="14" name="Hannah Hattamer" initials="HH" lastIdx="36" clrIdx="13">
    <p:extLst>
      <p:ext uri="{19B8F6BF-5375-455C-9EA6-DF929625EA0E}">
        <p15:presenceInfo xmlns:p15="http://schemas.microsoft.com/office/powerpoint/2012/main" userId="S::hannah.hattamer@cambiumassessment.com::081f2ea5-9ee1-4d65-901b-dad6708754cd" providerId="AD"/>
      </p:ext>
    </p:extLst>
  </p:cmAuthor>
  <p:cmAuthor id="15" name="Lisa K. Alexander" initials="LKA" lastIdx="33" clrIdx="14">
    <p:extLst>
      <p:ext uri="{19B8F6BF-5375-455C-9EA6-DF929625EA0E}">
        <p15:presenceInfo xmlns:p15="http://schemas.microsoft.com/office/powerpoint/2012/main" userId="Lisa K. Alexander" providerId="None"/>
      </p:ext>
    </p:extLst>
  </p:cmAuthor>
  <p:cmAuthor id="16" name="Katia Foret" initials="KF" lastIdx="1" clrIdx="15">
    <p:extLst>
      <p:ext uri="{19B8F6BF-5375-455C-9EA6-DF929625EA0E}">
        <p15:presenceInfo xmlns:p15="http://schemas.microsoft.com/office/powerpoint/2012/main" userId="6e19528a81315cde" providerId="Windows Live"/>
      </p:ext>
    </p:extLst>
  </p:cmAuthor>
  <p:cmAuthor id="17" name="Haddy Gai" initials="HG" lastIdx="14" clrIdx="16">
    <p:extLst>
      <p:ext uri="{19B8F6BF-5375-455C-9EA6-DF929625EA0E}">
        <p15:presenceInfo xmlns:p15="http://schemas.microsoft.com/office/powerpoint/2012/main" userId="S::haddy.gai@cambiumassessment.com::9d901ce4-ece3-4d4f-9e3b-e81808abc0d4" providerId="AD"/>
      </p:ext>
    </p:extLst>
  </p:cmAuthor>
  <p:cmAuthor id="18" name="Foret Katia" initials="FK" lastIdx="2" clrIdx="17">
    <p:extLst>
      <p:ext uri="{19B8F6BF-5375-455C-9EA6-DF929625EA0E}">
        <p15:presenceInfo xmlns:p15="http://schemas.microsoft.com/office/powerpoint/2012/main" userId="S-1-5-21-1663063133-427115637-1538882281-1711" providerId="AD"/>
      </p:ext>
    </p:extLst>
  </p:cmAuthor>
  <p:cmAuthor id="19" name="Katie Flores" initials="KF" lastIdx="1" clrIdx="18">
    <p:extLst>
      <p:ext uri="{19B8F6BF-5375-455C-9EA6-DF929625EA0E}">
        <p15:presenceInfo xmlns:p15="http://schemas.microsoft.com/office/powerpoint/2012/main" userId="S::katie.flores@cambiumassessment.com::be22e6d9-4a6f-4286-a5d6-1b26519e5c80" providerId="AD"/>
      </p:ext>
    </p:extLst>
  </p:cmAuthor>
  <p:cmAuthor id="20" name="Tracie Morris" initials="TM" lastIdx="34" clrIdx="19">
    <p:extLst>
      <p:ext uri="{19B8F6BF-5375-455C-9EA6-DF929625EA0E}">
        <p15:presenceInfo xmlns:p15="http://schemas.microsoft.com/office/powerpoint/2012/main" userId="S::tracie.morris@cambiumassessment.com::18968c65-de5c-47db-8d1d-d050367b8ecb" providerId="AD"/>
      </p:ext>
    </p:extLst>
  </p:cmAuthor>
  <p:cmAuthor id="21" name="Khan Abid (Contractor)" initials="KA(" lastIdx="27" clrIdx="20">
    <p:extLst>
      <p:ext uri="{19B8F6BF-5375-455C-9EA6-DF929625EA0E}">
        <p15:presenceInfo xmlns:p15="http://schemas.microsoft.com/office/powerpoint/2012/main" userId="S::Abid.Khan@doe.k12.de.us::8ed16210-fddd-4efb-a22f-059f2e1bb92a" providerId="AD"/>
      </p:ext>
    </p:extLst>
  </p:cmAuthor>
  <p:cmAuthor id="22" name="Foret Katia" initials="FK [2]" lastIdx="9" clrIdx="21">
    <p:extLst>
      <p:ext uri="{19B8F6BF-5375-455C-9EA6-DF929625EA0E}">
        <p15:presenceInfo xmlns:p15="http://schemas.microsoft.com/office/powerpoint/2012/main" userId="S::katia.foret@doe.k12.de.us::92d5ab63-85ad-4f9d-917d-8634455e4b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043364"/>
    <a:srgbClr val="53565A"/>
    <a:srgbClr val="2C9ED9"/>
    <a:srgbClr val="C6E7F7"/>
    <a:srgbClr val="26ABE1"/>
    <a:srgbClr val="319EFF"/>
    <a:srgbClr val="B9BBBE"/>
    <a:srgbClr val="A8CF91"/>
    <a:srgbClr val="006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03" autoAdjust="0"/>
    <p:restoredTop sz="78731" autoAdjust="0"/>
  </p:normalViewPr>
  <p:slideViewPr>
    <p:cSldViewPr snapToGrid="0">
      <p:cViewPr varScale="1">
        <p:scale>
          <a:sx n="90" d="100"/>
          <a:sy n="90" d="100"/>
        </p:scale>
        <p:origin x="606" y="78"/>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11262"/>
    </p:cViewPr>
  </p:sorterViewPr>
  <p:notesViewPr>
    <p:cSldViewPr snapToGrid="0">
      <p:cViewPr varScale="1">
        <p:scale>
          <a:sx n="69" d="100"/>
          <a:sy n="69" d="100"/>
        </p:scale>
        <p:origin x="1195"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63D028-917E-4D4E-BB2E-05088CC073D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C798BFE-F8ED-41E9-A755-90D8B4BD0F56}">
      <dgm:prSet phldrT="[Text]" custT="1"/>
      <dgm:spPr/>
      <dgm:t>
        <a:bodyPr/>
        <a:lstStyle/>
        <a:p>
          <a:r>
            <a:rPr lang="en-US" sz="1800" dirty="0"/>
            <a:t>District 1</a:t>
          </a:r>
        </a:p>
      </dgm:t>
    </dgm:pt>
    <dgm:pt modelId="{A76FBE02-4B09-42C3-A544-A221419C028D}" type="parTrans" cxnId="{AC2FEE2D-72EC-4C82-B6F3-4A52D06CAEE8}">
      <dgm:prSet/>
      <dgm:spPr/>
      <dgm:t>
        <a:bodyPr/>
        <a:lstStyle/>
        <a:p>
          <a:endParaRPr lang="en-US"/>
        </a:p>
      </dgm:t>
    </dgm:pt>
    <dgm:pt modelId="{327B422F-28D1-4A29-B813-BCD5A09958FD}" type="sibTrans" cxnId="{AC2FEE2D-72EC-4C82-B6F3-4A52D06CAEE8}">
      <dgm:prSet/>
      <dgm:spPr/>
      <dgm:t>
        <a:bodyPr/>
        <a:lstStyle/>
        <a:p>
          <a:endParaRPr lang="en-US"/>
        </a:p>
      </dgm:t>
    </dgm:pt>
    <dgm:pt modelId="{690EEFBF-F859-4817-9097-06CB81867935}">
      <dgm:prSet phldrT="[Text]" custT="1"/>
      <dgm:spPr/>
      <dgm:t>
        <a:bodyPr/>
        <a:lstStyle/>
        <a:p>
          <a:r>
            <a:rPr lang="en-US" sz="1800" dirty="0"/>
            <a:t>School A</a:t>
          </a:r>
        </a:p>
      </dgm:t>
    </dgm:pt>
    <dgm:pt modelId="{6F65D92D-5A0C-4702-8BC1-7B4183569782}" type="parTrans" cxnId="{A3180B45-4A60-4EEB-B0DC-9A9BB4A56614}">
      <dgm:prSet/>
      <dgm:spPr/>
      <dgm:t>
        <a:bodyPr/>
        <a:lstStyle/>
        <a:p>
          <a:endParaRPr lang="en-US"/>
        </a:p>
      </dgm:t>
    </dgm:pt>
    <dgm:pt modelId="{30C7368F-43DF-4E09-AA10-2293F534A761}" type="sibTrans" cxnId="{A3180B45-4A60-4EEB-B0DC-9A9BB4A56614}">
      <dgm:prSet/>
      <dgm:spPr/>
      <dgm:t>
        <a:bodyPr/>
        <a:lstStyle/>
        <a:p>
          <a:endParaRPr lang="en-US"/>
        </a:p>
      </dgm:t>
    </dgm:pt>
    <dgm:pt modelId="{17F3A63D-5F29-43B5-8C75-56DDADCF12C0}">
      <dgm:prSet phldrT="[Text]" custT="1"/>
      <dgm:spPr/>
      <dgm:t>
        <a:bodyPr/>
        <a:lstStyle/>
        <a:p>
          <a:r>
            <a:rPr lang="en-US" sz="1700" dirty="0"/>
            <a:t>School B</a:t>
          </a:r>
        </a:p>
      </dgm:t>
    </dgm:pt>
    <dgm:pt modelId="{97D23A6A-3F58-4384-BA77-0CB351E87E81}" type="parTrans" cxnId="{0AE779B9-4134-4587-8DBC-5976DA9B302D}">
      <dgm:prSet/>
      <dgm:spPr/>
      <dgm:t>
        <a:bodyPr/>
        <a:lstStyle/>
        <a:p>
          <a:endParaRPr lang="en-US"/>
        </a:p>
      </dgm:t>
    </dgm:pt>
    <dgm:pt modelId="{8ABA0019-FA31-43D1-A410-72F1591A1FB2}" type="sibTrans" cxnId="{0AE779B9-4134-4587-8DBC-5976DA9B302D}">
      <dgm:prSet/>
      <dgm:spPr/>
      <dgm:t>
        <a:bodyPr/>
        <a:lstStyle/>
        <a:p>
          <a:endParaRPr lang="en-US"/>
        </a:p>
      </dgm:t>
    </dgm:pt>
    <dgm:pt modelId="{3B5A7FD5-A3D7-494A-825F-1E5B46D91680}">
      <dgm:prSet custT="1"/>
      <dgm:spPr/>
      <dgm:t>
        <a:bodyPr/>
        <a:lstStyle/>
        <a:p>
          <a:r>
            <a:rPr lang="en-US" sz="1800" dirty="0"/>
            <a:t>State</a:t>
          </a:r>
        </a:p>
      </dgm:t>
    </dgm:pt>
    <dgm:pt modelId="{3E9720B6-643E-44B1-809B-C625118DB580}" type="parTrans" cxnId="{04D7E0B7-87AB-4F31-BC5B-D579CD2BB61B}">
      <dgm:prSet/>
      <dgm:spPr/>
      <dgm:t>
        <a:bodyPr/>
        <a:lstStyle/>
        <a:p>
          <a:endParaRPr lang="en-US"/>
        </a:p>
      </dgm:t>
    </dgm:pt>
    <dgm:pt modelId="{8DE06D7D-D13A-4143-9C08-3E644DC67758}" type="sibTrans" cxnId="{04D7E0B7-87AB-4F31-BC5B-D579CD2BB61B}">
      <dgm:prSet/>
      <dgm:spPr/>
      <dgm:t>
        <a:bodyPr/>
        <a:lstStyle/>
        <a:p>
          <a:endParaRPr lang="en-US"/>
        </a:p>
      </dgm:t>
    </dgm:pt>
    <dgm:pt modelId="{035D80D1-8E28-4230-AD9F-2AD0CBFE1E7C}">
      <dgm:prSet custT="1"/>
      <dgm:spPr/>
      <dgm:t>
        <a:bodyPr/>
        <a:lstStyle/>
        <a:p>
          <a:r>
            <a:rPr lang="en-US" sz="1800" dirty="0"/>
            <a:t>District 2</a:t>
          </a:r>
        </a:p>
      </dgm:t>
    </dgm:pt>
    <dgm:pt modelId="{702005FB-07AC-4C6B-9879-D370531EAF9B}" type="parTrans" cxnId="{99298C51-4F73-4E97-8662-785291F96474}">
      <dgm:prSet/>
      <dgm:spPr/>
      <dgm:t>
        <a:bodyPr/>
        <a:lstStyle/>
        <a:p>
          <a:endParaRPr lang="en-US"/>
        </a:p>
      </dgm:t>
    </dgm:pt>
    <dgm:pt modelId="{D80B51A6-C438-468B-8EE6-C11FA2D8469A}" type="sibTrans" cxnId="{99298C51-4F73-4E97-8662-785291F96474}">
      <dgm:prSet/>
      <dgm:spPr/>
      <dgm:t>
        <a:bodyPr/>
        <a:lstStyle/>
        <a:p>
          <a:endParaRPr lang="en-US"/>
        </a:p>
      </dgm:t>
    </dgm:pt>
    <dgm:pt modelId="{BD6B5C4F-8595-4792-950D-76A70FD0CAC6}">
      <dgm:prSet custT="1"/>
      <dgm:spPr/>
      <dgm:t>
        <a:bodyPr/>
        <a:lstStyle/>
        <a:p>
          <a:r>
            <a:rPr lang="en-US" sz="1700" dirty="0"/>
            <a:t>School C</a:t>
          </a:r>
        </a:p>
      </dgm:t>
    </dgm:pt>
    <dgm:pt modelId="{F4B5DAC2-E734-40D6-A510-08ED866A7B6A}" type="parTrans" cxnId="{88D8707A-6EA4-409F-96E7-311E0034424D}">
      <dgm:prSet/>
      <dgm:spPr/>
      <dgm:t>
        <a:bodyPr/>
        <a:lstStyle/>
        <a:p>
          <a:endParaRPr lang="en-US"/>
        </a:p>
      </dgm:t>
    </dgm:pt>
    <dgm:pt modelId="{C8C3539F-677F-4794-9645-245D54E7E5BD}" type="sibTrans" cxnId="{88D8707A-6EA4-409F-96E7-311E0034424D}">
      <dgm:prSet/>
      <dgm:spPr/>
      <dgm:t>
        <a:bodyPr/>
        <a:lstStyle/>
        <a:p>
          <a:endParaRPr lang="en-US"/>
        </a:p>
      </dgm:t>
    </dgm:pt>
    <dgm:pt modelId="{3662E5FC-1C48-4FBD-A7C7-481B9982B1A5}">
      <dgm:prSet custT="1"/>
      <dgm:spPr/>
      <dgm:t>
        <a:bodyPr/>
        <a:lstStyle/>
        <a:p>
          <a:r>
            <a:rPr lang="en-US" sz="1700" dirty="0"/>
            <a:t>School D</a:t>
          </a:r>
        </a:p>
      </dgm:t>
    </dgm:pt>
    <dgm:pt modelId="{DE4AE65D-FBCD-49D5-9570-6CF8B0EFCBA9}" type="parTrans" cxnId="{308CB009-8C96-454E-ACA7-E9DBAB26337A}">
      <dgm:prSet/>
      <dgm:spPr/>
      <dgm:t>
        <a:bodyPr/>
        <a:lstStyle/>
        <a:p>
          <a:endParaRPr lang="en-US"/>
        </a:p>
      </dgm:t>
    </dgm:pt>
    <dgm:pt modelId="{A4689127-4EDD-49F5-88C6-AA0F784FC87E}" type="sibTrans" cxnId="{308CB009-8C96-454E-ACA7-E9DBAB26337A}">
      <dgm:prSet/>
      <dgm:spPr/>
      <dgm:t>
        <a:bodyPr/>
        <a:lstStyle/>
        <a:p>
          <a:endParaRPr lang="en-US"/>
        </a:p>
      </dgm:t>
    </dgm:pt>
    <dgm:pt modelId="{4582E4BF-6948-4D9F-B83A-8488BB7F67B6}">
      <dgm:prSet custT="1"/>
      <dgm:spPr/>
      <dgm:t>
        <a:bodyPr/>
        <a:lstStyle/>
        <a:p>
          <a:r>
            <a:rPr lang="en-US" sz="1700" dirty="0"/>
            <a:t>School E</a:t>
          </a:r>
        </a:p>
      </dgm:t>
    </dgm:pt>
    <dgm:pt modelId="{FEEEB1FF-E863-4342-900D-7A98F74EAC14}" type="parTrans" cxnId="{295FCF26-3113-4A99-BD16-1BF966317269}">
      <dgm:prSet/>
      <dgm:spPr/>
      <dgm:t>
        <a:bodyPr/>
        <a:lstStyle/>
        <a:p>
          <a:endParaRPr lang="en-US"/>
        </a:p>
      </dgm:t>
    </dgm:pt>
    <dgm:pt modelId="{B1AD3FDE-1627-4E26-86D5-641EF4EF4CEE}" type="sibTrans" cxnId="{295FCF26-3113-4A99-BD16-1BF966317269}">
      <dgm:prSet/>
      <dgm:spPr/>
      <dgm:t>
        <a:bodyPr/>
        <a:lstStyle/>
        <a:p>
          <a:endParaRPr lang="en-US"/>
        </a:p>
      </dgm:t>
    </dgm:pt>
    <dgm:pt modelId="{3A712C6E-73D2-4B25-955B-B7DD0D8700DF}" type="pres">
      <dgm:prSet presAssocID="{1D63D028-917E-4D4E-BB2E-05088CC073DD}" presName="hierChild1" presStyleCnt="0">
        <dgm:presLayoutVars>
          <dgm:chPref val="1"/>
          <dgm:dir/>
          <dgm:animOne val="branch"/>
          <dgm:animLvl val="lvl"/>
          <dgm:resizeHandles/>
        </dgm:presLayoutVars>
      </dgm:prSet>
      <dgm:spPr/>
    </dgm:pt>
    <dgm:pt modelId="{1D77F1AF-60B3-4243-9E8B-5FBD3A35C074}" type="pres">
      <dgm:prSet presAssocID="{3B5A7FD5-A3D7-494A-825F-1E5B46D91680}" presName="hierRoot1" presStyleCnt="0"/>
      <dgm:spPr/>
    </dgm:pt>
    <dgm:pt modelId="{D4ED6013-8518-4A52-8A2E-619653082F60}" type="pres">
      <dgm:prSet presAssocID="{3B5A7FD5-A3D7-494A-825F-1E5B46D91680}" presName="composite" presStyleCnt="0"/>
      <dgm:spPr/>
    </dgm:pt>
    <dgm:pt modelId="{54A3EFDE-72A3-4705-922E-B419CD72E742}" type="pres">
      <dgm:prSet presAssocID="{3B5A7FD5-A3D7-494A-825F-1E5B46D91680}" presName="background" presStyleLbl="node0" presStyleIdx="0" presStyleCnt="1"/>
      <dgm:spPr/>
    </dgm:pt>
    <dgm:pt modelId="{177E6073-9F58-4EE5-83CF-07148B560C0E}" type="pres">
      <dgm:prSet presAssocID="{3B5A7FD5-A3D7-494A-825F-1E5B46D91680}" presName="text" presStyleLbl="fgAcc0" presStyleIdx="0" presStyleCnt="1" custScaleX="218850" custLinFactX="-79366" custLinFactNeighborX="-100000" custLinFactNeighborY="-2263">
        <dgm:presLayoutVars>
          <dgm:chPref val="3"/>
        </dgm:presLayoutVars>
      </dgm:prSet>
      <dgm:spPr/>
    </dgm:pt>
    <dgm:pt modelId="{45D03387-28E7-4AE1-B14C-345A52D25A29}" type="pres">
      <dgm:prSet presAssocID="{3B5A7FD5-A3D7-494A-825F-1E5B46D91680}" presName="hierChild2" presStyleCnt="0"/>
      <dgm:spPr/>
    </dgm:pt>
    <dgm:pt modelId="{AF48133A-54B5-44DD-B673-57DD25F0E693}" type="pres">
      <dgm:prSet presAssocID="{A76FBE02-4B09-42C3-A544-A221419C028D}" presName="Name10" presStyleLbl="parChTrans1D2" presStyleIdx="0" presStyleCnt="2"/>
      <dgm:spPr/>
    </dgm:pt>
    <dgm:pt modelId="{18066B51-3A68-4918-9B40-39A35521DB77}" type="pres">
      <dgm:prSet presAssocID="{5C798BFE-F8ED-41E9-A755-90D8B4BD0F56}" presName="hierRoot2" presStyleCnt="0"/>
      <dgm:spPr/>
    </dgm:pt>
    <dgm:pt modelId="{16E5B5A3-490A-40F0-966B-85E3556686FD}" type="pres">
      <dgm:prSet presAssocID="{5C798BFE-F8ED-41E9-A755-90D8B4BD0F56}" presName="composite2" presStyleCnt="0"/>
      <dgm:spPr/>
    </dgm:pt>
    <dgm:pt modelId="{2982E635-AEE4-441A-BE0F-CA093647E175}" type="pres">
      <dgm:prSet presAssocID="{5C798BFE-F8ED-41E9-A755-90D8B4BD0F56}" presName="background2" presStyleLbl="node2" presStyleIdx="0" presStyleCnt="2"/>
      <dgm:spPr/>
    </dgm:pt>
    <dgm:pt modelId="{ED10E2DA-63BA-40EE-A4D7-D82539DBCB7F}" type="pres">
      <dgm:prSet presAssocID="{5C798BFE-F8ED-41E9-A755-90D8B4BD0F56}" presName="text2" presStyleLbl="fgAcc2" presStyleIdx="0" presStyleCnt="2" custScaleX="219139" custLinFactNeighborX="-2894">
        <dgm:presLayoutVars>
          <dgm:chPref val="3"/>
        </dgm:presLayoutVars>
      </dgm:prSet>
      <dgm:spPr/>
    </dgm:pt>
    <dgm:pt modelId="{B98E8C8E-4F75-4FA7-BCFE-015A4653EE0A}" type="pres">
      <dgm:prSet presAssocID="{5C798BFE-F8ED-41E9-A755-90D8B4BD0F56}" presName="hierChild3" presStyleCnt="0"/>
      <dgm:spPr/>
    </dgm:pt>
    <dgm:pt modelId="{D33FD7A8-FA03-4EB4-B4CF-4E73248C918F}" type="pres">
      <dgm:prSet presAssocID="{6F65D92D-5A0C-4702-8BC1-7B4183569782}" presName="Name17" presStyleLbl="parChTrans1D3" presStyleIdx="0" presStyleCnt="5"/>
      <dgm:spPr/>
    </dgm:pt>
    <dgm:pt modelId="{41CD864E-1231-43CB-82FA-F6F9844AB4DB}" type="pres">
      <dgm:prSet presAssocID="{690EEFBF-F859-4817-9097-06CB81867935}" presName="hierRoot3" presStyleCnt="0"/>
      <dgm:spPr/>
    </dgm:pt>
    <dgm:pt modelId="{70161475-DAC7-4754-ABE6-A4FDAF1166C6}" type="pres">
      <dgm:prSet presAssocID="{690EEFBF-F859-4817-9097-06CB81867935}" presName="composite3" presStyleCnt="0"/>
      <dgm:spPr/>
    </dgm:pt>
    <dgm:pt modelId="{C06498A8-4E4B-484C-B929-ACFA1DDCB3F1}" type="pres">
      <dgm:prSet presAssocID="{690EEFBF-F859-4817-9097-06CB81867935}" presName="background3" presStyleLbl="node3" presStyleIdx="0" presStyleCnt="5"/>
      <dgm:spPr/>
    </dgm:pt>
    <dgm:pt modelId="{793745D9-57CE-4670-89E1-4C9935C5B042}" type="pres">
      <dgm:prSet presAssocID="{690EEFBF-F859-4817-9097-06CB81867935}" presName="text3" presStyleLbl="fgAcc3" presStyleIdx="0" presStyleCnt="5">
        <dgm:presLayoutVars>
          <dgm:chPref val="3"/>
        </dgm:presLayoutVars>
      </dgm:prSet>
      <dgm:spPr/>
    </dgm:pt>
    <dgm:pt modelId="{F57DA234-A0D2-448B-BAFB-614522D1AD80}" type="pres">
      <dgm:prSet presAssocID="{690EEFBF-F859-4817-9097-06CB81867935}" presName="hierChild4" presStyleCnt="0"/>
      <dgm:spPr/>
    </dgm:pt>
    <dgm:pt modelId="{A8E93049-429E-4D9F-999E-26C6B2EE546C}" type="pres">
      <dgm:prSet presAssocID="{97D23A6A-3F58-4384-BA77-0CB351E87E81}" presName="Name17" presStyleLbl="parChTrans1D3" presStyleIdx="1" presStyleCnt="5"/>
      <dgm:spPr/>
    </dgm:pt>
    <dgm:pt modelId="{FC0546D0-165E-4CCE-8ABA-B81533D2AA82}" type="pres">
      <dgm:prSet presAssocID="{17F3A63D-5F29-43B5-8C75-56DDADCF12C0}" presName="hierRoot3" presStyleCnt="0"/>
      <dgm:spPr/>
    </dgm:pt>
    <dgm:pt modelId="{8DB3F7B4-481D-48D0-A5E1-C4F78FF7AEE0}" type="pres">
      <dgm:prSet presAssocID="{17F3A63D-5F29-43B5-8C75-56DDADCF12C0}" presName="composite3" presStyleCnt="0"/>
      <dgm:spPr/>
    </dgm:pt>
    <dgm:pt modelId="{67DE6EF7-AE9D-49FB-A8E1-B01CC441CBD1}" type="pres">
      <dgm:prSet presAssocID="{17F3A63D-5F29-43B5-8C75-56DDADCF12C0}" presName="background3" presStyleLbl="node3" presStyleIdx="1" presStyleCnt="5"/>
      <dgm:spPr/>
    </dgm:pt>
    <dgm:pt modelId="{9E030010-B5D6-4A6E-BB08-DCBBC1F39B2A}" type="pres">
      <dgm:prSet presAssocID="{17F3A63D-5F29-43B5-8C75-56DDADCF12C0}" presName="text3" presStyleLbl="fgAcc3" presStyleIdx="1" presStyleCnt="5">
        <dgm:presLayoutVars>
          <dgm:chPref val="3"/>
        </dgm:presLayoutVars>
      </dgm:prSet>
      <dgm:spPr/>
    </dgm:pt>
    <dgm:pt modelId="{FB050B6C-D3D2-42C6-BC00-4680C3802BFF}" type="pres">
      <dgm:prSet presAssocID="{17F3A63D-5F29-43B5-8C75-56DDADCF12C0}" presName="hierChild4" presStyleCnt="0"/>
      <dgm:spPr/>
    </dgm:pt>
    <dgm:pt modelId="{90622AF5-F09E-45CF-A0FB-FDE8E8EAC78A}" type="pres">
      <dgm:prSet presAssocID="{702005FB-07AC-4C6B-9879-D370531EAF9B}" presName="Name10" presStyleLbl="parChTrans1D2" presStyleIdx="1" presStyleCnt="2"/>
      <dgm:spPr/>
    </dgm:pt>
    <dgm:pt modelId="{58844A57-4896-4AD5-8DFD-63A56108BF28}" type="pres">
      <dgm:prSet presAssocID="{035D80D1-8E28-4230-AD9F-2AD0CBFE1E7C}" presName="hierRoot2" presStyleCnt="0"/>
      <dgm:spPr/>
    </dgm:pt>
    <dgm:pt modelId="{B00C2ECA-5A67-47CD-87E2-45090FC69720}" type="pres">
      <dgm:prSet presAssocID="{035D80D1-8E28-4230-AD9F-2AD0CBFE1E7C}" presName="composite2" presStyleCnt="0"/>
      <dgm:spPr/>
    </dgm:pt>
    <dgm:pt modelId="{2FFF9C4E-3131-4254-B7F8-60D8C9DEE8EB}" type="pres">
      <dgm:prSet presAssocID="{035D80D1-8E28-4230-AD9F-2AD0CBFE1E7C}" presName="background2" presStyleLbl="node2" presStyleIdx="1" presStyleCnt="2"/>
      <dgm:spPr/>
    </dgm:pt>
    <dgm:pt modelId="{94299D06-277C-4117-AAEA-114A74C47D7E}" type="pres">
      <dgm:prSet presAssocID="{035D80D1-8E28-4230-AD9F-2AD0CBFE1E7C}" presName="text2" presStyleLbl="fgAcc2" presStyleIdx="1" presStyleCnt="2" custScaleX="222612" custLinFactNeighborX="-63369">
        <dgm:presLayoutVars>
          <dgm:chPref val="3"/>
        </dgm:presLayoutVars>
      </dgm:prSet>
      <dgm:spPr/>
    </dgm:pt>
    <dgm:pt modelId="{A90A3F6E-E262-4BCE-9C2D-27AFC14BB3E4}" type="pres">
      <dgm:prSet presAssocID="{035D80D1-8E28-4230-AD9F-2AD0CBFE1E7C}" presName="hierChild3" presStyleCnt="0"/>
      <dgm:spPr/>
    </dgm:pt>
    <dgm:pt modelId="{90A66F53-7DF5-4838-A8F1-6D059311A8CD}" type="pres">
      <dgm:prSet presAssocID="{F4B5DAC2-E734-40D6-A510-08ED866A7B6A}" presName="Name17" presStyleLbl="parChTrans1D3" presStyleIdx="2" presStyleCnt="5"/>
      <dgm:spPr/>
    </dgm:pt>
    <dgm:pt modelId="{4DD0BD84-CB47-4995-9648-5DCCDC8475ED}" type="pres">
      <dgm:prSet presAssocID="{BD6B5C4F-8595-4792-950D-76A70FD0CAC6}" presName="hierRoot3" presStyleCnt="0"/>
      <dgm:spPr/>
    </dgm:pt>
    <dgm:pt modelId="{820B5C82-AB58-4BDB-96B7-084E4E4F0698}" type="pres">
      <dgm:prSet presAssocID="{BD6B5C4F-8595-4792-950D-76A70FD0CAC6}" presName="composite3" presStyleCnt="0"/>
      <dgm:spPr/>
    </dgm:pt>
    <dgm:pt modelId="{1DD19125-E6BA-4EC5-80BB-52E548C6072F}" type="pres">
      <dgm:prSet presAssocID="{BD6B5C4F-8595-4792-950D-76A70FD0CAC6}" presName="background3" presStyleLbl="node3" presStyleIdx="2" presStyleCnt="5"/>
      <dgm:spPr/>
    </dgm:pt>
    <dgm:pt modelId="{D0B35A3B-56E6-447A-AB29-009282A22203}" type="pres">
      <dgm:prSet presAssocID="{BD6B5C4F-8595-4792-950D-76A70FD0CAC6}" presName="text3" presStyleLbl="fgAcc3" presStyleIdx="2" presStyleCnt="5">
        <dgm:presLayoutVars>
          <dgm:chPref val="3"/>
        </dgm:presLayoutVars>
      </dgm:prSet>
      <dgm:spPr/>
    </dgm:pt>
    <dgm:pt modelId="{30484272-96AF-40CB-A2F2-040709861A76}" type="pres">
      <dgm:prSet presAssocID="{BD6B5C4F-8595-4792-950D-76A70FD0CAC6}" presName="hierChild4" presStyleCnt="0"/>
      <dgm:spPr/>
    </dgm:pt>
    <dgm:pt modelId="{4E509865-52C2-4451-B476-83F39592BABA}" type="pres">
      <dgm:prSet presAssocID="{DE4AE65D-FBCD-49D5-9570-6CF8B0EFCBA9}" presName="Name17" presStyleLbl="parChTrans1D3" presStyleIdx="3" presStyleCnt="5"/>
      <dgm:spPr/>
    </dgm:pt>
    <dgm:pt modelId="{484DD4E5-554C-4DFF-BA90-A60E36E53680}" type="pres">
      <dgm:prSet presAssocID="{3662E5FC-1C48-4FBD-A7C7-481B9982B1A5}" presName="hierRoot3" presStyleCnt="0"/>
      <dgm:spPr/>
    </dgm:pt>
    <dgm:pt modelId="{AA3721E7-63EA-4D46-B582-B81A9FD643F6}" type="pres">
      <dgm:prSet presAssocID="{3662E5FC-1C48-4FBD-A7C7-481B9982B1A5}" presName="composite3" presStyleCnt="0"/>
      <dgm:spPr/>
    </dgm:pt>
    <dgm:pt modelId="{0BF5A8B5-5374-4B8F-91E4-7EEAC6F65466}" type="pres">
      <dgm:prSet presAssocID="{3662E5FC-1C48-4FBD-A7C7-481B9982B1A5}" presName="background3" presStyleLbl="node3" presStyleIdx="3" presStyleCnt="5"/>
      <dgm:spPr/>
    </dgm:pt>
    <dgm:pt modelId="{7CD6F0DD-F471-4B32-8C3D-941B54382E56}" type="pres">
      <dgm:prSet presAssocID="{3662E5FC-1C48-4FBD-A7C7-481B9982B1A5}" presName="text3" presStyleLbl="fgAcc3" presStyleIdx="3" presStyleCnt="5">
        <dgm:presLayoutVars>
          <dgm:chPref val="3"/>
        </dgm:presLayoutVars>
      </dgm:prSet>
      <dgm:spPr/>
    </dgm:pt>
    <dgm:pt modelId="{1DB7D042-7528-4343-8FAA-9D6F0817DCDE}" type="pres">
      <dgm:prSet presAssocID="{3662E5FC-1C48-4FBD-A7C7-481B9982B1A5}" presName="hierChild4" presStyleCnt="0"/>
      <dgm:spPr/>
    </dgm:pt>
    <dgm:pt modelId="{2568CCA0-E006-402F-B6E7-E33A1EA08C2A}" type="pres">
      <dgm:prSet presAssocID="{FEEEB1FF-E863-4342-900D-7A98F74EAC14}" presName="Name17" presStyleLbl="parChTrans1D3" presStyleIdx="4" presStyleCnt="5"/>
      <dgm:spPr/>
    </dgm:pt>
    <dgm:pt modelId="{1FCA3A8A-DF2F-4B59-AA95-D946CD4A3E38}" type="pres">
      <dgm:prSet presAssocID="{4582E4BF-6948-4D9F-B83A-8488BB7F67B6}" presName="hierRoot3" presStyleCnt="0"/>
      <dgm:spPr/>
    </dgm:pt>
    <dgm:pt modelId="{E1B27746-2601-4612-8AC6-1BDC8258BAE8}" type="pres">
      <dgm:prSet presAssocID="{4582E4BF-6948-4D9F-B83A-8488BB7F67B6}" presName="composite3" presStyleCnt="0"/>
      <dgm:spPr/>
    </dgm:pt>
    <dgm:pt modelId="{579F00CF-296B-4125-8BFA-B40B314DB76C}" type="pres">
      <dgm:prSet presAssocID="{4582E4BF-6948-4D9F-B83A-8488BB7F67B6}" presName="background3" presStyleLbl="node3" presStyleIdx="4" presStyleCnt="5"/>
      <dgm:spPr/>
    </dgm:pt>
    <dgm:pt modelId="{6A231AB5-DDA9-4DF5-9D1E-AAC10C30E150}" type="pres">
      <dgm:prSet presAssocID="{4582E4BF-6948-4D9F-B83A-8488BB7F67B6}" presName="text3" presStyleLbl="fgAcc3" presStyleIdx="4" presStyleCnt="5">
        <dgm:presLayoutVars>
          <dgm:chPref val="3"/>
        </dgm:presLayoutVars>
      </dgm:prSet>
      <dgm:spPr/>
    </dgm:pt>
    <dgm:pt modelId="{CB5B8719-5524-43E8-8D81-344D9B600C5D}" type="pres">
      <dgm:prSet presAssocID="{4582E4BF-6948-4D9F-B83A-8488BB7F67B6}" presName="hierChild4" presStyleCnt="0"/>
      <dgm:spPr/>
    </dgm:pt>
  </dgm:ptLst>
  <dgm:cxnLst>
    <dgm:cxn modelId="{308CB009-8C96-454E-ACA7-E9DBAB26337A}" srcId="{035D80D1-8E28-4230-AD9F-2AD0CBFE1E7C}" destId="{3662E5FC-1C48-4FBD-A7C7-481B9982B1A5}" srcOrd="1" destOrd="0" parTransId="{DE4AE65D-FBCD-49D5-9570-6CF8B0EFCBA9}" sibTransId="{A4689127-4EDD-49F5-88C6-AA0F784FC87E}"/>
    <dgm:cxn modelId="{AC6EF41A-E8DA-4B99-A17F-73056F151AD9}" type="presOf" srcId="{97D23A6A-3F58-4384-BA77-0CB351E87E81}" destId="{A8E93049-429E-4D9F-999E-26C6B2EE546C}" srcOrd="0" destOrd="0" presId="urn:microsoft.com/office/officeart/2005/8/layout/hierarchy1"/>
    <dgm:cxn modelId="{ECE45E24-3542-475C-BD07-4DCBBF514131}" type="presOf" srcId="{6F65D92D-5A0C-4702-8BC1-7B4183569782}" destId="{D33FD7A8-FA03-4EB4-B4CF-4E73248C918F}" srcOrd="0" destOrd="0" presId="urn:microsoft.com/office/officeart/2005/8/layout/hierarchy1"/>
    <dgm:cxn modelId="{295FCF26-3113-4A99-BD16-1BF966317269}" srcId="{035D80D1-8E28-4230-AD9F-2AD0CBFE1E7C}" destId="{4582E4BF-6948-4D9F-B83A-8488BB7F67B6}" srcOrd="2" destOrd="0" parTransId="{FEEEB1FF-E863-4342-900D-7A98F74EAC14}" sibTransId="{B1AD3FDE-1627-4E26-86D5-641EF4EF4CEE}"/>
    <dgm:cxn modelId="{AC2FEE2D-72EC-4C82-B6F3-4A52D06CAEE8}" srcId="{3B5A7FD5-A3D7-494A-825F-1E5B46D91680}" destId="{5C798BFE-F8ED-41E9-A755-90D8B4BD0F56}" srcOrd="0" destOrd="0" parTransId="{A76FBE02-4B09-42C3-A544-A221419C028D}" sibTransId="{327B422F-28D1-4A29-B813-BCD5A09958FD}"/>
    <dgm:cxn modelId="{D3C85E2E-7EA0-4ED8-993B-30D738959183}" type="presOf" srcId="{FEEEB1FF-E863-4342-900D-7A98F74EAC14}" destId="{2568CCA0-E006-402F-B6E7-E33A1EA08C2A}" srcOrd="0" destOrd="0" presId="urn:microsoft.com/office/officeart/2005/8/layout/hierarchy1"/>
    <dgm:cxn modelId="{56957B34-69F8-4913-A3FC-3FE77E2FF95C}" type="presOf" srcId="{690EEFBF-F859-4817-9097-06CB81867935}" destId="{793745D9-57CE-4670-89E1-4C9935C5B042}" srcOrd="0" destOrd="0" presId="urn:microsoft.com/office/officeart/2005/8/layout/hierarchy1"/>
    <dgm:cxn modelId="{67364837-BA39-437F-BCFF-DB98D854B9C7}" type="presOf" srcId="{3B5A7FD5-A3D7-494A-825F-1E5B46D91680}" destId="{177E6073-9F58-4EE5-83CF-07148B560C0E}" srcOrd="0" destOrd="0" presId="urn:microsoft.com/office/officeart/2005/8/layout/hierarchy1"/>
    <dgm:cxn modelId="{BC85A140-4140-489A-9327-C45946C7ED47}" type="presOf" srcId="{A76FBE02-4B09-42C3-A544-A221419C028D}" destId="{AF48133A-54B5-44DD-B673-57DD25F0E693}" srcOrd="0" destOrd="0" presId="urn:microsoft.com/office/officeart/2005/8/layout/hierarchy1"/>
    <dgm:cxn modelId="{A3180B45-4A60-4EEB-B0DC-9A9BB4A56614}" srcId="{5C798BFE-F8ED-41E9-A755-90D8B4BD0F56}" destId="{690EEFBF-F859-4817-9097-06CB81867935}" srcOrd="0" destOrd="0" parTransId="{6F65D92D-5A0C-4702-8BC1-7B4183569782}" sibTransId="{30C7368F-43DF-4E09-AA10-2293F534A761}"/>
    <dgm:cxn modelId="{37C19A67-FE4E-40CA-88D1-6A5FCCD16309}" type="presOf" srcId="{17F3A63D-5F29-43B5-8C75-56DDADCF12C0}" destId="{9E030010-B5D6-4A6E-BB08-DCBBC1F39B2A}" srcOrd="0" destOrd="0" presId="urn:microsoft.com/office/officeart/2005/8/layout/hierarchy1"/>
    <dgm:cxn modelId="{CF4D2468-77DD-43D0-A51E-BB2CEF4D5567}" type="presOf" srcId="{1D63D028-917E-4D4E-BB2E-05088CC073DD}" destId="{3A712C6E-73D2-4B25-955B-B7DD0D8700DF}" srcOrd="0" destOrd="0" presId="urn:microsoft.com/office/officeart/2005/8/layout/hierarchy1"/>
    <dgm:cxn modelId="{B10FB34D-A591-4FBA-8EAE-22A7B1AD2FAC}" type="presOf" srcId="{4582E4BF-6948-4D9F-B83A-8488BB7F67B6}" destId="{6A231AB5-DDA9-4DF5-9D1E-AAC10C30E150}" srcOrd="0" destOrd="0" presId="urn:microsoft.com/office/officeart/2005/8/layout/hierarchy1"/>
    <dgm:cxn modelId="{99298C51-4F73-4E97-8662-785291F96474}" srcId="{3B5A7FD5-A3D7-494A-825F-1E5B46D91680}" destId="{035D80D1-8E28-4230-AD9F-2AD0CBFE1E7C}" srcOrd="1" destOrd="0" parTransId="{702005FB-07AC-4C6B-9879-D370531EAF9B}" sibTransId="{D80B51A6-C438-468B-8EE6-C11FA2D8469A}"/>
    <dgm:cxn modelId="{DD471973-0E27-4098-A109-075FE9557C96}" type="presOf" srcId="{035D80D1-8E28-4230-AD9F-2AD0CBFE1E7C}" destId="{94299D06-277C-4117-AAEA-114A74C47D7E}" srcOrd="0" destOrd="0" presId="urn:microsoft.com/office/officeart/2005/8/layout/hierarchy1"/>
    <dgm:cxn modelId="{C1644A76-9682-430C-899A-4308A0DF07DC}" type="presOf" srcId="{702005FB-07AC-4C6B-9879-D370531EAF9B}" destId="{90622AF5-F09E-45CF-A0FB-FDE8E8EAC78A}" srcOrd="0" destOrd="0" presId="urn:microsoft.com/office/officeart/2005/8/layout/hierarchy1"/>
    <dgm:cxn modelId="{5FBF5856-A48B-4231-A4C2-9E8EF7A5FF11}" type="presOf" srcId="{DE4AE65D-FBCD-49D5-9570-6CF8B0EFCBA9}" destId="{4E509865-52C2-4451-B476-83F39592BABA}" srcOrd="0" destOrd="0" presId="urn:microsoft.com/office/officeart/2005/8/layout/hierarchy1"/>
    <dgm:cxn modelId="{88D8707A-6EA4-409F-96E7-311E0034424D}" srcId="{035D80D1-8E28-4230-AD9F-2AD0CBFE1E7C}" destId="{BD6B5C4F-8595-4792-950D-76A70FD0CAC6}" srcOrd="0" destOrd="0" parTransId="{F4B5DAC2-E734-40D6-A510-08ED866A7B6A}" sibTransId="{C8C3539F-677F-4794-9645-245D54E7E5BD}"/>
    <dgm:cxn modelId="{D160CEA5-8B83-41A0-ABDC-E94FFD12D90F}" type="presOf" srcId="{5C798BFE-F8ED-41E9-A755-90D8B4BD0F56}" destId="{ED10E2DA-63BA-40EE-A4D7-D82539DBCB7F}" srcOrd="0" destOrd="0" presId="urn:microsoft.com/office/officeart/2005/8/layout/hierarchy1"/>
    <dgm:cxn modelId="{04D7E0B7-87AB-4F31-BC5B-D579CD2BB61B}" srcId="{1D63D028-917E-4D4E-BB2E-05088CC073DD}" destId="{3B5A7FD5-A3D7-494A-825F-1E5B46D91680}" srcOrd="0" destOrd="0" parTransId="{3E9720B6-643E-44B1-809B-C625118DB580}" sibTransId="{8DE06D7D-D13A-4143-9C08-3E644DC67758}"/>
    <dgm:cxn modelId="{0AE779B9-4134-4587-8DBC-5976DA9B302D}" srcId="{5C798BFE-F8ED-41E9-A755-90D8B4BD0F56}" destId="{17F3A63D-5F29-43B5-8C75-56DDADCF12C0}" srcOrd="1" destOrd="0" parTransId="{97D23A6A-3F58-4384-BA77-0CB351E87E81}" sibTransId="{8ABA0019-FA31-43D1-A410-72F1591A1FB2}"/>
    <dgm:cxn modelId="{84B11ABB-DF84-427E-B2AE-53AEA75EC452}" type="presOf" srcId="{3662E5FC-1C48-4FBD-A7C7-481B9982B1A5}" destId="{7CD6F0DD-F471-4B32-8C3D-941B54382E56}" srcOrd="0" destOrd="0" presId="urn:microsoft.com/office/officeart/2005/8/layout/hierarchy1"/>
    <dgm:cxn modelId="{AA936AD5-E95A-43B6-9316-40C4913933DD}" type="presOf" srcId="{BD6B5C4F-8595-4792-950D-76A70FD0CAC6}" destId="{D0B35A3B-56E6-447A-AB29-009282A22203}" srcOrd="0" destOrd="0" presId="urn:microsoft.com/office/officeart/2005/8/layout/hierarchy1"/>
    <dgm:cxn modelId="{83B496F7-D4DB-4BA8-AD78-143FED7640D1}" type="presOf" srcId="{F4B5DAC2-E734-40D6-A510-08ED866A7B6A}" destId="{90A66F53-7DF5-4838-A8F1-6D059311A8CD}" srcOrd="0" destOrd="0" presId="urn:microsoft.com/office/officeart/2005/8/layout/hierarchy1"/>
    <dgm:cxn modelId="{6326ACFE-B3EF-48EC-9FB3-0BF6D47227C2}" type="presParOf" srcId="{3A712C6E-73D2-4B25-955B-B7DD0D8700DF}" destId="{1D77F1AF-60B3-4243-9E8B-5FBD3A35C074}" srcOrd="0" destOrd="0" presId="urn:microsoft.com/office/officeart/2005/8/layout/hierarchy1"/>
    <dgm:cxn modelId="{A09C767D-AF85-4594-90A9-12722883E29F}" type="presParOf" srcId="{1D77F1AF-60B3-4243-9E8B-5FBD3A35C074}" destId="{D4ED6013-8518-4A52-8A2E-619653082F60}" srcOrd="0" destOrd="0" presId="urn:microsoft.com/office/officeart/2005/8/layout/hierarchy1"/>
    <dgm:cxn modelId="{C5521A32-7214-4691-AF31-50805BC5BE05}" type="presParOf" srcId="{D4ED6013-8518-4A52-8A2E-619653082F60}" destId="{54A3EFDE-72A3-4705-922E-B419CD72E742}" srcOrd="0" destOrd="0" presId="urn:microsoft.com/office/officeart/2005/8/layout/hierarchy1"/>
    <dgm:cxn modelId="{FF4767BF-7B16-4033-902D-CA108846D1DB}" type="presParOf" srcId="{D4ED6013-8518-4A52-8A2E-619653082F60}" destId="{177E6073-9F58-4EE5-83CF-07148B560C0E}" srcOrd="1" destOrd="0" presId="urn:microsoft.com/office/officeart/2005/8/layout/hierarchy1"/>
    <dgm:cxn modelId="{323660EC-EF32-4A9F-B7F5-DB9DB3A2B90A}" type="presParOf" srcId="{1D77F1AF-60B3-4243-9E8B-5FBD3A35C074}" destId="{45D03387-28E7-4AE1-B14C-345A52D25A29}" srcOrd="1" destOrd="0" presId="urn:microsoft.com/office/officeart/2005/8/layout/hierarchy1"/>
    <dgm:cxn modelId="{06D4D07C-D944-4973-874E-5C5B39AFA376}" type="presParOf" srcId="{45D03387-28E7-4AE1-B14C-345A52D25A29}" destId="{AF48133A-54B5-44DD-B673-57DD25F0E693}" srcOrd="0" destOrd="0" presId="urn:microsoft.com/office/officeart/2005/8/layout/hierarchy1"/>
    <dgm:cxn modelId="{8D1107DF-FCFF-480B-84B5-590D6A88251B}" type="presParOf" srcId="{45D03387-28E7-4AE1-B14C-345A52D25A29}" destId="{18066B51-3A68-4918-9B40-39A35521DB77}" srcOrd="1" destOrd="0" presId="urn:microsoft.com/office/officeart/2005/8/layout/hierarchy1"/>
    <dgm:cxn modelId="{F1EC26D9-7D9C-419B-81E7-F2313CC7AB8B}" type="presParOf" srcId="{18066B51-3A68-4918-9B40-39A35521DB77}" destId="{16E5B5A3-490A-40F0-966B-85E3556686FD}" srcOrd="0" destOrd="0" presId="urn:microsoft.com/office/officeart/2005/8/layout/hierarchy1"/>
    <dgm:cxn modelId="{CD2820B9-FDFE-4F41-B659-47183DDFFD32}" type="presParOf" srcId="{16E5B5A3-490A-40F0-966B-85E3556686FD}" destId="{2982E635-AEE4-441A-BE0F-CA093647E175}" srcOrd="0" destOrd="0" presId="urn:microsoft.com/office/officeart/2005/8/layout/hierarchy1"/>
    <dgm:cxn modelId="{9F8A99CA-6CCA-4324-866A-083EF3277C51}" type="presParOf" srcId="{16E5B5A3-490A-40F0-966B-85E3556686FD}" destId="{ED10E2DA-63BA-40EE-A4D7-D82539DBCB7F}" srcOrd="1" destOrd="0" presId="urn:microsoft.com/office/officeart/2005/8/layout/hierarchy1"/>
    <dgm:cxn modelId="{787DBB66-C75F-45DD-8A9B-74E6F7252220}" type="presParOf" srcId="{18066B51-3A68-4918-9B40-39A35521DB77}" destId="{B98E8C8E-4F75-4FA7-BCFE-015A4653EE0A}" srcOrd="1" destOrd="0" presId="urn:microsoft.com/office/officeart/2005/8/layout/hierarchy1"/>
    <dgm:cxn modelId="{159B5F24-5C53-47D6-95A5-44621F948A47}" type="presParOf" srcId="{B98E8C8E-4F75-4FA7-BCFE-015A4653EE0A}" destId="{D33FD7A8-FA03-4EB4-B4CF-4E73248C918F}" srcOrd="0" destOrd="0" presId="urn:microsoft.com/office/officeart/2005/8/layout/hierarchy1"/>
    <dgm:cxn modelId="{B207C5C1-A044-4211-A101-0894D9CA4DFA}" type="presParOf" srcId="{B98E8C8E-4F75-4FA7-BCFE-015A4653EE0A}" destId="{41CD864E-1231-43CB-82FA-F6F9844AB4DB}" srcOrd="1" destOrd="0" presId="urn:microsoft.com/office/officeart/2005/8/layout/hierarchy1"/>
    <dgm:cxn modelId="{1E2734F3-0CD6-4D74-9771-716F7C26F2A9}" type="presParOf" srcId="{41CD864E-1231-43CB-82FA-F6F9844AB4DB}" destId="{70161475-DAC7-4754-ABE6-A4FDAF1166C6}" srcOrd="0" destOrd="0" presId="urn:microsoft.com/office/officeart/2005/8/layout/hierarchy1"/>
    <dgm:cxn modelId="{6DEE08AB-5C12-4C3D-9D02-64A9E099D145}" type="presParOf" srcId="{70161475-DAC7-4754-ABE6-A4FDAF1166C6}" destId="{C06498A8-4E4B-484C-B929-ACFA1DDCB3F1}" srcOrd="0" destOrd="0" presId="urn:microsoft.com/office/officeart/2005/8/layout/hierarchy1"/>
    <dgm:cxn modelId="{19BF8E4E-39A0-48BE-AEED-0C8C02B98CF2}" type="presParOf" srcId="{70161475-DAC7-4754-ABE6-A4FDAF1166C6}" destId="{793745D9-57CE-4670-89E1-4C9935C5B042}" srcOrd="1" destOrd="0" presId="urn:microsoft.com/office/officeart/2005/8/layout/hierarchy1"/>
    <dgm:cxn modelId="{2D99C293-102C-4FF7-93AC-09F9A9A47BAA}" type="presParOf" srcId="{41CD864E-1231-43CB-82FA-F6F9844AB4DB}" destId="{F57DA234-A0D2-448B-BAFB-614522D1AD80}" srcOrd="1" destOrd="0" presId="urn:microsoft.com/office/officeart/2005/8/layout/hierarchy1"/>
    <dgm:cxn modelId="{EC1849C8-5B3C-41B2-80FA-CBFD2F53D4B2}" type="presParOf" srcId="{B98E8C8E-4F75-4FA7-BCFE-015A4653EE0A}" destId="{A8E93049-429E-4D9F-999E-26C6B2EE546C}" srcOrd="2" destOrd="0" presId="urn:microsoft.com/office/officeart/2005/8/layout/hierarchy1"/>
    <dgm:cxn modelId="{7D2CE325-3670-41E6-8E4F-181CF01F995A}" type="presParOf" srcId="{B98E8C8E-4F75-4FA7-BCFE-015A4653EE0A}" destId="{FC0546D0-165E-4CCE-8ABA-B81533D2AA82}" srcOrd="3" destOrd="0" presId="urn:microsoft.com/office/officeart/2005/8/layout/hierarchy1"/>
    <dgm:cxn modelId="{BC62B9A7-7D76-4B7A-8041-8F26A757C7F6}" type="presParOf" srcId="{FC0546D0-165E-4CCE-8ABA-B81533D2AA82}" destId="{8DB3F7B4-481D-48D0-A5E1-C4F78FF7AEE0}" srcOrd="0" destOrd="0" presId="urn:microsoft.com/office/officeart/2005/8/layout/hierarchy1"/>
    <dgm:cxn modelId="{4EDC88DC-0453-4F79-8CCA-E9463A7477F4}" type="presParOf" srcId="{8DB3F7B4-481D-48D0-A5E1-C4F78FF7AEE0}" destId="{67DE6EF7-AE9D-49FB-A8E1-B01CC441CBD1}" srcOrd="0" destOrd="0" presId="urn:microsoft.com/office/officeart/2005/8/layout/hierarchy1"/>
    <dgm:cxn modelId="{F2F38360-BF77-420B-AF2F-04214D51ADC8}" type="presParOf" srcId="{8DB3F7B4-481D-48D0-A5E1-C4F78FF7AEE0}" destId="{9E030010-B5D6-4A6E-BB08-DCBBC1F39B2A}" srcOrd="1" destOrd="0" presId="urn:microsoft.com/office/officeart/2005/8/layout/hierarchy1"/>
    <dgm:cxn modelId="{C9BEEE22-3AC5-4DED-9EEA-5418B6BB0B3F}" type="presParOf" srcId="{FC0546D0-165E-4CCE-8ABA-B81533D2AA82}" destId="{FB050B6C-D3D2-42C6-BC00-4680C3802BFF}" srcOrd="1" destOrd="0" presId="urn:microsoft.com/office/officeart/2005/8/layout/hierarchy1"/>
    <dgm:cxn modelId="{A37B3C97-529D-431E-86CE-073FCBEB3950}" type="presParOf" srcId="{45D03387-28E7-4AE1-B14C-345A52D25A29}" destId="{90622AF5-F09E-45CF-A0FB-FDE8E8EAC78A}" srcOrd="2" destOrd="0" presId="urn:microsoft.com/office/officeart/2005/8/layout/hierarchy1"/>
    <dgm:cxn modelId="{A1163169-2C13-4992-8750-2BEB88790EAE}" type="presParOf" srcId="{45D03387-28E7-4AE1-B14C-345A52D25A29}" destId="{58844A57-4896-4AD5-8DFD-63A56108BF28}" srcOrd="3" destOrd="0" presId="urn:microsoft.com/office/officeart/2005/8/layout/hierarchy1"/>
    <dgm:cxn modelId="{2502ECFC-140D-4C16-BEFD-73F65D3E0AC8}" type="presParOf" srcId="{58844A57-4896-4AD5-8DFD-63A56108BF28}" destId="{B00C2ECA-5A67-47CD-87E2-45090FC69720}" srcOrd="0" destOrd="0" presId="urn:microsoft.com/office/officeart/2005/8/layout/hierarchy1"/>
    <dgm:cxn modelId="{B0AACEC7-50DD-4364-ADB1-9A3390C7826D}" type="presParOf" srcId="{B00C2ECA-5A67-47CD-87E2-45090FC69720}" destId="{2FFF9C4E-3131-4254-B7F8-60D8C9DEE8EB}" srcOrd="0" destOrd="0" presId="urn:microsoft.com/office/officeart/2005/8/layout/hierarchy1"/>
    <dgm:cxn modelId="{F2D0A874-F729-48F5-BE32-B3ECB59CBB78}" type="presParOf" srcId="{B00C2ECA-5A67-47CD-87E2-45090FC69720}" destId="{94299D06-277C-4117-AAEA-114A74C47D7E}" srcOrd="1" destOrd="0" presId="urn:microsoft.com/office/officeart/2005/8/layout/hierarchy1"/>
    <dgm:cxn modelId="{A95B756F-08A0-4C17-BB32-D8EBDAAB6361}" type="presParOf" srcId="{58844A57-4896-4AD5-8DFD-63A56108BF28}" destId="{A90A3F6E-E262-4BCE-9C2D-27AFC14BB3E4}" srcOrd="1" destOrd="0" presId="urn:microsoft.com/office/officeart/2005/8/layout/hierarchy1"/>
    <dgm:cxn modelId="{0182CF7F-C0E4-43FE-8A5C-A801EA74B76F}" type="presParOf" srcId="{A90A3F6E-E262-4BCE-9C2D-27AFC14BB3E4}" destId="{90A66F53-7DF5-4838-A8F1-6D059311A8CD}" srcOrd="0" destOrd="0" presId="urn:microsoft.com/office/officeart/2005/8/layout/hierarchy1"/>
    <dgm:cxn modelId="{5F964EAA-00F0-47BF-BA3B-B1EA8B8FA96C}" type="presParOf" srcId="{A90A3F6E-E262-4BCE-9C2D-27AFC14BB3E4}" destId="{4DD0BD84-CB47-4995-9648-5DCCDC8475ED}" srcOrd="1" destOrd="0" presId="urn:microsoft.com/office/officeart/2005/8/layout/hierarchy1"/>
    <dgm:cxn modelId="{1344B2AF-FAE0-4835-BD97-FBB56675E6F1}" type="presParOf" srcId="{4DD0BD84-CB47-4995-9648-5DCCDC8475ED}" destId="{820B5C82-AB58-4BDB-96B7-084E4E4F0698}" srcOrd="0" destOrd="0" presId="urn:microsoft.com/office/officeart/2005/8/layout/hierarchy1"/>
    <dgm:cxn modelId="{CB67E5F6-5ADE-4436-8370-32636C295851}" type="presParOf" srcId="{820B5C82-AB58-4BDB-96B7-084E4E4F0698}" destId="{1DD19125-E6BA-4EC5-80BB-52E548C6072F}" srcOrd="0" destOrd="0" presId="urn:microsoft.com/office/officeart/2005/8/layout/hierarchy1"/>
    <dgm:cxn modelId="{26A1D29A-19C4-459D-8CFB-FA2BD9E80F8F}" type="presParOf" srcId="{820B5C82-AB58-4BDB-96B7-084E4E4F0698}" destId="{D0B35A3B-56E6-447A-AB29-009282A22203}" srcOrd="1" destOrd="0" presId="urn:microsoft.com/office/officeart/2005/8/layout/hierarchy1"/>
    <dgm:cxn modelId="{9BBD75D4-3C33-46A6-83AF-62E3B9C702E4}" type="presParOf" srcId="{4DD0BD84-CB47-4995-9648-5DCCDC8475ED}" destId="{30484272-96AF-40CB-A2F2-040709861A76}" srcOrd="1" destOrd="0" presId="urn:microsoft.com/office/officeart/2005/8/layout/hierarchy1"/>
    <dgm:cxn modelId="{70604727-8506-4244-903B-6CB0FC5DA421}" type="presParOf" srcId="{A90A3F6E-E262-4BCE-9C2D-27AFC14BB3E4}" destId="{4E509865-52C2-4451-B476-83F39592BABA}" srcOrd="2" destOrd="0" presId="urn:microsoft.com/office/officeart/2005/8/layout/hierarchy1"/>
    <dgm:cxn modelId="{6001B586-6F8D-410E-85EA-4E138C42A632}" type="presParOf" srcId="{A90A3F6E-E262-4BCE-9C2D-27AFC14BB3E4}" destId="{484DD4E5-554C-4DFF-BA90-A60E36E53680}" srcOrd="3" destOrd="0" presId="urn:microsoft.com/office/officeart/2005/8/layout/hierarchy1"/>
    <dgm:cxn modelId="{FC353B85-CD0B-4048-A2D1-1C837C21FE2C}" type="presParOf" srcId="{484DD4E5-554C-4DFF-BA90-A60E36E53680}" destId="{AA3721E7-63EA-4D46-B582-B81A9FD643F6}" srcOrd="0" destOrd="0" presId="urn:microsoft.com/office/officeart/2005/8/layout/hierarchy1"/>
    <dgm:cxn modelId="{F7826135-755F-4C86-ADB4-E15A4B6D29C8}" type="presParOf" srcId="{AA3721E7-63EA-4D46-B582-B81A9FD643F6}" destId="{0BF5A8B5-5374-4B8F-91E4-7EEAC6F65466}" srcOrd="0" destOrd="0" presId="urn:microsoft.com/office/officeart/2005/8/layout/hierarchy1"/>
    <dgm:cxn modelId="{F56DFAA0-1B7F-4861-9598-EDF1FE63DC14}" type="presParOf" srcId="{AA3721E7-63EA-4D46-B582-B81A9FD643F6}" destId="{7CD6F0DD-F471-4B32-8C3D-941B54382E56}" srcOrd="1" destOrd="0" presId="urn:microsoft.com/office/officeart/2005/8/layout/hierarchy1"/>
    <dgm:cxn modelId="{F65247F3-08EF-4FA1-AE6B-A9B67DB7D2EF}" type="presParOf" srcId="{484DD4E5-554C-4DFF-BA90-A60E36E53680}" destId="{1DB7D042-7528-4343-8FAA-9D6F0817DCDE}" srcOrd="1" destOrd="0" presId="urn:microsoft.com/office/officeart/2005/8/layout/hierarchy1"/>
    <dgm:cxn modelId="{C6F6B46D-ED42-401E-B9BB-6C0B36A89A99}" type="presParOf" srcId="{A90A3F6E-E262-4BCE-9C2D-27AFC14BB3E4}" destId="{2568CCA0-E006-402F-B6E7-E33A1EA08C2A}" srcOrd="4" destOrd="0" presId="urn:microsoft.com/office/officeart/2005/8/layout/hierarchy1"/>
    <dgm:cxn modelId="{D7F7F553-CF31-41C6-8515-E4FDAA0750B4}" type="presParOf" srcId="{A90A3F6E-E262-4BCE-9C2D-27AFC14BB3E4}" destId="{1FCA3A8A-DF2F-4B59-AA95-D946CD4A3E38}" srcOrd="5" destOrd="0" presId="urn:microsoft.com/office/officeart/2005/8/layout/hierarchy1"/>
    <dgm:cxn modelId="{1F0234CF-CAC1-4296-B86F-7E8C9E55D9B2}" type="presParOf" srcId="{1FCA3A8A-DF2F-4B59-AA95-D946CD4A3E38}" destId="{E1B27746-2601-4612-8AC6-1BDC8258BAE8}" srcOrd="0" destOrd="0" presId="urn:microsoft.com/office/officeart/2005/8/layout/hierarchy1"/>
    <dgm:cxn modelId="{3CC99A8C-B2AA-435F-94A6-7E5BF1DEFA15}" type="presParOf" srcId="{E1B27746-2601-4612-8AC6-1BDC8258BAE8}" destId="{579F00CF-296B-4125-8BFA-B40B314DB76C}" srcOrd="0" destOrd="0" presId="urn:microsoft.com/office/officeart/2005/8/layout/hierarchy1"/>
    <dgm:cxn modelId="{08C5A6B0-76F7-41CB-9206-08E60BB5EBCB}" type="presParOf" srcId="{E1B27746-2601-4612-8AC6-1BDC8258BAE8}" destId="{6A231AB5-DDA9-4DF5-9D1E-AAC10C30E150}" srcOrd="1" destOrd="0" presId="urn:microsoft.com/office/officeart/2005/8/layout/hierarchy1"/>
    <dgm:cxn modelId="{534A4B3F-0B01-4B7C-95F4-12D846210F67}" type="presParOf" srcId="{1FCA3A8A-DF2F-4B59-AA95-D946CD4A3E38}" destId="{CB5B8719-5524-43E8-8D81-344D9B600C5D}"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8CCA0-E006-402F-B6E7-E33A1EA08C2A}">
      <dsp:nvSpPr>
        <dsp:cNvPr id="0" name=""/>
        <dsp:cNvSpPr/>
      </dsp:nvSpPr>
      <dsp:spPr>
        <a:xfrm>
          <a:off x="3589134" y="2300773"/>
          <a:ext cx="1884317" cy="295284"/>
        </a:xfrm>
        <a:custGeom>
          <a:avLst/>
          <a:gdLst/>
          <a:ahLst/>
          <a:cxnLst/>
          <a:rect l="0" t="0" r="0" b="0"/>
          <a:pathLst>
            <a:path>
              <a:moveTo>
                <a:pt x="0" y="0"/>
              </a:moveTo>
              <a:lnTo>
                <a:pt x="0" y="201227"/>
              </a:lnTo>
              <a:lnTo>
                <a:pt x="1884317" y="201227"/>
              </a:lnTo>
              <a:lnTo>
                <a:pt x="1884317" y="29528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509865-52C2-4451-B476-83F39592BABA}">
      <dsp:nvSpPr>
        <dsp:cNvPr id="0" name=""/>
        <dsp:cNvSpPr/>
      </dsp:nvSpPr>
      <dsp:spPr>
        <a:xfrm>
          <a:off x="3589134" y="2300773"/>
          <a:ext cx="643388" cy="295284"/>
        </a:xfrm>
        <a:custGeom>
          <a:avLst/>
          <a:gdLst/>
          <a:ahLst/>
          <a:cxnLst/>
          <a:rect l="0" t="0" r="0" b="0"/>
          <a:pathLst>
            <a:path>
              <a:moveTo>
                <a:pt x="0" y="0"/>
              </a:moveTo>
              <a:lnTo>
                <a:pt x="0" y="201227"/>
              </a:lnTo>
              <a:lnTo>
                <a:pt x="643388" y="201227"/>
              </a:lnTo>
              <a:lnTo>
                <a:pt x="643388" y="29528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A66F53-7DF5-4838-A8F1-6D059311A8CD}">
      <dsp:nvSpPr>
        <dsp:cNvPr id="0" name=""/>
        <dsp:cNvSpPr/>
      </dsp:nvSpPr>
      <dsp:spPr>
        <a:xfrm>
          <a:off x="2991594" y="2300773"/>
          <a:ext cx="597539" cy="295284"/>
        </a:xfrm>
        <a:custGeom>
          <a:avLst/>
          <a:gdLst/>
          <a:ahLst/>
          <a:cxnLst/>
          <a:rect l="0" t="0" r="0" b="0"/>
          <a:pathLst>
            <a:path>
              <a:moveTo>
                <a:pt x="597539" y="0"/>
              </a:moveTo>
              <a:lnTo>
                <a:pt x="597539" y="201227"/>
              </a:lnTo>
              <a:lnTo>
                <a:pt x="0" y="201227"/>
              </a:lnTo>
              <a:lnTo>
                <a:pt x="0" y="29528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622AF5-F09E-45CF-A0FB-FDE8E8EAC78A}">
      <dsp:nvSpPr>
        <dsp:cNvPr id="0" name=""/>
        <dsp:cNvSpPr/>
      </dsp:nvSpPr>
      <dsp:spPr>
        <a:xfrm>
          <a:off x="998186" y="1346180"/>
          <a:ext cx="2590947" cy="309874"/>
        </a:xfrm>
        <a:custGeom>
          <a:avLst/>
          <a:gdLst/>
          <a:ahLst/>
          <a:cxnLst/>
          <a:rect l="0" t="0" r="0" b="0"/>
          <a:pathLst>
            <a:path>
              <a:moveTo>
                <a:pt x="0" y="0"/>
              </a:moveTo>
              <a:lnTo>
                <a:pt x="0" y="215817"/>
              </a:lnTo>
              <a:lnTo>
                <a:pt x="2590947" y="215817"/>
              </a:lnTo>
              <a:lnTo>
                <a:pt x="2590947" y="3098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E93049-429E-4D9F-999E-26C6B2EE546C}">
      <dsp:nvSpPr>
        <dsp:cNvPr id="0" name=""/>
        <dsp:cNvSpPr/>
      </dsp:nvSpPr>
      <dsp:spPr>
        <a:xfrm>
          <a:off x="1100817" y="2300773"/>
          <a:ext cx="649847" cy="295284"/>
        </a:xfrm>
        <a:custGeom>
          <a:avLst/>
          <a:gdLst/>
          <a:ahLst/>
          <a:cxnLst/>
          <a:rect l="0" t="0" r="0" b="0"/>
          <a:pathLst>
            <a:path>
              <a:moveTo>
                <a:pt x="0" y="0"/>
              </a:moveTo>
              <a:lnTo>
                <a:pt x="0" y="201227"/>
              </a:lnTo>
              <a:lnTo>
                <a:pt x="649847" y="201227"/>
              </a:lnTo>
              <a:lnTo>
                <a:pt x="649847" y="29528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3FD7A8-FA03-4EB4-B4CF-4E73248C918F}">
      <dsp:nvSpPr>
        <dsp:cNvPr id="0" name=""/>
        <dsp:cNvSpPr/>
      </dsp:nvSpPr>
      <dsp:spPr>
        <a:xfrm>
          <a:off x="509736" y="2300773"/>
          <a:ext cx="591081" cy="295284"/>
        </a:xfrm>
        <a:custGeom>
          <a:avLst/>
          <a:gdLst/>
          <a:ahLst/>
          <a:cxnLst/>
          <a:rect l="0" t="0" r="0" b="0"/>
          <a:pathLst>
            <a:path>
              <a:moveTo>
                <a:pt x="591081" y="0"/>
              </a:moveTo>
              <a:lnTo>
                <a:pt x="591081" y="201227"/>
              </a:lnTo>
              <a:lnTo>
                <a:pt x="0" y="201227"/>
              </a:lnTo>
              <a:lnTo>
                <a:pt x="0" y="29528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48133A-54B5-44DD-B673-57DD25F0E693}">
      <dsp:nvSpPr>
        <dsp:cNvPr id="0" name=""/>
        <dsp:cNvSpPr/>
      </dsp:nvSpPr>
      <dsp:spPr>
        <a:xfrm>
          <a:off x="998186" y="1346180"/>
          <a:ext cx="102631" cy="309874"/>
        </a:xfrm>
        <a:custGeom>
          <a:avLst/>
          <a:gdLst/>
          <a:ahLst/>
          <a:cxnLst/>
          <a:rect l="0" t="0" r="0" b="0"/>
          <a:pathLst>
            <a:path>
              <a:moveTo>
                <a:pt x="0" y="0"/>
              </a:moveTo>
              <a:lnTo>
                <a:pt x="0" y="215817"/>
              </a:lnTo>
              <a:lnTo>
                <a:pt x="102631" y="215817"/>
              </a:lnTo>
              <a:lnTo>
                <a:pt x="102631" y="3098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A3EFDE-72A3-4705-922E-B419CD72E742}">
      <dsp:nvSpPr>
        <dsp:cNvPr id="0" name=""/>
        <dsp:cNvSpPr/>
      </dsp:nvSpPr>
      <dsp:spPr>
        <a:xfrm>
          <a:off x="-112811" y="701461"/>
          <a:ext cx="2221996" cy="6447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7E6073-9F58-4EE5-83CF-07148B560C0E}">
      <dsp:nvSpPr>
        <dsp:cNvPr id="0" name=""/>
        <dsp:cNvSpPr/>
      </dsp:nvSpPr>
      <dsp:spPr>
        <a:xfrm>
          <a:off x="0" y="808632"/>
          <a:ext cx="2221996" cy="6447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State</a:t>
          </a:r>
        </a:p>
      </dsp:txBody>
      <dsp:txXfrm>
        <a:off x="18883" y="827515"/>
        <a:ext cx="2184230" cy="606952"/>
      </dsp:txXfrm>
    </dsp:sp>
    <dsp:sp modelId="{2982E635-AEE4-441A-BE0F-CA093647E175}">
      <dsp:nvSpPr>
        <dsp:cNvPr id="0" name=""/>
        <dsp:cNvSpPr/>
      </dsp:nvSpPr>
      <dsp:spPr>
        <a:xfrm>
          <a:off x="-11647" y="1656054"/>
          <a:ext cx="2224930" cy="6447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10E2DA-63BA-40EE-A4D7-D82539DBCB7F}">
      <dsp:nvSpPr>
        <dsp:cNvPr id="0" name=""/>
        <dsp:cNvSpPr/>
      </dsp:nvSpPr>
      <dsp:spPr>
        <a:xfrm>
          <a:off x="101164" y="1763226"/>
          <a:ext cx="2224930" cy="6447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District 1</a:t>
          </a:r>
        </a:p>
      </dsp:txBody>
      <dsp:txXfrm>
        <a:off x="120047" y="1782109"/>
        <a:ext cx="2187164" cy="606952"/>
      </dsp:txXfrm>
    </dsp:sp>
    <dsp:sp modelId="{C06498A8-4E4B-484C-B929-ACFA1DDCB3F1}">
      <dsp:nvSpPr>
        <dsp:cNvPr id="0" name=""/>
        <dsp:cNvSpPr/>
      </dsp:nvSpPr>
      <dsp:spPr>
        <a:xfrm>
          <a:off x="2083" y="2596058"/>
          <a:ext cx="1015305" cy="6447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3745D9-57CE-4670-89E1-4C9935C5B042}">
      <dsp:nvSpPr>
        <dsp:cNvPr id="0" name=""/>
        <dsp:cNvSpPr/>
      </dsp:nvSpPr>
      <dsp:spPr>
        <a:xfrm>
          <a:off x="114895" y="2703229"/>
          <a:ext cx="1015305" cy="6447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School A</a:t>
          </a:r>
        </a:p>
      </dsp:txBody>
      <dsp:txXfrm>
        <a:off x="133778" y="2722112"/>
        <a:ext cx="977539" cy="606952"/>
      </dsp:txXfrm>
    </dsp:sp>
    <dsp:sp modelId="{67DE6EF7-AE9D-49FB-A8E1-B01CC441CBD1}">
      <dsp:nvSpPr>
        <dsp:cNvPr id="0" name=""/>
        <dsp:cNvSpPr/>
      </dsp:nvSpPr>
      <dsp:spPr>
        <a:xfrm>
          <a:off x="1243012" y="2596058"/>
          <a:ext cx="1015305" cy="6447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030010-B5D6-4A6E-BB08-DCBBC1F39B2A}">
      <dsp:nvSpPr>
        <dsp:cNvPr id="0" name=""/>
        <dsp:cNvSpPr/>
      </dsp:nvSpPr>
      <dsp:spPr>
        <a:xfrm>
          <a:off x="1355824" y="2703229"/>
          <a:ext cx="1015305" cy="6447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School B</a:t>
          </a:r>
        </a:p>
      </dsp:txBody>
      <dsp:txXfrm>
        <a:off x="1374707" y="2722112"/>
        <a:ext cx="977539" cy="606952"/>
      </dsp:txXfrm>
    </dsp:sp>
    <dsp:sp modelId="{2FFF9C4E-3131-4254-B7F8-60D8C9DEE8EB}">
      <dsp:nvSpPr>
        <dsp:cNvPr id="0" name=""/>
        <dsp:cNvSpPr/>
      </dsp:nvSpPr>
      <dsp:spPr>
        <a:xfrm>
          <a:off x="2459038" y="1656054"/>
          <a:ext cx="2260191" cy="6447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299D06-277C-4117-AAEA-114A74C47D7E}">
      <dsp:nvSpPr>
        <dsp:cNvPr id="0" name=""/>
        <dsp:cNvSpPr/>
      </dsp:nvSpPr>
      <dsp:spPr>
        <a:xfrm>
          <a:off x="2571849" y="1763226"/>
          <a:ext cx="2260191" cy="6447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District 2</a:t>
          </a:r>
        </a:p>
      </dsp:txBody>
      <dsp:txXfrm>
        <a:off x="2590732" y="1782109"/>
        <a:ext cx="2222425" cy="606952"/>
      </dsp:txXfrm>
    </dsp:sp>
    <dsp:sp modelId="{1DD19125-E6BA-4EC5-80BB-52E548C6072F}">
      <dsp:nvSpPr>
        <dsp:cNvPr id="0" name=""/>
        <dsp:cNvSpPr/>
      </dsp:nvSpPr>
      <dsp:spPr>
        <a:xfrm>
          <a:off x="2483941" y="2596058"/>
          <a:ext cx="1015305" cy="6447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B35A3B-56E6-447A-AB29-009282A22203}">
      <dsp:nvSpPr>
        <dsp:cNvPr id="0" name=""/>
        <dsp:cNvSpPr/>
      </dsp:nvSpPr>
      <dsp:spPr>
        <a:xfrm>
          <a:off x="2596753" y="2703229"/>
          <a:ext cx="1015305" cy="6447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School C</a:t>
          </a:r>
        </a:p>
      </dsp:txBody>
      <dsp:txXfrm>
        <a:off x="2615636" y="2722112"/>
        <a:ext cx="977539" cy="606952"/>
      </dsp:txXfrm>
    </dsp:sp>
    <dsp:sp modelId="{0BF5A8B5-5374-4B8F-91E4-7EEAC6F65466}">
      <dsp:nvSpPr>
        <dsp:cNvPr id="0" name=""/>
        <dsp:cNvSpPr/>
      </dsp:nvSpPr>
      <dsp:spPr>
        <a:xfrm>
          <a:off x="3724870" y="2596058"/>
          <a:ext cx="1015305" cy="6447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D6F0DD-F471-4B32-8C3D-941B54382E56}">
      <dsp:nvSpPr>
        <dsp:cNvPr id="0" name=""/>
        <dsp:cNvSpPr/>
      </dsp:nvSpPr>
      <dsp:spPr>
        <a:xfrm>
          <a:off x="3837682" y="2703229"/>
          <a:ext cx="1015305" cy="6447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School D</a:t>
          </a:r>
        </a:p>
      </dsp:txBody>
      <dsp:txXfrm>
        <a:off x="3856565" y="2722112"/>
        <a:ext cx="977539" cy="606952"/>
      </dsp:txXfrm>
    </dsp:sp>
    <dsp:sp modelId="{579F00CF-296B-4125-8BFA-B40B314DB76C}">
      <dsp:nvSpPr>
        <dsp:cNvPr id="0" name=""/>
        <dsp:cNvSpPr/>
      </dsp:nvSpPr>
      <dsp:spPr>
        <a:xfrm>
          <a:off x="4965799" y="2596058"/>
          <a:ext cx="1015305" cy="6447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231AB5-DDA9-4DF5-9D1E-AAC10C30E150}">
      <dsp:nvSpPr>
        <dsp:cNvPr id="0" name=""/>
        <dsp:cNvSpPr/>
      </dsp:nvSpPr>
      <dsp:spPr>
        <a:xfrm>
          <a:off x="5078610" y="2703229"/>
          <a:ext cx="1015305" cy="6447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School E</a:t>
          </a:r>
        </a:p>
      </dsp:txBody>
      <dsp:txXfrm>
        <a:off x="5097493" y="2722112"/>
        <a:ext cx="977539" cy="6069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e.portal.cambiumast.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launchpad.classlink.com/ddo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launchpad.classlink.com/ddo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Welcome to the online training module for the Test Information Distribution Engine, also known as TIDE. This training module includes many examples of TIDE’s features. The </a:t>
            </a:r>
            <a:r>
              <a:rPr lang="en-US" i="1" dirty="0">
                <a:latin typeface="Arial" panose="020B0604020202020204" pitchFamily="34" charset="0"/>
                <a:cs typeface="Arial" panose="020B0604020202020204" pitchFamily="34" charset="0"/>
              </a:rPr>
              <a:t>TIDE User Guide </a:t>
            </a:r>
            <a:r>
              <a:rPr lang="en-US" dirty="0">
                <a:latin typeface="Arial" panose="020B0604020202020204" pitchFamily="34" charset="0"/>
                <a:cs typeface="Arial" panose="020B0604020202020204" pitchFamily="34" charset="0"/>
              </a:rPr>
              <a:t>on the Delaware assessment</a:t>
            </a:r>
            <a:r>
              <a:rPr lang="en-US" baseline="0" dirty="0">
                <a:latin typeface="Arial" panose="020B0604020202020204" pitchFamily="34" charset="0"/>
                <a:cs typeface="Arial" panose="020B0604020202020204" pitchFamily="34" charset="0"/>
              </a:rPr>
              <a:t> portal: </a:t>
            </a:r>
            <a:r>
              <a:rPr lang="en-US" dirty="0">
                <a:hlinkClick r:id="rId3"/>
              </a:rPr>
              <a:t>https://de.portal.cambiumast.com/</a:t>
            </a:r>
            <a:r>
              <a:rPr lang="en-US" dirty="0"/>
              <a:t> </a:t>
            </a:r>
            <a:r>
              <a:rPr lang="en-US" dirty="0">
                <a:latin typeface="Arial" panose="020B0604020202020204" pitchFamily="34" charset="0"/>
                <a:cs typeface="Arial" panose="020B0604020202020204" pitchFamily="34" charset="0"/>
              </a:rPr>
              <a:t>has additional information about features in TIDE.</a:t>
            </a:r>
            <a:endParaRPr lang="en-US" sz="1200" dirty="0"/>
          </a:p>
          <a:p>
            <a:endParaRPr lang="en-US"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
        <p:nvSpPr>
          <p:cNvPr id="11" name="Slide Image Placeholder 10">
            <a:extLst>
              <a:ext uri="{FF2B5EF4-FFF2-40B4-BE49-F238E27FC236}">
                <a16:creationId xmlns:a16="http://schemas.microsoft.com/office/drawing/2014/main" id="{7BBB0B8B-F015-42ED-B71A-EF1B41D5F87C}"/>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To download Hand-Scoring </a:t>
            </a:r>
            <a:r>
              <a:rPr lang="en-US" b="0" baseline="0" dirty="0">
                <a:latin typeface="Arial" panose="020B0604020202020204" pitchFamily="34" charset="0"/>
                <a:cs typeface="Arial" panose="020B0604020202020204" pitchFamily="34" charset="0"/>
              </a:rPr>
              <a:t>resources needed for the Smarter Balanced interims, click the </a:t>
            </a:r>
            <a:r>
              <a:rPr lang="en-US" b="1" baseline="0" dirty="0">
                <a:latin typeface="Arial" panose="020B0604020202020204" pitchFamily="34" charset="0"/>
                <a:cs typeface="Arial" panose="020B0604020202020204" pitchFamily="34" charset="0"/>
              </a:rPr>
              <a:t>General Resources </a:t>
            </a:r>
            <a:r>
              <a:rPr lang="en-US" b="0" baseline="0" dirty="0">
                <a:latin typeface="Arial" panose="020B0604020202020204" pitchFamily="34" charset="0"/>
                <a:cs typeface="Arial" panose="020B0604020202020204" pitchFamily="34" charset="0"/>
              </a:rPr>
              <a:t>drop-down list in the banner. </a:t>
            </a:r>
          </a:p>
          <a:p>
            <a:endParaRPr lang="en-US" b="0" baseline="0" dirty="0">
              <a:latin typeface="Arial" panose="020B0604020202020204" pitchFamily="34" charset="0"/>
              <a:cs typeface="Arial" panose="020B0604020202020204" pitchFamily="34" charset="0"/>
            </a:endParaRPr>
          </a:p>
          <a:p>
            <a:r>
              <a:rPr lang="en-US" b="0" baseline="0" dirty="0">
                <a:latin typeface="Arial" panose="020B0604020202020204" pitchFamily="34" charset="0"/>
                <a:cs typeface="Arial" panose="020B0604020202020204" pitchFamily="34" charset="0"/>
              </a:rPr>
              <a:t>Please note than Hand-Scoring resources are only available for the ELA and math interim assessments.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1063710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access secure documents and files you have previously exported in TIDE and other Cambium Assessment systems, click the Secure File Center button in the banner. Note that files are displayed in the order that they are generated, uploaded, or archived. The Secure File Center displays the name of the file, creation and expiration dates, days until expiration, and an actions column. To show system and custom labels, click Show on the corresponding toggle bar and mark checkboxes for the label(s) you wish to display. To hide labels, click Hide on the appropriate toggle bar.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default, exported files are available for 30 days.</a:t>
            </a:r>
          </a:p>
          <a:p>
            <a:endParaRPr lang="en-US" dirty="0"/>
          </a:p>
          <a:p>
            <a:r>
              <a:rPr lang="en-US" dirty="0"/>
              <a:t>For more information on the Secure File Center and its features, refer to the TIDE User Guide.</a:t>
            </a:r>
          </a:p>
          <a:p>
            <a:endParaRPr lang="en-US" dirty="0"/>
          </a:p>
          <a:p>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11</a:t>
            </a:fld>
            <a:endParaRPr lang="en-US" dirty="0"/>
          </a:p>
        </p:txBody>
      </p:sp>
      <p:sp>
        <p:nvSpPr>
          <p:cNvPr id="7" name="Slide Image Placeholder 6">
            <a:extLst>
              <a:ext uri="{FF2B5EF4-FFF2-40B4-BE49-F238E27FC236}">
                <a16:creationId xmlns:a16="http://schemas.microsoft.com/office/drawing/2014/main" id="{DA5999AC-81E8-4AD3-BDB1-5E824A579FDE}"/>
              </a:ext>
            </a:extLst>
          </p:cNvPr>
          <p:cNvSpPr>
            <a:spLocks noGrp="1" noRot="1" noChangeAspect="1"/>
          </p:cNvSpPr>
          <p:nvPr>
            <p:ph type="sldImg"/>
          </p:nvPr>
        </p:nvSpPr>
        <p:spPr/>
      </p:sp>
    </p:spTree>
    <p:extLst>
      <p:ext uri="{BB962C8B-B14F-4D97-AF65-F5344CB8AC3E}">
        <p14:creationId xmlns:p14="http://schemas.microsoft.com/office/powerpoint/2010/main" val="1409781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You can send a file or files from TIDE to individual recipients by email address or to groups of recipients by user role. </a:t>
            </a:r>
          </a:p>
          <a:p>
            <a:r>
              <a:rPr lang="en-US" dirty="0"/>
              <a:t>To send files, click the Secure File Center button from the TIDE banner. Next, click the Send Files tab at the top of the window.</a:t>
            </a:r>
          </a:p>
          <a:p>
            <a:pPr lvl="0"/>
            <a:endParaRPr lang="en-US" dirty="0"/>
          </a:p>
          <a:p>
            <a:pPr lvl="0"/>
            <a:r>
              <a:rPr lang="en-US" dirty="0"/>
              <a:t>To send files by role, select the role group to which you want to send a file or files. A drop-down list appears.</a:t>
            </a:r>
          </a:p>
          <a:p>
            <a:pPr lvl="0"/>
            <a:r>
              <a:rPr lang="en-US" dirty="0"/>
              <a:t>Next, select the role or roles to which you want to send a file or files. You can choose Select all to send a file or files to all roles in the selected role group. </a:t>
            </a:r>
          </a:p>
          <a:p>
            <a:pPr lvl="0"/>
            <a:r>
              <a:rPr lang="en-US" dirty="0"/>
              <a:t>From the Select Organization(s) drop-down lists, select organizations that will receive the file or files you will send.</a:t>
            </a:r>
          </a:p>
          <a:p>
            <a:pPr lvl="0"/>
            <a:endParaRPr lang="en-US" dirty="0"/>
          </a:p>
          <a:p>
            <a:pPr lvl="0"/>
            <a:r>
              <a:rPr lang="en-US" u="none" dirty="0"/>
              <a:t>To send files by email, enter the email address of the recipient to whom you wish to send a file or files. </a:t>
            </a:r>
          </a:p>
          <a:p>
            <a:pPr lvl="0"/>
            <a:endParaRPr lang="en-US" dirty="0"/>
          </a:p>
          <a:p>
            <a:pPr lvl="0"/>
            <a:r>
              <a:rPr lang="en-US" dirty="0"/>
              <a:t>After selecting recipients, click Browse under the Add File field to select a file or files to send. A file browser appears.</a:t>
            </a:r>
          </a:p>
          <a:p>
            <a:pPr lvl="0"/>
            <a:r>
              <a:rPr lang="en-US" dirty="0"/>
              <a:t>From the file browser, select up to 10 files to send.</a:t>
            </a:r>
          </a:p>
          <a:p>
            <a:pPr lvl="0"/>
            <a:endParaRPr lang="en-US" dirty="0"/>
          </a:p>
          <a:p>
            <a:pPr lvl="0"/>
            <a:r>
              <a:rPr lang="en-US" dirty="0"/>
              <a:t>Click Send.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dirty="0"/>
          </a:p>
        </p:txBody>
      </p:sp>
      <p:sp>
        <p:nvSpPr>
          <p:cNvPr id="11" name="Slide Image Placeholder 10">
            <a:extLst>
              <a:ext uri="{FF2B5EF4-FFF2-40B4-BE49-F238E27FC236}">
                <a16:creationId xmlns:a16="http://schemas.microsoft.com/office/drawing/2014/main" id="{B33593AD-EC17-4E4A-BAE4-2D64723921AE}"/>
              </a:ext>
            </a:extLst>
          </p:cNvPr>
          <p:cNvSpPr>
            <a:spLocks noGrp="1" noRot="1" noChangeAspect="1"/>
          </p:cNvSpPr>
          <p:nvPr>
            <p:ph type="sldImg"/>
          </p:nvPr>
        </p:nvSpPr>
        <p:spPr/>
      </p:sp>
    </p:spTree>
    <p:extLst>
      <p:ext uri="{BB962C8B-B14F-4D97-AF65-F5344CB8AC3E}">
        <p14:creationId xmlns:p14="http://schemas.microsoft.com/office/powerpoint/2010/main" val="4028308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you enter any task page, a navigation toolbar appears at the top of the page. This toolbar allows you to access each task and action that was available on the dashboard. To view the task menus for a particular TIDE category, click the icon for that category above the toolbar.</a:t>
            </a:r>
          </a:p>
          <a:p>
            <a:endParaRPr lang="en-US" dirty="0"/>
          </a:p>
          <a:p>
            <a:r>
              <a:rPr lang="en-US" dirty="0"/>
              <a:t>Some pages in TIDE are divided into multiple panels. Each panel contains a group of related settings and fields that you can edit. You can click the minus sign in the upper-left corner of a panel to collapse it or click the plus sign in a collapsed panel to expand it. Additionally, a floating Go to section toolbar appears on the left side of each page with multiple panels. This toolbar includes a numbered button for each panel in the form. You can hover over a button to display the label of the associated panel and click the button to jump to that panel.</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13</a:t>
            </a:fld>
            <a:endParaRPr lang="en-US" dirty="0"/>
          </a:p>
        </p:txBody>
      </p:sp>
      <p:sp>
        <p:nvSpPr>
          <p:cNvPr id="7" name="Slide Image Placeholder 6">
            <a:extLst>
              <a:ext uri="{FF2B5EF4-FFF2-40B4-BE49-F238E27FC236}">
                <a16:creationId xmlns:a16="http://schemas.microsoft.com/office/drawing/2014/main" id="{1D1A5442-B72B-4C66-8BF6-360D9C07CEC0}"/>
              </a:ext>
            </a:extLst>
          </p:cNvPr>
          <p:cNvSpPr>
            <a:spLocks noGrp="1" noRot="1" noChangeAspect="1"/>
          </p:cNvSpPr>
          <p:nvPr>
            <p:ph type="sldImg"/>
          </p:nvPr>
        </p:nvSpPr>
        <p:spPr/>
      </p:sp>
    </p:spTree>
    <p:extLst>
      <p:ext uri="{BB962C8B-B14F-4D97-AF65-F5344CB8AC3E}">
        <p14:creationId xmlns:p14="http://schemas.microsoft.com/office/powerpoint/2010/main" val="1444313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Most pages</a:t>
            </a:r>
            <a:r>
              <a:rPr lang="en-US" baseline="0" dirty="0">
                <a:latin typeface="Arial" panose="020B0604020202020204" pitchFamily="34" charset="0"/>
                <a:cs typeface="Arial" panose="020B0604020202020204" pitchFamily="34" charset="0"/>
              </a:rPr>
              <a:t> in TIDE have help text that describes the page and how to use it. To show or hide help text on a page, click the gray </a:t>
            </a:r>
            <a:r>
              <a:rPr lang="en-US" b="1" baseline="0" dirty="0">
                <a:latin typeface="Arial" panose="020B0604020202020204" pitchFamily="34" charset="0"/>
                <a:cs typeface="Arial" panose="020B0604020202020204" pitchFamily="34" charset="0"/>
              </a:rPr>
              <a:t>more info</a:t>
            </a:r>
            <a:r>
              <a:rPr lang="en-US" baseline="0" dirty="0">
                <a:latin typeface="Arial" panose="020B0604020202020204" pitchFamily="34" charset="0"/>
                <a:cs typeface="Arial" panose="020B0604020202020204" pitchFamily="34" charset="0"/>
              </a:rPr>
              <a:t> link under the page title.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read more-detailed information about the page that you are currently viewing, click the </a:t>
            </a:r>
            <a:r>
              <a:rPr lang="en-US" b="1" dirty="0">
                <a:latin typeface="Arial" panose="020B0604020202020204" pitchFamily="34" charset="0"/>
                <a:cs typeface="Arial" panose="020B0604020202020204" pitchFamily="34" charset="0"/>
              </a:rPr>
              <a:t>Help </a:t>
            </a:r>
            <a:r>
              <a:rPr lang="en-US" dirty="0">
                <a:latin typeface="Arial" panose="020B0604020202020204" pitchFamily="34" charset="0"/>
                <a:cs typeface="Arial" panose="020B0604020202020204" pitchFamily="34" charset="0"/>
              </a:rPr>
              <a:t>button in the banner.</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1444313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quickly search for a user or student to view or edit, enter the user’s email address or student’s SSID in the search box. Then, click the magnifying glass to the right of the search box. </a:t>
            </a:r>
          </a:p>
          <a:p>
            <a:endParaRPr lang="en-US" dirty="0"/>
          </a:p>
          <a:p>
            <a:r>
              <a:rPr lang="en-US" dirty="0"/>
              <a:t>If you are searching for a user to view or edit, the View/Edit User form will appear. If you are searching for a student to view or edit, the View/Edit Student form will appear. </a:t>
            </a:r>
          </a:p>
          <a:p>
            <a:endParaRPr lang="en-US" dirty="0"/>
          </a:p>
          <a:p>
            <a:r>
              <a:rPr lang="en-US" dirty="0"/>
              <a:t>When you are finished viewing/editing a student or user, click the Save button. </a:t>
            </a:r>
          </a:p>
        </p:txBody>
      </p:sp>
      <p:sp>
        <p:nvSpPr>
          <p:cNvPr id="4" name="Slide Number Placeholder 3"/>
          <p:cNvSpPr>
            <a:spLocks noGrp="1"/>
          </p:cNvSpPr>
          <p:nvPr>
            <p:ph type="sldNum" sz="quarter" idx="5"/>
          </p:nvPr>
        </p:nvSpPr>
        <p:spPr/>
        <p:txBody>
          <a:bodyPr/>
          <a:lstStyle/>
          <a:p>
            <a:fld id="{DBA2C2E2-0E08-480B-A22D-C2F2EBF6A27D}" type="slidenum">
              <a:rPr lang="en-US" smtClean="0"/>
              <a:pPr/>
              <a:t>15</a:t>
            </a:fld>
            <a:endParaRPr lang="en-US" dirty="0"/>
          </a:p>
        </p:txBody>
      </p:sp>
      <p:sp>
        <p:nvSpPr>
          <p:cNvPr id="7" name="Slide Image Placeholder 6">
            <a:extLst>
              <a:ext uri="{FF2B5EF4-FFF2-40B4-BE49-F238E27FC236}">
                <a16:creationId xmlns:a16="http://schemas.microsoft.com/office/drawing/2014/main" id="{20E1CBEC-AE5E-4610-BE34-E5D3E226972F}"/>
              </a:ext>
            </a:extLst>
          </p:cNvPr>
          <p:cNvSpPr>
            <a:spLocks noGrp="1" noRot="1" noChangeAspect="1"/>
          </p:cNvSpPr>
          <p:nvPr>
            <p:ph type="sldImg"/>
          </p:nvPr>
        </p:nvSpPr>
        <p:spPr/>
      </p:sp>
    </p:spTree>
    <p:extLst>
      <p:ext uri="{BB962C8B-B14F-4D97-AF65-F5344CB8AC3E}">
        <p14:creationId xmlns:p14="http://schemas.microsoft.com/office/powerpoint/2010/main" val="2817249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TIDE also manages student information and keeps track of which assessments students are eligible to take. The Students task menu allows you to view, edit, or export student; upload interim grades; and generate frequency distribution reports, and upload student settings. </a:t>
            </a:r>
            <a:r>
              <a:rPr lang="en-US" sz="1200" kern="1200" dirty="0">
                <a:solidFill>
                  <a:schemeClr val="tx1"/>
                </a:solidFill>
                <a:effectLst/>
                <a:latin typeface="Calibri"/>
                <a:ea typeface="+mn-ea"/>
                <a:cs typeface="+mn-cs"/>
              </a:rPr>
              <a:t>We have shown you how to perform most of the tasks in the Students Task Menu. As you plan for testing it is helpful to use the Frequency Distribution Report to double check student information and test settings.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NOTE: The TIDE tasks available vary by user role with State and District level roles with access to the most features. </a:t>
            </a:r>
          </a:p>
          <a:p>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16</a:t>
            </a:fld>
            <a:endParaRPr lang="en-US" dirty="0"/>
          </a:p>
        </p:txBody>
      </p:sp>
      <p:sp>
        <p:nvSpPr>
          <p:cNvPr id="7" name="Slide Image Placeholder 6">
            <a:extLst>
              <a:ext uri="{FF2B5EF4-FFF2-40B4-BE49-F238E27FC236}">
                <a16:creationId xmlns:a16="http://schemas.microsoft.com/office/drawing/2014/main" id="{226FC06C-C301-479C-9D22-30EABFC7A8AF}"/>
              </a:ext>
            </a:extLst>
          </p:cNvPr>
          <p:cNvSpPr>
            <a:spLocks noGrp="1" noRot="1" noChangeAspect="1"/>
          </p:cNvSpPr>
          <p:nvPr>
            <p:ph type="sldImg"/>
          </p:nvPr>
        </p:nvSpPr>
        <p:spPr/>
      </p:sp>
    </p:spTree>
    <p:extLst>
      <p:ext uri="{BB962C8B-B14F-4D97-AF65-F5344CB8AC3E}">
        <p14:creationId xmlns:p14="http://schemas.microsoft.com/office/powerpoint/2010/main" val="3723682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View/Edit/Export Students page includes a form for setting selection criteria to retrieve students. Required criteria, such as the district and school in this example, are marked with asterisks. </a:t>
            </a:r>
            <a:r>
              <a:rPr lang="en-US" sz="1800" dirty="0">
                <a:effectLst/>
                <a:latin typeface="Calibri" panose="020F0502020204030204" pitchFamily="34" charset="0"/>
                <a:ea typeface="Times New Roman" panose="02020603050405020304" pitchFamily="18" charset="0"/>
              </a:rPr>
              <a:t>In the </a:t>
            </a:r>
            <a:r>
              <a:rPr lang="en-US" sz="1800" i="1" dirty="0">
                <a:effectLst/>
                <a:latin typeface="Calibri" panose="020F0502020204030204" pitchFamily="34" charset="0"/>
                <a:ea typeface="Times New Roman" panose="02020603050405020304" pitchFamily="18" charset="0"/>
              </a:rPr>
              <a:t>School</a:t>
            </a:r>
            <a:r>
              <a:rPr lang="en-US" sz="1800" dirty="0">
                <a:effectLst/>
                <a:latin typeface="Calibri" panose="020F0502020204030204" pitchFamily="34" charset="0"/>
                <a:ea typeface="Times New Roman" panose="02020603050405020304" pitchFamily="18" charset="0"/>
              </a:rPr>
              <a:t> drop-down list, users can begin typing in the </a:t>
            </a:r>
            <a:r>
              <a:rPr lang="en-US" sz="1800" i="1" dirty="0">
                <a:effectLst/>
                <a:latin typeface="Calibri" panose="020F0502020204030204" pitchFamily="34" charset="0"/>
                <a:ea typeface="Times New Roman" panose="02020603050405020304" pitchFamily="18" charset="0"/>
              </a:rPr>
              <a:t>Search</a:t>
            </a:r>
            <a:r>
              <a:rPr lang="en-US" sz="1800" dirty="0">
                <a:effectLst/>
                <a:latin typeface="Calibri" panose="020F0502020204030204" pitchFamily="34" charset="0"/>
                <a:ea typeface="Times New Roman" panose="02020603050405020304" pitchFamily="18" charset="0"/>
              </a:rPr>
              <a:t> field to filter results. You can enter part of or your complete school name or school ID in the search field.</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a:p>
            <a:r>
              <a:rPr lang="en-US" dirty="0"/>
              <a:t>Other criteria are optional, such as the secure student identifier and the student’s first or last name. </a:t>
            </a:r>
          </a:p>
          <a:p>
            <a:endParaRPr lang="en-US" dirty="0"/>
          </a:p>
          <a:p>
            <a:r>
              <a:rPr lang="en-US" dirty="0"/>
              <a:t>You can further refine your criteria by entering additional demographic information or test settings in the Additional Search panel. </a:t>
            </a:r>
          </a:p>
          <a:p>
            <a:endParaRPr lang="en-US" dirty="0"/>
          </a:p>
          <a:p>
            <a:r>
              <a:rPr lang="en-US" dirty="0"/>
              <a:t>The students you can retrieve on this page are limited by your role’s scope. For example, if you are a district-level user, you can retrieve only students enrolled within your district. If you are a school-level user, you can only retrieve students enrolled within your school.</a:t>
            </a:r>
          </a:p>
          <a:p>
            <a:endParaRPr lang="en-US" dirty="0"/>
          </a:p>
          <a:p>
            <a:pPr marL="0" marR="0">
              <a:spcBef>
                <a:spcPts val="600"/>
              </a:spcBef>
              <a:spcAft>
                <a:spcPts val="12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dirty="0"/>
          </a:p>
          <a:p>
            <a:endParaRPr lang="en-US" dirty="0"/>
          </a:p>
          <a:p>
            <a:r>
              <a:rPr lang="en-US" b="0" dirty="0"/>
              <a:t>Click Search to continue.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17</a:t>
            </a:fld>
            <a:endParaRPr lang="en-US" dirty="0"/>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510312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you click Search, you will see a message asking whether you would like to view the results of your search, export the list of students to your Inbox, or modify your search criteria and try again. If you choose to export the results to your Inbox, you will receive an email when the file is ready for you to download.</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18</a:t>
            </a:fld>
            <a:endParaRPr lang="en-US" dirty="0"/>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289319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you click View Results, TIDE will display all the students satisfying the search criteria. Because not all columns can fit on the screen at once, click the blue arrow on the right side of the screen to scroll right and display more information. To add or delete columns to display, click the drop-down menu at the upper-right corner of the results. </a:t>
            </a:r>
            <a:r>
              <a:rPr lang="en-US" altLang="en-US" dirty="0"/>
              <a:t>You can edit a student’s information, including test settings and accommodations and student test participation data, by clicking the green pencil icon.</a:t>
            </a:r>
          </a:p>
          <a:p>
            <a:endParaRPr lang="en-US" altLang="en-US" dirty="0"/>
          </a:p>
          <a:p>
            <a:r>
              <a:rPr lang="en-US" altLang="en-US" dirty="0"/>
              <a:t>Print students from TIDE by selecting the desired students and clicking the Print button above the search results. </a:t>
            </a:r>
          </a:p>
          <a:p>
            <a:endParaRPr lang="en-US" altLang="en-US" dirty="0"/>
          </a:p>
          <a:p>
            <a:r>
              <a:rPr lang="en-US" altLang="en-US" dirty="0"/>
              <a:t>To export the results, mark the checkboxes next to the results you wish to export and click the green export button above the search results. A pop-up window will appear with the option to export to the Inbox in either Excel or CSV format. </a:t>
            </a:r>
          </a:p>
          <a:p>
            <a:endParaRPr lang="en-US" altLang="en-US" dirty="0"/>
          </a:p>
          <a:p>
            <a:r>
              <a:rPr lang="en-US" altLang="en-US" dirty="0"/>
              <a:t>To make the search form reappear and search for additional students, click the plus sign in the Search Students panel, which appears as a blue bar. </a:t>
            </a:r>
          </a:p>
          <a:p>
            <a:endParaRPr lang="en-US" altLang="en-US" dirty="0"/>
          </a:p>
          <a:p>
            <a:r>
              <a:rPr lang="en-US" altLang="en-US" dirty="0"/>
              <a:t>For more-detailed information on managing students, see your TIDE User Guide.</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19</a:t>
            </a:fld>
            <a:endParaRPr lang="en-US" dirty="0"/>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4030735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This presentation will address numerous topics in TIDE, including tasks that typically take place while preparing for testing, during test administration, and after testing has concluded.</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At its core, TIDE is a registration system for users who will access CAI systems and students who will take CAI tests. Users of all CAI systems must be added to TIDE before they can access any CAI system. Students must be added to TIDE before they can test in TDS. Classes must be added in TIDE so Reporting can display scores at the classroom, school, district, and state level. During testing, TIDE users can print test tickets, manage invalidation requests, and monitor test progress. </a:t>
            </a:r>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2</a:t>
            </a:fld>
            <a:endParaRPr lang="en-US" dirty="0"/>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949262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sz="1200" kern="1200" dirty="0">
                <a:solidFill>
                  <a:schemeClr val="tx1"/>
                </a:solidFill>
                <a:effectLst/>
                <a:latin typeface="Calibri"/>
                <a:ea typeface="+mn-ea"/>
                <a:cs typeface="+mn-cs"/>
              </a:rPr>
              <a:t>When you click on the green</a:t>
            </a:r>
            <a:r>
              <a:rPr lang="en-US" sz="1200" kern="1200" baseline="0" dirty="0">
                <a:solidFill>
                  <a:schemeClr val="tx1"/>
                </a:solidFill>
                <a:effectLst/>
                <a:latin typeface="Calibri"/>
                <a:ea typeface="+mn-ea"/>
                <a:cs typeface="+mn-cs"/>
              </a:rPr>
              <a:t> pencil icon</a:t>
            </a:r>
            <a:r>
              <a:rPr lang="en-US" sz="1200" kern="1200" dirty="0">
                <a:solidFill>
                  <a:schemeClr val="tx1"/>
                </a:solidFill>
                <a:effectLst/>
                <a:latin typeface="Calibri"/>
                <a:ea typeface="+mn-ea"/>
                <a:cs typeface="+mn-cs"/>
              </a:rPr>
              <a:t> for the student whose account you want to view in the list of retrieve students. The Edit Student form appears.</a:t>
            </a:r>
          </a:p>
          <a:p>
            <a:pPr marL="0" marR="0" lvl="0" indent="0" algn="l" defTabSz="914348"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In</a:t>
            </a:r>
            <a:r>
              <a:rPr lang="en-US" sz="1200" kern="1200" baseline="0" dirty="0">
                <a:solidFill>
                  <a:schemeClr val="tx1"/>
                </a:solidFill>
                <a:effectLst/>
                <a:latin typeface="Calibri"/>
                <a:ea typeface="+mn-ea"/>
                <a:cs typeface="+mn-cs"/>
              </a:rPr>
              <a:t> the </a:t>
            </a:r>
            <a:r>
              <a:rPr lang="en-US" sz="1200" b="1" kern="1200" baseline="0" dirty="0">
                <a:solidFill>
                  <a:schemeClr val="tx1"/>
                </a:solidFill>
                <a:effectLst/>
                <a:latin typeface="Calibri"/>
                <a:ea typeface="+mn-ea"/>
                <a:cs typeface="+mn-cs"/>
              </a:rPr>
              <a:t>Student Information</a:t>
            </a:r>
            <a:r>
              <a:rPr lang="en-US" sz="1200" kern="1200" baseline="0" dirty="0">
                <a:solidFill>
                  <a:schemeClr val="tx1"/>
                </a:solidFill>
                <a:effectLst/>
                <a:latin typeface="Calibri"/>
                <a:ea typeface="+mn-ea"/>
                <a:cs typeface="+mn-cs"/>
              </a:rPr>
              <a:t> and </a:t>
            </a:r>
            <a:r>
              <a:rPr lang="en-US" sz="1200" b="1" kern="1200" baseline="0" dirty="0">
                <a:solidFill>
                  <a:schemeClr val="tx1"/>
                </a:solidFill>
                <a:effectLst/>
                <a:latin typeface="Calibri"/>
                <a:ea typeface="+mn-ea"/>
                <a:cs typeface="+mn-cs"/>
              </a:rPr>
              <a:t>Ethnicity Information</a:t>
            </a:r>
            <a:r>
              <a:rPr lang="en-US" sz="1200" kern="1200" baseline="0" dirty="0">
                <a:solidFill>
                  <a:schemeClr val="tx1"/>
                </a:solidFill>
                <a:effectLst/>
                <a:latin typeface="Calibri"/>
                <a:ea typeface="+mn-ea"/>
                <a:cs typeface="+mn-cs"/>
              </a:rPr>
              <a:t> panels, you can view student information, but you cannot edit this information in TIDE. Student demographic can only be updated in </a:t>
            </a:r>
            <a:r>
              <a:rPr lang="en-US" sz="1200" kern="1200" baseline="0" dirty="0" err="1">
                <a:solidFill>
                  <a:schemeClr val="tx1"/>
                </a:solidFill>
                <a:effectLst/>
                <a:latin typeface="Calibri"/>
                <a:ea typeface="+mn-ea"/>
                <a:cs typeface="+mn-cs"/>
              </a:rPr>
              <a:t>eSchoolplus</a:t>
            </a:r>
            <a:r>
              <a:rPr lang="en-US" sz="1200" kern="1200" baseline="0" dirty="0">
                <a:solidFill>
                  <a:schemeClr val="tx1"/>
                </a:solidFill>
                <a:effectLst/>
                <a:latin typeface="Calibri"/>
                <a:ea typeface="+mn-ea"/>
                <a:cs typeface="+mn-cs"/>
              </a:rPr>
              <a:t>.</a:t>
            </a:r>
          </a:p>
          <a:p>
            <a:pPr marL="0" marR="0" lvl="0" indent="0" algn="l" defTabSz="914348"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Calibri"/>
                <a:ea typeface="+mn-ea"/>
                <a:cs typeface="+mn-cs"/>
              </a:rPr>
              <a:t>Only DA’s and DAM have access to edit student test setting. </a:t>
            </a:r>
          </a:p>
          <a:p>
            <a:pPr marL="0" marR="0" lvl="0" indent="0" algn="l" defTabSz="914348"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Calibri"/>
                <a:ea typeface="+mn-ea"/>
                <a:cs typeface="+mn-cs"/>
              </a:rPr>
              <a:t>From the </a:t>
            </a:r>
            <a:r>
              <a:rPr lang="en-US" sz="1200" b="1" kern="1200" baseline="0" dirty="0">
                <a:solidFill>
                  <a:schemeClr val="tx1"/>
                </a:solidFill>
                <a:effectLst/>
                <a:latin typeface="Calibri"/>
                <a:ea typeface="+mn-ea"/>
                <a:cs typeface="+mn-cs"/>
              </a:rPr>
              <a:t>Tested Grade</a:t>
            </a:r>
            <a:r>
              <a:rPr lang="en-US" sz="1200" kern="1200" baseline="0" dirty="0">
                <a:solidFill>
                  <a:schemeClr val="tx1"/>
                </a:solidFill>
                <a:effectLst/>
                <a:latin typeface="Calibri"/>
                <a:ea typeface="+mn-ea"/>
                <a:cs typeface="+mn-cs"/>
              </a:rPr>
              <a:t> panel, you can view and edit the student’s Interim Testing Grade. </a:t>
            </a:r>
          </a:p>
          <a:p>
            <a:pPr lvl="0"/>
            <a:r>
              <a:rPr lang="en-US" sz="1200" i="0" kern="1200" dirty="0">
                <a:solidFill>
                  <a:schemeClr val="tx1"/>
                </a:solidFill>
                <a:effectLst/>
                <a:latin typeface="Calibri"/>
                <a:ea typeface="+mn-ea"/>
                <a:cs typeface="+mn-cs"/>
              </a:rPr>
              <a:t>From the</a:t>
            </a:r>
            <a:r>
              <a:rPr lang="en-US" sz="1200" i="1" kern="1200" dirty="0">
                <a:solidFill>
                  <a:schemeClr val="tx1"/>
                </a:solidFill>
                <a:effectLst/>
                <a:latin typeface="Calibri"/>
                <a:ea typeface="+mn-ea"/>
                <a:cs typeface="+mn-cs"/>
              </a:rPr>
              <a:t> </a:t>
            </a:r>
            <a:r>
              <a:rPr lang="en-US" sz="1200" b="1" i="0" kern="1200" dirty="0">
                <a:solidFill>
                  <a:schemeClr val="tx1"/>
                </a:solidFill>
                <a:effectLst/>
                <a:latin typeface="Calibri"/>
                <a:ea typeface="+mn-ea"/>
                <a:cs typeface="+mn-cs"/>
              </a:rPr>
              <a:t>Participation Student </a:t>
            </a:r>
            <a:r>
              <a:rPr lang="en-US" sz="1200" i="0" kern="1200" dirty="0">
                <a:solidFill>
                  <a:schemeClr val="tx1"/>
                </a:solidFill>
                <a:effectLst/>
                <a:latin typeface="Calibri"/>
                <a:ea typeface="+mn-ea"/>
                <a:cs typeface="+mn-cs"/>
              </a:rPr>
              <a:t>panel, view</a:t>
            </a:r>
            <a:r>
              <a:rPr lang="en-US" sz="1200" i="1" kern="1200" dirty="0">
                <a:solidFill>
                  <a:schemeClr val="tx1"/>
                </a:solidFill>
                <a:effectLst/>
                <a:latin typeface="Calibri"/>
                <a:ea typeface="+mn-ea"/>
                <a:cs typeface="+mn-cs"/>
              </a:rPr>
              <a:t> </a:t>
            </a:r>
            <a:r>
              <a:rPr lang="en-US" sz="1200" kern="1200" dirty="0">
                <a:solidFill>
                  <a:schemeClr val="tx1"/>
                </a:solidFill>
                <a:effectLst/>
                <a:latin typeface="Calibri"/>
                <a:ea typeface="+mn-ea"/>
                <a:cs typeface="+mn-cs"/>
              </a:rPr>
              <a:t>the student’s test participation report, if available</a:t>
            </a:r>
            <a:r>
              <a:rPr lang="en-US" sz="1200" i="1" kern="1200" dirty="0">
                <a:solidFill>
                  <a:schemeClr val="tx1"/>
                </a:solidFill>
                <a:effectLst/>
                <a:latin typeface="Calibri"/>
                <a:ea typeface="+mn-ea"/>
                <a:cs typeface="+mn-cs"/>
              </a:rPr>
              <a:t>.</a:t>
            </a:r>
            <a:endParaRPr lang="en-US" sz="1200" kern="1200" dirty="0">
              <a:solidFill>
                <a:schemeClr val="tx1"/>
              </a:solidFill>
              <a:effectLst/>
              <a:latin typeface="Calibri"/>
              <a:ea typeface="+mn-ea"/>
              <a:cs typeface="+mn-cs"/>
            </a:endParaRPr>
          </a:p>
          <a:p>
            <a:pPr marL="0" marR="0" lvl="0" indent="0" algn="l" defTabSz="914348"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In the </a:t>
            </a:r>
            <a:r>
              <a:rPr lang="en-US" sz="1200" b="1" i="0" kern="1200" dirty="0">
                <a:solidFill>
                  <a:schemeClr val="tx1"/>
                </a:solidFill>
                <a:effectLst/>
                <a:latin typeface="Calibri"/>
                <a:ea typeface="+mn-ea"/>
                <a:cs typeface="+mn-cs"/>
              </a:rPr>
              <a:t>Blocked Subjects</a:t>
            </a:r>
            <a:r>
              <a:rPr lang="en-US" sz="1200" b="0" i="0" kern="1200" dirty="0">
                <a:solidFill>
                  <a:schemeClr val="tx1"/>
                </a:solidFill>
                <a:effectLst/>
                <a:latin typeface="Calibri"/>
                <a:ea typeface="+mn-ea"/>
                <a:cs typeface="+mn-cs"/>
              </a:rPr>
              <a:t> </a:t>
            </a:r>
            <a:r>
              <a:rPr lang="en-US" sz="1200" kern="1200" dirty="0">
                <a:solidFill>
                  <a:schemeClr val="tx1"/>
                </a:solidFill>
                <a:effectLst/>
                <a:latin typeface="Calibri"/>
                <a:ea typeface="+mn-ea"/>
                <a:cs typeface="+mn-cs"/>
              </a:rPr>
              <a:t>panel, mark or clear checkboxes as required to modify the student’s eligible tests.</a:t>
            </a:r>
          </a:p>
          <a:p>
            <a:r>
              <a:rPr lang="en-US" sz="1200" kern="1200" dirty="0">
                <a:solidFill>
                  <a:schemeClr val="tx1"/>
                </a:solidFill>
                <a:effectLst/>
                <a:latin typeface="Calibri"/>
                <a:ea typeface="+mn-ea"/>
                <a:cs typeface="+mn-cs"/>
              </a:rPr>
              <a:t>In the available test settings and tools panels, modify the student’s test settings. The test settings are grouped into categories, such as </a:t>
            </a:r>
            <a:r>
              <a:rPr lang="en-US" sz="1200" b="1" kern="1200" dirty="0">
                <a:solidFill>
                  <a:schemeClr val="tx1"/>
                </a:solidFill>
                <a:effectLst/>
                <a:latin typeface="Calibri"/>
                <a:ea typeface="+mn-ea"/>
                <a:cs typeface="+mn-cs"/>
              </a:rPr>
              <a:t>Universal Tools (Non-Embedded), Designated Supports</a:t>
            </a:r>
            <a:r>
              <a:rPr lang="en-US" sz="1200" b="1" kern="1200" baseline="0" dirty="0">
                <a:solidFill>
                  <a:schemeClr val="tx1"/>
                </a:solidFill>
                <a:effectLst/>
                <a:latin typeface="Calibri"/>
                <a:ea typeface="+mn-ea"/>
                <a:cs typeface="+mn-cs"/>
              </a:rPr>
              <a:t> (E</a:t>
            </a:r>
            <a:r>
              <a:rPr lang="en-US" sz="1200" b="1" kern="1200" dirty="0">
                <a:solidFill>
                  <a:schemeClr val="tx1"/>
                </a:solidFill>
                <a:effectLst/>
                <a:latin typeface="Calibri"/>
                <a:ea typeface="+mn-ea"/>
                <a:cs typeface="+mn-cs"/>
              </a:rPr>
              <a:t>mbedded), Designated Supports (Non-Embedded),</a:t>
            </a:r>
            <a:r>
              <a:rPr lang="en-US" sz="1200" b="1" kern="1200" baseline="0" dirty="0">
                <a:solidFill>
                  <a:schemeClr val="tx1"/>
                </a:solidFill>
                <a:effectLst/>
                <a:latin typeface="Calibri"/>
                <a:ea typeface="+mn-ea"/>
                <a:cs typeface="+mn-cs"/>
              </a:rPr>
              <a:t> Accommodations (Embedded), Accommodations (Non-Embedded), and Special Request</a:t>
            </a:r>
            <a:r>
              <a:rPr lang="en-US" sz="1200" kern="1200" baseline="0" dirty="0">
                <a:solidFill>
                  <a:schemeClr val="tx1"/>
                </a:solidFill>
                <a:effectLst/>
                <a:latin typeface="Calibri"/>
                <a:ea typeface="+mn-ea"/>
                <a:cs typeface="+mn-cs"/>
              </a:rPr>
              <a:t>. </a:t>
            </a:r>
            <a:r>
              <a:rPr lang="en-US" sz="1200" kern="1200" dirty="0">
                <a:solidFill>
                  <a:schemeClr val="tx1"/>
                </a:solidFill>
                <a:effectLst/>
                <a:latin typeface="Calibri"/>
                <a:ea typeface="+mn-ea"/>
                <a:cs typeface="+mn-cs"/>
              </a:rPr>
              <a:t>The panels display a column for each of the student’s tests. You can select different settings for each test, if necessary, by toggling</a:t>
            </a:r>
            <a:r>
              <a:rPr lang="en-US" sz="1200" kern="1200" baseline="0" dirty="0">
                <a:solidFill>
                  <a:schemeClr val="tx1"/>
                </a:solidFill>
                <a:effectLst/>
                <a:latin typeface="Calibri"/>
                <a:ea typeface="+mn-ea"/>
                <a:cs typeface="+mn-cs"/>
              </a:rPr>
              <a:t> on or off or selecting options from the drop- down menu</a:t>
            </a:r>
            <a:r>
              <a:rPr lang="en-US" sz="1200" kern="1200" dirty="0">
                <a:solidFill>
                  <a:schemeClr val="tx1"/>
                </a:solidFill>
                <a:effectLst/>
                <a:latin typeface="Calibri"/>
                <a:ea typeface="+mn-ea"/>
                <a:cs typeface="+mn-cs"/>
              </a:rPr>
              <a:t>.</a:t>
            </a:r>
          </a:p>
          <a:p>
            <a:pPr lvl="0"/>
            <a:r>
              <a:rPr lang="en-US" sz="1200" kern="1200" dirty="0">
                <a:solidFill>
                  <a:schemeClr val="tx1"/>
                </a:solidFill>
                <a:effectLst/>
                <a:latin typeface="Calibri"/>
                <a:ea typeface="+mn-ea"/>
                <a:cs typeface="+mn-cs"/>
              </a:rPr>
              <a:t>Click </a:t>
            </a:r>
            <a:r>
              <a:rPr lang="en-US" sz="1200" b="1" kern="1200" dirty="0">
                <a:solidFill>
                  <a:schemeClr val="tx1"/>
                </a:solidFill>
                <a:effectLst/>
                <a:latin typeface="Calibri"/>
                <a:ea typeface="+mn-ea"/>
                <a:cs typeface="+mn-cs"/>
              </a:rPr>
              <a:t>Save</a:t>
            </a:r>
            <a:r>
              <a:rPr lang="en-US" sz="1200" kern="1200" dirty="0">
                <a:solidFill>
                  <a:schemeClr val="tx1"/>
                </a:solidFill>
                <a:effectLst/>
                <a:latin typeface="Calibri"/>
                <a:ea typeface="+mn-ea"/>
                <a:cs typeface="+mn-cs"/>
              </a:rPr>
              <a:t>.</a:t>
            </a:r>
          </a:p>
          <a:p>
            <a:pPr lvl="0"/>
            <a:r>
              <a:rPr lang="en-US" sz="1200" kern="1200" dirty="0">
                <a:solidFill>
                  <a:schemeClr val="tx1"/>
                </a:solidFill>
                <a:effectLst/>
                <a:latin typeface="Calibri"/>
                <a:ea typeface="+mn-ea"/>
                <a:cs typeface="+mn-cs"/>
              </a:rPr>
              <a:t>In the affirmation dialog box, click </a:t>
            </a:r>
            <a:r>
              <a:rPr lang="en-US" sz="1200" b="1" kern="1200" dirty="0">
                <a:solidFill>
                  <a:schemeClr val="tx1"/>
                </a:solidFill>
                <a:effectLst/>
                <a:latin typeface="Calibri"/>
                <a:ea typeface="+mn-ea"/>
                <a:cs typeface="+mn-cs"/>
              </a:rPr>
              <a:t>Continue</a:t>
            </a:r>
            <a:r>
              <a:rPr lang="en-US" sz="1200" kern="1200" dirty="0">
                <a:solidFill>
                  <a:schemeClr val="tx1"/>
                </a:solidFill>
                <a:effectLst/>
                <a:latin typeface="Calibri"/>
                <a:ea typeface="+mn-ea"/>
                <a:cs typeface="+mn-cs"/>
              </a:rPr>
              <a:t> to return to the list of student records.</a:t>
            </a:r>
          </a:p>
          <a:p>
            <a:pPr lvl="0"/>
            <a:r>
              <a:rPr lang="en-US" sz="1200" kern="1200" dirty="0">
                <a:solidFill>
                  <a:schemeClr val="tx1"/>
                </a:solidFill>
                <a:effectLst/>
                <a:latin typeface="Calibri"/>
                <a:ea typeface="+mn-ea"/>
                <a:cs typeface="+mn-cs"/>
              </a:rPr>
              <a:t>In the dialog box, click </a:t>
            </a:r>
            <a:r>
              <a:rPr lang="en-US" sz="1200" b="1" kern="1200" dirty="0">
                <a:solidFill>
                  <a:schemeClr val="tx1"/>
                </a:solidFill>
                <a:effectLst/>
                <a:latin typeface="Calibri"/>
                <a:ea typeface="+mn-ea"/>
                <a:cs typeface="+mn-cs"/>
              </a:rPr>
              <a:t>Continue</a:t>
            </a:r>
            <a:r>
              <a:rPr lang="en-US" sz="1200" kern="1200" dirty="0">
                <a:solidFill>
                  <a:schemeClr val="tx1"/>
                </a:solidFill>
                <a:effectLst/>
                <a:latin typeface="Calibri"/>
                <a:ea typeface="+mn-ea"/>
                <a:cs typeface="+mn-cs"/>
              </a:rPr>
              <a:t> to return to the list of student records.</a:t>
            </a:r>
          </a:p>
          <a:p>
            <a:pPr marL="0" marR="0" lvl="0" indent="0" algn="l" defTabSz="914348"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cs typeface="Arial" panose="020B0604020202020204" pitchFamily="34" charset="0"/>
              </a:rPr>
              <a:t>For more-detailed information on managing students, see your </a:t>
            </a:r>
            <a:r>
              <a:rPr lang="en-US" altLang="en-US" i="1" dirty="0">
                <a:latin typeface="Arial" panose="020B0604020202020204" pitchFamily="34" charset="0"/>
                <a:cs typeface="Arial" panose="020B0604020202020204" pitchFamily="34" charset="0"/>
              </a:rPr>
              <a:t>TIDE User Guide</a:t>
            </a:r>
            <a:r>
              <a:rPr lang="en-US" altLang="en-US" dirty="0">
                <a:latin typeface="Arial" panose="020B0604020202020204" pitchFamily="34" charset="0"/>
                <a:cs typeface="Arial" panose="020B0604020202020204" pitchFamily="34" charset="0"/>
              </a:rPr>
              <a:t>.</a:t>
            </a:r>
            <a:endParaRPr lang="en-US" altLang="en-US" dirty="0"/>
          </a:p>
          <a:p>
            <a:endParaRPr lang="en-US" altLang="en-US" dirty="0"/>
          </a:p>
          <a:p>
            <a:r>
              <a:rPr lang="en-US" altLang="en-US" dirty="0"/>
              <a:t>NOTE: Student demographic information can only be edited in </a:t>
            </a:r>
            <a:r>
              <a:rPr lang="en-US" altLang="en-US" dirty="0" err="1"/>
              <a:t>eSchool</a:t>
            </a:r>
            <a:r>
              <a:rPr lang="en-US" altLang="en-US" dirty="0"/>
              <a:t>. The student demographic information in TIDE will mirror the student demographic information in </a:t>
            </a:r>
            <a:r>
              <a:rPr lang="en-US" altLang="en-US" dirty="0" err="1"/>
              <a:t>eSchool</a:t>
            </a:r>
            <a:r>
              <a:rPr lang="en-US" altLang="en-US" dirty="0"/>
              <a:t>.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20</a:t>
            </a:fld>
            <a:endParaRPr lang="en-US" dirty="0"/>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2477684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sz="1200" kern="1200" dirty="0">
                <a:solidFill>
                  <a:schemeClr val="tx1"/>
                </a:solidFill>
                <a:effectLst/>
                <a:latin typeface="Calibri"/>
                <a:ea typeface="+mn-ea"/>
                <a:cs typeface="+mn-cs"/>
              </a:rPr>
              <a:t>When students, such as those attending a Service School, are enrolled in </a:t>
            </a:r>
            <a:r>
              <a:rPr lang="en-US" sz="1200" kern="1200" dirty="0" err="1">
                <a:solidFill>
                  <a:schemeClr val="tx1"/>
                </a:solidFill>
                <a:effectLst/>
                <a:latin typeface="Calibri"/>
                <a:ea typeface="+mn-ea"/>
                <a:cs typeface="+mn-cs"/>
              </a:rPr>
              <a:t>eSchool</a:t>
            </a:r>
            <a:r>
              <a:rPr lang="en-US" sz="1200" kern="1200" dirty="0">
                <a:solidFill>
                  <a:schemeClr val="tx1"/>
                </a:solidFill>
                <a:effectLst/>
                <a:latin typeface="Calibri"/>
                <a:ea typeface="+mn-ea"/>
                <a:cs typeface="+mn-cs"/>
              </a:rPr>
              <a:t> under more than one institution, both associations will appear in TIDE under Student Information. Both institutions will have access to the student information and data within the Cambium Assessment systems. More information about </a:t>
            </a:r>
            <a:r>
              <a:rPr lang="en-US" sz="1200" b="1" kern="1200" dirty="0">
                <a:solidFill>
                  <a:schemeClr val="tx1"/>
                </a:solidFill>
                <a:effectLst/>
                <a:latin typeface="Calibri"/>
                <a:ea typeface="+mn-ea"/>
                <a:cs typeface="+mn-cs"/>
              </a:rPr>
              <a:t>Dual Enrolled </a:t>
            </a:r>
            <a:r>
              <a:rPr lang="en-US" sz="1200" kern="1200" dirty="0">
                <a:solidFill>
                  <a:schemeClr val="tx1"/>
                </a:solidFill>
                <a:effectLst/>
                <a:latin typeface="Calibri"/>
                <a:ea typeface="+mn-ea"/>
                <a:cs typeface="+mn-cs"/>
              </a:rPr>
              <a:t>students can be found in the TIDE User Guide on the DeSSA portal.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21</a:t>
            </a:fld>
            <a:endParaRPr lang="en-US" dirty="0"/>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1756542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 frequency distribution report pulls demographic and enrollment information based on the selected criteria.</a:t>
            </a:r>
          </a:p>
          <a:p>
            <a:endParaRPr lang="en-US" dirty="0"/>
          </a:p>
          <a:p>
            <a:r>
              <a:rPr lang="en-US" dirty="0"/>
              <a:t>To generate a report from the Frequency Distribution Report page, select a district and school from the drop-down lists (if available). Mark checkboxes in the Select Demographics panel to filter the report for additional demographics and accommodations, as desired.</a:t>
            </a:r>
          </a:p>
          <a:p>
            <a:endParaRPr lang="en-US" dirty="0"/>
          </a:p>
          <a:p>
            <a:r>
              <a:rPr lang="en-US" dirty="0"/>
              <a:t>Click Generate Report to display a frequency distribution report using the selected criteria.</a:t>
            </a:r>
          </a:p>
        </p:txBody>
      </p:sp>
      <p:sp>
        <p:nvSpPr>
          <p:cNvPr id="4" name="Slide Number Placeholder 3"/>
          <p:cNvSpPr>
            <a:spLocks noGrp="1"/>
          </p:cNvSpPr>
          <p:nvPr>
            <p:ph type="sldNum" sz="quarter" idx="10"/>
          </p:nvPr>
        </p:nvSpPr>
        <p:spPr/>
        <p:txBody>
          <a:bodyPr/>
          <a:lstStyle/>
          <a:p>
            <a:fld id="{DBA2C2E2-0E08-480B-A22D-C2F2EBF6A27D}" type="slidenum">
              <a:rPr lang="en-US" smtClean="0"/>
              <a:pPr/>
              <a:t>22</a:t>
            </a:fld>
            <a:endParaRPr lang="en-US" dirty="0"/>
          </a:p>
        </p:txBody>
      </p:sp>
      <p:sp>
        <p:nvSpPr>
          <p:cNvPr id="7" name="Slide Image Placeholder 6">
            <a:extLst>
              <a:ext uri="{FF2B5EF4-FFF2-40B4-BE49-F238E27FC236}">
                <a16:creationId xmlns:a16="http://schemas.microsoft.com/office/drawing/2014/main" id="{A64BF42A-F3D8-4ED5-B996-BC9B9BF42FD2}"/>
              </a:ext>
            </a:extLst>
          </p:cNvPr>
          <p:cNvSpPr>
            <a:spLocks noGrp="1" noRot="1" noChangeAspect="1"/>
          </p:cNvSpPr>
          <p:nvPr>
            <p:ph type="sldImg"/>
          </p:nvPr>
        </p:nvSpPr>
        <p:spPr/>
      </p:sp>
    </p:spTree>
    <p:extLst>
      <p:ext uri="{BB962C8B-B14F-4D97-AF65-F5344CB8AC3E}">
        <p14:creationId xmlns:p14="http://schemas.microsoft.com/office/powerpoint/2010/main" val="3363019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TIDE will display the frequency distribution report in grid format. This example shows a report by gender and grade.</a:t>
            </a:r>
          </a:p>
          <a:p>
            <a:endParaRPr lang="en-US" dirty="0"/>
          </a:p>
          <a:p>
            <a:r>
              <a:rPr lang="en-US" dirty="0"/>
              <a:t>To display the report in tabular format, click Grid. </a:t>
            </a:r>
          </a:p>
          <a:p>
            <a:r>
              <a:rPr lang="en-US" dirty="0"/>
              <a:t>To display the report in graphical format, click Graph.</a:t>
            </a:r>
          </a:p>
          <a:p>
            <a:r>
              <a:rPr lang="en-US" dirty="0"/>
              <a:t>To display the report in both tabular and graphical format, click Grid and Graph.</a:t>
            </a:r>
          </a:p>
          <a:p>
            <a:endParaRPr lang="en-US" dirty="0"/>
          </a:p>
          <a:p>
            <a:r>
              <a:rPr lang="en-US" dirty="0"/>
              <a:t>To download the report as a PDF file, click the print icon and then save the file to your computer. To export the report in Excel format, click the export button located next to the print button, and choose “Export to Excel” from the drop-down menu.</a:t>
            </a:r>
          </a:p>
        </p:txBody>
      </p:sp>
      <p:sp>
        <p:nvSpPr>
          <p:cNvPr id="4" name="Slide Number Placeholder 3"/>
          <p:cNvSpPr>
            <a:spLocks noGrp="1"/>
          </p:cNvSpPr>
          <p:nvPr>
            <p:ph type="sldNum" sz="quarter" idx="10"/>
          </p:nvPr>
        </p:nvSpPr>
        <p:spPr/>
        <p:txBody>
          <a:bodyPr/>
          <a:lstStyle/>
          <a:p>
            <a:fld id="{DBA2C2E2-0E08-480B-A22D-C2F2EBF6A27D}" type="slidenum">
              <a:rPr lang="en-US" smtClean="0"/>
              <a:pPr/>
              <a:t>23</a:t>
            </a:fld>
            <a:endParaRPr lang="en-US" dirty="0"/>
          </a:p>
        </p:txBody>
      </p:sp>
      <p:sp>
        <p:nvSpPr>
          <p:cNvPr id="7" name="Slide Image Placeholder 6">
            <a:extLst>
              <a:ext uri="{FF2B5EF4-FFF2-40B4-BE49-F238E27FC236}">
                <a16:creationId xmlns:a16="http://schemas.microsoft.com/office/drawing/2014/main" id="{DCC2550F-54D3-448F-9917-7B1580A965CB}"/>
              </a:ext>
            </a:extLst>
          </p:cNvPr>
          <p:cNvSpPr>
            <a:spLocks noGrp="1" noRot="1" noChangeAspect="1"/>
          </p:cNvSpPr>
          <p:nvPr>
            <p:ph type="sldImg"/>
          </p:nvPr>
        </p:nvSpPr>
        <p:spPr/>
      </p:sp>
    </p:spTree>
    <p:extLst>
      <p:ext uri="{BB962C8B-B14F-4D97-AF65-F5344CB8AC3E}">
        <p14:creationId xmlns:p14="http://schemas.microsoft.com/office/powerpoint/2010/main" val="3363019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TIDE keeps track of student test settings, such as font size and text-to-speech. The Upload Student Settings upload test settings and tools.</a:t>
            </a:r>
          </a:p>
        </p:txBody>
      </p:sp>
      <p:sp>
        <p:nvSpPr>
          <p:cNvPr id="4" name="Slide Number Placeholder 3"/>
          <p:cNvSpPr>
            <a:spLocks noGrp="1"/>
          </p:cNvSpPr>
          <p:nvPr>
            <p:ph type="sldNum" sz="quarter" idx="10"/>
          </p:nvPr>
        </p:nvSpPr>
        <p:spPr/>
        <p:txBody>
          <a:bodyPr/>
          <a:lstStyle/>
          <a:p>
            <a:fld id="{DBA2C2E2-0E08-480B-A22D-C2F2EBF6A27D}" type="slidenum">
              <a:rPr lang="en-US" smtClean="0"/>
              <a:pPr/>
              <a:t>24</a:t>
            </a:fld>
            <a:endParaRPr lang="en-US" dirty="0"/>
          </a:p>
        </p:txBody>
      </p:sp>
      <p:sp>
        <p:nvSpPr>
          <p:cNvPr id="7" name="Slide Image Placeholder 6">
            <a:extLst>
              <a:ext uri="{FF2B5EF4-FFF2-40B4-BE49-F238E27FC236}">
                <a16:creationId xmlns:a16="http://schemas.microsoft.com/office/drawing/2014/main" id="{F70B1630-FD48-4D6C-AF01-8ED1B0B2A226}"/>
              </a:ext>
            </a:extLst>
          </p:cNvPr>
          <p:cNvSpPr>
            <a:spLocks noGrp="1" noRot="1" noChangeAspect="1"/>
          </p:cNvSpPr>
          <p:nvPr>
            <p:ph type="sldImg"/>
          </p:nvPr>
        </p:nvSpPr>
        <p:spPr/>
      </p:sp>
    </p:spTree>
    <p:extLst>
      <p:ext uri="{BB962C8B-B14F-4D97-AF65-F5344CB8AC3E}">
        <p14:creationId xmlns:p14="http://schemas.microsoft.com/office/powerpoint/2010/main" val="3162549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second way to edit test settings and tools in TIDE is to use the Upload Test Settings page to compose an upload file in Excel or CSV format and then upload that file.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An upload screen will appear where you can download a template file. Once you have downloaded and filled out the template file, return to the upload screen, select </a:t>
            </a:r>
            <a:r>
              <a:rPr lang="en-US" altLang="en-US" i="1" dirty="0"/>
              <a:t>Browse</a:t>
            </a:r>
            <a:r>
              <a:rPr lang="en-US" altLang="en-US" i="0" dirty="0"/>
              <a:t>, and upload your file to TIDE. Then select </a:t>
            </a:r>
            <a:r>
              <a:rPr lang="en-US" altLang="en-US" i="1" dirty="0"/>
              <a:t>Next. </a:t>
            </a:r>
            <a:endParaRPr lang="en-US" dirty="0"/>
          </a:p>
          <a:p>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25</a:t>
            </a:fld>
            <a:endParaRPr lang="en-US" dirty="0"/>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3894717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0" dirty="0"/>
              <a:t>When you select </a:t>
            </a:r>
            <a:r>
              <a:rPr lang="en-US" altLang="en-US" i="1" dirty="0"/>
              <a:t>Next</a:t>
            </a:r>
            <a:r>
              <a:rPr lang="en-US" altLang="en-US" i="0" dirty="0"/>
              <a:t>, the upload preview screen will appear. Verify that the information is correct, then select </a:t>
            </a:r>
            <a:r>
              <a:rPr lang="en-US" altLang="en-US" i="1" dirty="0"/>
              <a:t>Next</a:t>
            </a:r>
            <a:r>
              <a:rPr lang="en-US" altLang="en-US" i="0" dirty="0"/>
              <a: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26</a:t>
            </a:fld>
            <a:endParaRPr lang="en-US" dirty="0"/>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3423649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TIDE will validate the file and display any errors or warnings according to the legend on the page. Click the orange error icons and blue warning icons in the validation results to view the reason that a field is invalid. If a record contains an error, that record will not be included in the upload. If a record contains a warning, that record will be uploaded, but the field with the warning will be invalid.</a:t>
            </a:r>
          </a:p>
          <a:p>
            <a:endParaRPr lang="en-US" dirty="0"/>
          </a:p>
          <a:p>
            <a:r>
              <a:rPr lang="en-US" dirty="0"/>
              <a:t>To complete the upload, click Continue with Upload. </a:t>
            </a:r>
          </a:p>
          <a:p>
            <a:r>
              <a:rPr lang="en-US" dirty="0"/>
              <a:t>To upload a different file, click Upload Revised File.</a:t>
            </a:r>
          </a:p>
          <a:p>
            <a:r>
              <a:rPr lang="en-US" dirty="0"/>
              <a:t>To cancel the upload, click Cancel.</a:t>
            </a:r>
          </a:p>
          <a:p>
            <a:endParaRPr lang="en-US" dirty="0"/>
          </a:p>
          <a:p>
            <a:r>
              <a:rPr lang="en-US" dirty="0"/>
              <a:t>If your file contains a large number of records, TIDE will process it offline and send you a confirmation email when complete. While TIDE is validating the file, do not click Cancel, as TIDE may have already started processing some of the records.</a:t>
            </a:r>
          </a:p>
          <a:p>
            <a:endParaRPr lang="en-US" dirty="0"/>
          </a:p>
          <a:p>
            <a:r>
              <a:rPr lang="en-US" dirty="0"/>
              <a:t>To view a PDF file listing the validation results for the upload file, click Download Validation Report in the upper-right corner.</a:t>
            </a:r>
          </a:p>
          <a:p>
            <a:endParaRPr lang="en-US" dirty="0"/>
          </a:p>
          <a:p>
            <a:r>
              <a:rPr lang="en-US" dirty="0"/>
              <a:t>When the upload is complete, a confirmation page will appear with a message that summarizes how many records were uploaded and how many were excluded.</a:t>
            </a:r>
          </a:p>
          <a:p>
            <a:endParaRPr lang="en-US" b="1"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27</a:t>
            </a:fld>
            <a:endParaRPr lang="en-US" dirty="0"/>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1261763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0" dirty="0"/>
              <a:t>When the upload is complete, a </a:t>
            </a:r>
            <a:r>
              <a:rPr lang="en-US" b="0" i="1" dirty="0"/>
              <a:t>Confirmation </a:t>
            </a:r>
            <a:r>
              <a:rPr lang="en-US" b="0" i="0" dirty="0"/>
              <a:t>page will appear with a message that summarizes how many records were uploaded and how many were excluded. Click </a:t>
            </a:r>
            <a:r>
              <a:rPr lang="en-US" b="1" i="0" dirty="0"/>
              <a:t>Upload New Files </a:t>
            </a:r>
            <a:r>
              <a:rPr lang="en-US" b="0" i="0" dirty="0"/>
              <a:t>to upload additional files. </a:t>
            </a:r>
          </a:p>
          <a:p>
            <a:endParaRPr lang="en-US" b="0" i="0" dirty="0"/>
          </a:p>
          <a:p>
            <a:r>
              <a:rPr lang="en-US" b="0" i="0" dirty="0"/>
              <a:t>You may use the upload records process with other tasks too such as uploading interim grades . </a:t>
            </a:r>
            <a:endParaRPr lang="en-US" b="0"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28</a:t>
            </a:fld>
            <a:endParaRPr lang="en-US" dirty="0"/>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1534996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pPr defTabSz="950737">
              <a:defRPr/>
            </a:pP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Rosters </a:t>
            </a:r>
            <a:r>
              <a:rPr lang="en-US" baseline="0" dirty="0">
                <a:solidFill>
                  <a:schemeClr val="tx1"/>
                </a:solidFill>
                <a:latin typeface="Arial" panose="020B0604020202020204" pitchFamily="34" charset="0"/>
                <a:cs typeface="Arial" panose="020B0604020202020204" pitchFamily="34" charset="0"/>
              </a:rPr>
              <a:t>task menu allows you to add rosters; view, edit, or export rosters; and upload rosters from external files.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test scores are calculated, roster information is used to generate reports of how students in the roster performed as a group.</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3108352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14638" y="520700"/>
            <a:ext cx="3679825" cy="2070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Calibri"/>
                <a:ea typeface="+mn-ea"/>
                <a:cs typeface="+mn-cs"/>
              </a:rPr>
              <a:t>TIDE is accessed through the Delaware Department of Education’s (DDOE’s) </a:t>
            </a:r>
            <a:r>
              <a:rPr lang="en-US" sz="1200" kern="1200" dirty="0" err="1">
                <a:solidFill>
                  <a:schemeClr val="tx1"/>
                </a:solidFill>
                <a:effectLst/>
                <a:latin typeface="Calibri"/>
                <a:ea typeface="+mn-ea"/>
                <a:cs typeface="+mn-cs"/>
              </a:rPr>
              <a:t>EdAccess</a:t>
            </a:r>
            <a:r>
              <a:rPr lang="en-US" sz="1200" kern="1200" baseline="0" dirty="0">
                <a:solidFill>
                  <a:schemeClr val="tx1"/>
                </a:solidFill>
                <a:effectLst/>
                <a:latin typeface="Calibri"/>
                <a:ea typeface="+mn-ea"/>
                <a:cs typeface="+mn-cs"/>
              </a:rPr>
              <a:t> </a:t>
            </a:r>
            <a:r>
              <a:rPr lang="en-US" sz="1200" kern="1200" dirty="0">
                <a:solidFill>
                  <a:schemeClr val="tx1"/>
                </a:solidFill>
                <a:effectLst/>
                <a:latin typeface="Calibri"/>
                <a:ea typeface="+mn-ea"/>
                <a:cs typeface="+mn-cs"/>
              </a:rPr>
              <a:t>application or LEA </a:t>
            </a:r>
            <a:r>
              <a:rPr lang="en-US" sz="1200" kern="1200" dirty="0" err="1">
                <a:solidFill>
                  <a:schemeClr val="tx1"/>
                </a:solidFill>
                <a:effectLst/>
                <a:latin typeface="Calibri"/>
                <a:ea typeface="+mn-ea"/>
                <a:cs typeface="+mn-cs"/>
              </a:rPr>
              <a:t>Classlink</a:t>
            </a:r>
            <a:r>
              <a:rPr lang="en-US" sz="1200" kern="1200" dirty="0">
                <a:solidFill>
                  <a:schemeClr val="tx1"/>
                </a:solidFill>
                <a:effectLst/>
                <a:latin typeface="Calibri"/>
                <a:ea typeface="+mn-ea"/>
                <a:cs typeface="+mn-cs"/>
              </a:rPr>
              <a:t> Single Sign-On login page.</a:t>
            </a:r>
          </a:p>
          <a:p>
            <a:pPr marL="171450" indent="-171450">
              <a:buFont typeface="Arial" panose="020B0604020202020204" pitchFamily="34" charset="0"/>
              <a:buChar char="•"/>
            </a:pPr>
            <a:r>
              <a:rPr lang="en-US" sz="1200" kern="1200" dirty="0">
                <a:solidFill>
                  <a:schemeClr val="tx1"/>
                </a:solidFill>
                <a:effectLst/>
                <a:latin typeface="Calibri"/>
                <a:ea typeface="+mn-ea"/>
                <a:cs typeface="+mn-cs"/>
              </a:rPr>
              <a:t>Access the DDOE </a:t>
            </a:r>
            <a:r>
              <a:rPr lang="en-US" sz="1200" kern="1200" dirty="0" err="1">
                <a:solidFill>
                  <a:schemeClr val="tx1"/>
                </a:solidFill>
                <a:effectLst/>
                <a:latin typeface="Calibri"/>
                <a:ea typeface="+mn-ea"/>
                <a:cs typeface="+mn-cs"/>
              </a:rPr>
              <a:t>EdAccess</a:t>
            </a:r>
            <a:r>
              <a:rPr lang="en-US" sz="1200" kern="1200" dirty="0">
                <a:solidFill>
                  <a:schemeClr val="tx1"/>
                </a:solidFill>
                <a:effectLst/>
                <a:latin typeface="Calibri"/>
                <a:ea typeface="+mn-ea"/>
                <a:cs typeface="+mn-cs"/>
              </a:rPr>
              <a:t> or LEA </a:t>
            </a:r>
            <a:r>
              <a:rPr lang="en-US" sz="1200" kern="1200" dirty="0" err="1">
                <a:solidFill>
                  <a:schemeClr val="tx1"/>
                </a:solidFill>
                <a:effectLst/>
                <a:latin typeface="Calibri"/>
                <a:ea typeface="+mn-ea"/>
                <a:cs typeface="+mn-cs"/>
              </a:rPr>
              <a:t>Classlink</a:t>
            </a:r>
            <a:r>
              <a:rPr lang="en-US" sz="1200" kern="1200" dirty="0">
                <a:solidFill>
                  <a:schemeClr val="tx1"/>
                </a:solidFill>
                <a:effectLst/>
                <a:latin typeface="Calibri"/>
                <a:ea typeface="+mn-ea"/>
                <a:cs typeface="+mn-cs"/>
              </a:rPr>
              <a:t> Single Sign-On login page login page at </a:t>
            </a:r>
            <a:r>
              <a:rPr lang="en-US" dirty="0">
                <a:hlinkClick r:id="rId3" action="ppaction://hlinkfile"/>
              </a:rPr>
              <a:t>launchpad.classlink.com/</a:t>
            </a:r>
            <a:r>
              <a:rPr lang="en-US" dirty="0" err="1">
                <a:hlinkClick r:id="rId3" action="ppaction://hlinkfile"/>
              </a:rPr>
              <a:t>ddoe</a:t>
            </a:r>
            <a:r>
              <a:rPr lang="en-US" dirty="0"/>
              <a:t>. </a:t>
            </a:r>
            <a:r>
              <a:rPr lang="en-US" sz="1200" kern="1200" dirty="0">
                <a:solidFill>
                  <a:schemeClr val="tx1"/>
                </a:solidFill>
                <a:effectLst/>
                <a:latin typeface="Calibri"/>
                <a:ea typeface="+mn-ea"/>
                <a:cs typeface="+mn-cs"/>
              </a:rPr>
              <a:t>Use your regular </a:t>
            </a:r>
            <a:r>
              <a:rPr lang="en-US" sz="1200" kern="1200" dirty="0" err="1">
                <a:solidFill>
                  <a:schemeClr val="tx1"/>
                </a:solidFill>
                <a:effectLst/>
                <a:latin typeface="Calibri"/>
                <a:ea typeface="+mn-ea"/>
                <a:cs typeface="+mn-cs"/>
              </a:rPr>
              <a:t>EdAccess</a:t>
            </a:r>
            <a:r>
              <a:rPr lang="en-US" sz="1200" kern="1200" dirty="0">
                <a:solidFill>
                  <a:schemeClr val="tx1"/>
                </a:solidFill>
                <a:effectLst/>
                <a:latin typeface="Calibri"/>
                <a:ea typeface="+mn-ea"/>
                <a:cs typeface="+mn-cs"/>
              </a:rPr>
              <a:t> or LEA </a:t>
            </a:r>
            <a:r>
              <a:rPr lang="en-US" sz="1200" kern="1200" dirty="0" err="1">
                <a:solidFill>
                  <a:schemeClr val="tx1"/>
                </a:solidFill>
                <a:effectLst/>
                <a:latin typeface="Calibri"/>
                <a:ea typeface="+mn-ea"/>
                <a:cs typeface="+mn-cs"/>
              </a:rPr>
              <a:t>Classlink</a:t>
            </a:r>
            <a:r>
              <a:rPr lang="en-US" sz="1200" kern="1200" dirty="0">
                <a:solidFill>
                  <a:schemeClr val="tx1"/>
                </a:solidFill>
                <a:effectLst/>
                <a:latin typeface="Calibri"/>
                <a:ea typeface="+mn-ea"/>
                <a:cs typeface="+mn-cs"/>
              </a:rPr>
              <a:t> ID and password to log in.</a:t>
            </a:r>
          </a:p>
          <a:p>
            <a:pPr marL="171450" indent="-171450">
              <a:buFont typeface="Arial" panose="020B0604020202020204" pitchFamily="34" charset="0"/>
              <a:buChar char="•"/>
            </a:pPr>
            <a:r>
              <a:rPr lang="en-US" sz="1200" kern="1200" dirty="0">
                <a:solidFill>
                  <a:schemeClr val="tx1"/>
                </a:solidFill>
                <a:effectLst/>
                <a:latin typeface="Calibri"/>
                <a:ea typeface="+mn-ea"/>
                <a:cs typeface="+mn-cs"/>
              </a:rPr>
              <a:t>After you have successfully logged in, you will see a list of authorized applications, including DeSSA Math &amp; ELA. </a:t>
            </a:r>
          </a:p>
          <a:p>
            <a:pPr marL="171450" indent="-171450">
              <a:buFont typeface="Arial" panose="020B0604020202020204" pitchFamily="34" charset="0"/>
              <a:buChar char="•"/>
            </a:pPr>
            <a:r>
              <a:rPr lang="en-US" sz="1200" kern="1200" dirty="0">
                <a:solidFill>
                  <a:schemeClr val="tx1"/>
                </a:solidFill>
                <a:effectLst/>
                <a:latin typeface="Calibri"/>
                <a:ea typeface="+mn-ea"/>
                <a:cs typeface="+mn-cs"/>
              </a:rPr>
              <a:t>Click the [</a:t>
            </a:r>
            <a:r>
              <a:rPr lang="en-US" sz="1200" b="1" kern="1200" dirty="0">
                <a:solidFill>
                  <a:schemeClr val="tx1"/>
                </a:solidFill>
                <a:effectLst/>
                <a:latin typeface="Calibri"/>
                <a:ea typeface="+mn-ea"/>
                <a:cs typeface="+mn-cs"/>
              </a:rPr>
              <a:t>DeSSA Math &amp; ELA</a:t>
            </a:r>
            <a:r>
              <a:rPr lang="en-US" sz="1200" kern="1200" dirty="0">
                <a:solidFill>
                  <a:schemeClr val="tx1"/>
                </a:solidFill>
                <a:effectLst/>
                <a:latin typeface="Calibri"/>
                <a:ea typeface="+mn-ea"/>
                <a:cs typeface="+mn-cs"/>
              </a:rPr>
              <a:t>] button from your menu. You will be directed to the </a:t>
            </a:r>
            <a:r>
              <a:rPr lang="en-US" sz="1200" kern="1200" dirty="0" err="1">
                <a:solidFill>
                  <a:schemeClr val="tx1"/>
                </a:solidFill>
                <a:effectLst/>
                <a:latin typeface="Calibri"/>
                <a:ea typeface="+mn-ea"/>
                <a:cs typeface="+mn-cs"/>
              </a:rPr>
              <a:t>DeSSA</a:t>
            </a:r>
            <a:r>
              <a:rPr lang="en-US" sz="1200" kern="1200" dirty="0">
                <a:solidFill>
                  <a:schemeClr val="tx1"/>
                </a:solidFill>
                <a:effectLst/>
                <a:latin typeface="Calibri"/>
                <a:ea typeface="+mn-ea"/>
                <a:cs typeface="+mn-cs"/>
              </a:rPr>
              <a:t> portal.</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47044" eaLnBrk="1" fontAlgn="auto" hangingPunct="1">
              <a:spcBef>
                <a:spcPts val="0"/>
              </a:spcBef>
              <a:spcAft>
                <a:spcPts val="0"/>
              </a:spcAft>
              <a:defRPr/>
            </a:pPr>
            <a:fld id="{10FBD5D1-EC6A-49BA-A260-9EA64558D1CE}" type="slidenum">
              <a:rPr lang="en-US">
                <a:solidFill>
                  <a:prstClr val="black"/>
                </a:solidFill>
                <a:latin typeface="Calibri" panose="020F0502020204030204"/>
                <a:ea typeface="+mn-ea"/>
              </a:rPr>
              <a:pPr defTabSz="947044" eaLnBrk="1" fontAlgn="auto" hangingPunct="1">
                <a:spcBef>
                  <a:spcPts val="0"/>
                </a:spcBef>
                <a:spcAft>
                  <a:spcPts val="0"/>
                </a:spcAft>
                <a:defRPr/>
              </a:pPr>
              <a:t>3</a:t>
            </a:fld>
            <a:endParaRPr lang="en-US">
              <a:solidFill>
                <a:prstClr val="black"/>
              </a:solidFill>
              <a:latin typeface="Calibri" panose="020F0502020204030204"/>
              <a:ea typeface="+mn-ea"/>
            </a:endParaRPr>
          </a:p>
        </p:txBody>
      </p:sp>
    </p:spTree>
    <p:extLst>
      <p:ext uri="{BB962C8B-B14F-4D97-AF65-F5344CB8AC3E}">
        <p14:creationId xmlns:p14="http://schemas.microsoft.com/office/powerpoint/2010/main" val="1091325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Add Roster </a:t>
            </a:r>
            <a:r>
              <a:rPr lang="en-US" dirty="0"/>
              <a:t>page contains two panels</a:t>
            </a:r>
            <a:r>
              <a:rPr lang="en-US" u="none" dirty="0"/>
              <a:t>, a </a:t>
            </a:r>
            <a:r>
              <a:rPr lang="en-US" b="1" i="1" u="none" dirty="0"/>
              <a:t>Find and Select Students </a:t>
            </a:r>
            <a:r>
              <a:rPr lang="en-US" u="none" dirty="0"/>
              <a:t>panel and a </a:t>
            </a:r>
            <a:r>
              <a:rPr lang="en-US" b="1" i="1" u="none" dirty="0"/>
              <a:t>Roster Details </a:t>
            </a:r>
            <a:r>
              <a:rPr lang="en-US" u="none" dirty="0"/>
              <a:t>panel.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search for students, complete the student search fields in the </a:t>
            </a:r>
            <a:r>
              <a:rPr lang="en-US" b="1" dirty="0"/>
              <a:t>Find and Select Students </a:t>
            </a:r>
            <a:r>
              <a:rPr lang="en-US" dirty="0"/>
              <a:t>panel. The fields marked with an asterisk are mandatory. You can further refine your search by selecting criteria under the </a:t>
            </a:r>
            <a:r>
              <a:rPr lang="en-US" b="1" dirty="0"/>
              <a:t>Additional Fields </a:t>
            </a:r>
            <a:r>
              <a:rPr lang="en-US" dirty="0"/>
              <a:t>section.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Refine the list of available students by completing the fields in the </a:t>
            </a:r>
            <a:r>
              <a:rPr lang="en-US" b="1" dirty="0"/>
              <a:t>Add Students </a:t>
            </a:r>
            <a:r>
              <a:rPr lang="en-US" dirty="0"/>
              <a:t>to the Roster panel. Then, click </a:t>
            </a:r>
            <a:r>
              <a:rPr lang="en-US" b="1" dirty="0"/>
              <a:t>Search</a:t>
            </a:r>
            <a:r>
              <a:rPr lang="en-US" dirty="0"/>
              <a:t>.</a:t>
            </a:r>
          </a:p>
          <a:p>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30</a:t>
            </a:fld>
            <a:endParaRPr lang="en-US" dirty="0"/>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3352218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students listed in the </a:t>
            </a:r>
            <a:r>
              <a:rPr lang="en-US" b="1" dirty="0"/>
              <a:t>Search Results </a:t>
            </a:r>
            <a:r>
              <a:rPr lang="en-US" dirty="0"/>
              <a:t>panel are available to be added to the roster.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First, in the </a:t>
            </a:r>
            <a:r>
              <a:rPr lang="en-US" b="1" i="1" u="none" dirty="0"/>
              <a:t>Roster Details</a:t>
            </a:r>
            <a:r>
              <a:rPr lang="en-US" b="0" i="1" u="none" dirty="0"/>
              <a:t> </a:t>
            </a:r>
            <a:r>
              <a:rPr lang="en-US" b="0" u="none" dirty="0"/>
              <a:t>panel, enter </a:t>
            </a:r>
            <a:r>
              <a:rPr lang="en-US" b="0" dirty="0"/>
              <a:t>a name for the roster and select the teacher who should be associated with the roster.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add students to the new roster. To add a single student to the roster, click the </a:t>
            </a:r>
            <a:r>
              <a:rPr lang="en-US" b="1" dirty="0"/>
              <a:t>plus sign </a:t>
            </a:r>
            <a:r>
              <a:rPr lang="en-US" dirty="0"/>
              <a:t>next to a student in the left column. You can add all available students to the roster by clicking </a:t>
            </a:r>
            <a:r>
              <a:rPr lang="en-US" b="1" dirty="0"/>
              <a:t>Add All</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will display under </a:t>
            </a:r>
            <a:r>
              <a:rPr lang="en-US" b="1" dirty="0"/>
              <a:t>Selected Students </a:t>
            </a:r>
            <a:r>
              <a:rPr lang="en-US" dirty="0"/>
              <a:t>as they are added to the roster.</a:t>
            </a:r>
          </a:p>
          <a:p>
            <a:endParaRPr lang="en-US" dirty="0"/>
          </a:p>
          <a:p>
            <a:r>
              <a:rPr lang="en-US" dirty="0"/>
              <a:t>To remove a single student from the roster, click the </a:t>
            </a:r>
            <a:r>
              <a:rPr lang="en-US" b="1" dirty="0"/>
              <a:t>X</a:t>
            </a:r>
            <a:r>
              <a:rPr lang="en-US" dirty="0"/>
              <a:t> next to a student in the right column. Remove all students from the roster by clicking </a:t>
            </a:r>
            <a:r>
              <a:rPr lang="en-US" b="1" dirty="0"/>
              <a:t>Remove All</a:t>
            </a:r>
            <a:r>
              <a:rPr lang="en-US" dirty="0"/>
              <a:t>. </a:t>
            </a:r>
            <a:r>
              <a:rPr lang="en-US" b="0" dirty="0"/>
              <a:t>click </a:t>
            </a:r>
            <a:r>
              <a:rPr lang="en-US" b="0" i="0" dirty="0"/>
              <a:t>Save</a:t>
            </a:r>
            <a:r>
              <a:rPr lang="en-US" b="0" i="1" dirty="0"/>
              <a:t> </a:t>
            </a:r>
            <a:r>
              <a:rPr lang="en-US" b="0" dirty="0"/>
              <a:t>to save the roster.</a:t>
            </a:r>
            <a:endParaRPr lang="en-US" dirty="0"/>
          </a:p>
          <a:p>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31</a:t>
            </a:fld>
            <a:endParaRPr lang="en-US" dirty="0"/>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4054171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Quick Roster </a:t>
            </a:r>
            <a:r>
              <a:rPr lang="en-US" dirty="0"/>
              <a:t>tab can be utilized to create a complete roster from a group of students. To search for students, complete the fields in the </a:t>
            </a:r>
            <a:r>
              <a:rPr lang="en-US" b="1" dirty="0"/>
              <a:t>Quick Roster </a:t>
            </a:r>
            <a:r>
              <a:rPr lang="en-US" dirty="0"/>
              <a:t>panel. You can further refine your search by selecting criteria under the </a:t>
            </a:r>
            <a:r>
              <a:rPr lang="en-US" b="1" dirty="0"/>
              <a:t>Additional Fields </a:t>
            </a:r>
            <a:r>
              <a:rPr lang="en-US" dirty="0"/>
              <a:t>section. click </a:t>
            </a:r>
            <a:r>
              <a:rPr lang="en-US" b="1" dirty="0"/>
              <a:t>Create Quick Roster</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students who meet the criteria in your search are automatically added to the roster. You can manually remove students by clicking the </a:t>
            </a:r>
            <a:r>
              <a:rPr lang="en-US" b="1" dirty="0"/>
              <a:t>X </a:t>
            </a:r>
            <a:r>
              <a:rPr lang="en-US" dirty="0"/>
              <a:t>next to individual students or click </a:t>
            </a:r>
            <a:r>
              <a:rPr lang="en-US" b="1" dirty="0"/>
              <a:t>Remove All </a:t>
            </a:r>
            <a:r>
              <a:rPr lang="en-US" dirty="0"/>
              <a:t>from the top of the grid. click </a:t>
            </a:r>
            <a:r>
              <a:rPr lang="en-US" b="1" i="0" dirty="0"/>
              <a:t>Save </a:t>
            </a:r>
            <a:r>
              <a:rPr lang="en-US" dirty="0"/>
              <a:t>to create your roster. </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32</a:t>
            </a:fld>
            <a:endParaRPr lang="en-US" dirty="0"/>
          </a:p>
        </p:txBody>
      </p:sp>
    </p:spTree>
    <p:extLst>
      <p:ext uri="{BB962C8B-B14F-4D97-AF65-F5344CB8AC3E}">
        <p14:creationId xmlns:p14="http://schemas.microsoft.com/office/powerpoint/2010/main" val="1036633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View Roster</a:t>
            </a:r>
            <a:r>
              <a:rPr lang="en-US" dirty="0">
                <a:latin typeface="Arial" panose="020B0604020202020204" pitchFamily="34" charset="0"/>
                <a:cs typeface="Arial" panose="020B0604020202020204" pitchFamily="34" charset="0"/>
              </a:rPr>
              <a:t> page includes a form for setting selection criteria to retrieve rosters. In this example, the district, school, and roster type criteria are required. Your particular version of TIDE may have other fields by which you can retrieve rosters. Click </a:t>
            </a:r>
            <a:r>
              <a:rPr lang="en-US" b="1" dirty="0">
                <a:latin typeface="Arial" panose="020B0604020202020204" pitchFamily="34" charset="0"/>
                <a:cs typeface="Arial" panose="020B0604020202020204" pitchFamily="34" charset="0"/>
              </a:rPr>
              <a:t>Search </a:t>
            </a:r>
            <a:r>
              <a:rPr lang="en-US" dirty="0">
                <a:latin typeface="Arial" panose="020B0604020202020204" pitchFamily="34" charset="0"/>
                <a:cs typeface="Arial" panose="020B0604020202020204" pitchFamily="34" charset="0"/>
              </a:rPr>
              <a:t>to display a list of rosters matching your criteria.</a:t>
            </a:r>
          </a:p>
          <a:p>
            <a:pPr defTabSz="950737">
              <a:defRPr/>
            </a:pPr>
            <a:endParaRPr lang="en-US" dirty="0">
              <a:latin typeface="Arial" panose="020B0604020202020204" pitchFamily="34" charset="0"/>
              <a:cs typeface="Arial" panose="020B0604020202020204" pitchFamily="34" charset="0"/>
            </a:endParaRPr>
          </a:p>
          <a:p>
            <a:pPr defTabSz="950737">
              <a:defRPr/>
            </a:pPr>
            <a:r>
              <a:rPr lang="en-US" altLang="en-US" dirty="0">
                <a:latin typeface="Arial" panose="020B0604020202020204" pitchFamily="34" charset="0"/>
                <a:cs typeface="Arial" panose="020B0604020202020204" pitchFamily="34" charset="0"/>
              </a:rPr>
              <a:t>Print, export, or delete rosters from TIDE by selecting the desired rosters and clicking the </a:t>
            </a:r>
            <a:r>
              <a:rPr lang="en-US" altLang="en-US" b="1" dirty="0">
                <a:latin typeface="Arial" panose="020B0604020202020204" pitchFamily="34" charset="0"/>
                <a:cs typeface="Arial" panose="020B0604020202020204" pitchFamily="34" charset="0"/>
              </a:rPr>
              <a:t>Print, Export, </a:t>
            </a:r>
            <a:r>
              <a:rPr lang="en-US" altLang="en-US" dirty="0">
                <a:latin typeface="Arial" panose="020B0604020202020204" pitchFamily="34" charset="0"/>
                <a:cs typeface="Arial" panose="020B0604020202020204" pitchFamily="34" charset="0"/>
              </a:rPr>
              <a:t>or </a:t>
            </a:r>
            <a:r>
              <a:rPr lang="en-US" altLang="en-US" b="1" dirty="0">
                <a:latin typeface="Arial" panose="020B0604020202020204" pitchFamily="34" charset="0"/>
                <a:cs typeface="Arial" panose="020B0604020202020204" pitchFamily="34" charset="0"/>
              </a:rPr>
              <a:t>Delete</a:t>
            </a:r>
            <a:r>
              <a:rPr lang="en-US" altLang="en-US" dirty="0">
                <a:latin typeface="Arial" panose="020B0604020202020204" pitchFamily="34" charset="0"/>
                <a:cs typeface="Arial" panose="020B0604020202020204" pitchFamily="34" charset="0"/>
              </a:rPr>
              <a:t> buttons above the search results.</a:t>
            </a:r>
            <a:endParaRPr lang="en-US" dirty="0">
              <a:latin typeface="Arial" panose="020B0604020202020204" pitchFamily="34" charset="0"/>
              <a:cs typeface="Arial" panose="020B0604020202020204" pitchFamily="34" charset="0"/>
            </a:endParaRPr>
          </a:p>
          <a:p>
            <a:pPr defTabSz="950737">
              <a:defRPr/>
            </a:pPr>
            <a:endParaRPr lang="en-US" dirty="0">
              <a:latin typeface="Arial" panose="020B0604020202020204" pitchFamily="34" charset="0"/>
              <a:cs typeface="Arial" panose="020B0604020202020204" pitchFamily="34" charset="0"/>
            </a:endParaRPr>
          </a:p>
          <a:p>
            <a:pPr defTabSz="950737">
              <a:defRPr/>
            </a:pPr>
            <a:r>
              <a:rPr lang="en-US" dirty="0">
                <a:latin typeface="Arial" panose="020B0604020202020204" pitchFamily="34" charset="0"/>
                <a:cs typeface="Arial" panose="020B0604020202020204" pitchFamily="34" charset="0"/>
              </a:rPr>
              <a:t>Click the pencil icon next to a roster to view or edit its details. The </a:t>
            </a:r>
            <a:r>
              <a:rPr lang="en-US" b="1" dirty="0">
                <a:latin typeface="Arial" panose="020B0604020202020204" pitchFamily="34" charset="0"/>
                <a:cs typeface="Arial" panose="020B0604020202020204" pitchFamily="34" charset="0"/>
              </a:rPr>
              <a:t>Edit Roster</a:t>
            </a:r>
            <a:r>
              <a:rPr lang="en-US" dirty="0">
                <a:latin typeface="Arial" panose="020B0604020202020204" pitchFamily="34" charset="0"/>
                <a:cs typeface="Arial" panose="020B0604020202020204" pitchFamily="34" charset="0"/>
              </a:rPr>
              <a:t> form will appear. This form is similar to the form used to add rosters, and you may edit the roster name, teacher name, and students to display in the roster in the same way that you would for a new roster.</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33</a:t>
            </a:fld>
            <a:endParaRPr lang="en-US" dirty="0"/>
          </a:p>
        </p:txBody>
      </p:sp>
    </p:spTree>
    <p:extLst>
      <p:ext uri="{BB962C8B-B14F-4D97-AF65-F5344CB8AC3E}">
        <p14:creationId xmlns:p14="http://schemas.microsoft.com/office/powerpoint/2010/main" val="3815743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A second way </a:t>
            </a:r>
            <a:r>
              <a:rPr lang="en-US" baseline="0" dirty="0">
                <a:solidFill>
                  <a:schemeClr val="tx1"/>
                </a:solidFill>
                <a:latin typeface="Arial" panose="020B0604020202020204" pitchFamily="34" charset="0"/>
                <a:cs typeface="Arial" panose="020B0604020202020204" pitchFamily="34" charset="0"/>
              </a:rPr>
              <a:t>to add new rosters into TIDE is to use the </a:t>
            </a:r>
            <a:r>
              <a:rPr lang="en-US" b="1" baseline="0" dirty="0">
                <a:solidFill>
                  <a:schemeClr val="tx1"/>
                </a:solidFill>
                <a:latin typeface="Arial" panose="020B0604020202020204" pitchFamily="34" charset="0"/>
                <a:cs typeface="Arial" panose="020B0604020202020204" pitchFamily="34" charset="0"/>
              </a:rPr>
              <a:t>Upload Roster </a:t>
            </a:r>
            <a:r>
              <a:rPr lang="en-US" baseline="0" dirty="0">
                <a:solidFill>
                  <a:schemeClr val="tx1"/>
                </a:solidFill>
                <a:latin typeface="Arial" panose="020B0604020202020204" pitchFamily="34" charset="0"/>
                <a:cs typeface="Arial" panose="020B0604020202020204" pitchFamily="34" charset="0"/>
              </a:rPr>
              <a:t>page to compose an upload file in Excel or CSV format and then upload that file.</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This task is performed by downloading a template file, entering information into the template, saving, and clicking </a:t>
            </a:r>
            <a:r>
              <a:rPr lang="en-US" b="0" baseline="0" dirty="0">
                <a:solidFill>
                  <a:schemeClr val="tx1"/>
                </a:solidFill>
                <a:latin typeface="Arial" panose="020B0604020202020204" pitchFamily="34" charset="0"/>
                <a:cs typeface="Arial" panose="020B0604020202020204" pitchFamily="34" charset="0"/>
              </a:rPr>
              <a:t>the </a:t>
            </a:r>
            <a:r>
              <a:rPr lang="en-US" b="1" baseline="0" dirty="0">
                <a:solidFill>
                  <a:schemeClr val="tx1"/>
                </a:solidFill>
                <a:latin typeface="Arial" panose="020B0604020202020204" pitchFamily="34" charset="0"/>
                <a:cs typeface="Arial" panose="020B0604020202020204" pitchFamily="34" charset="0"/>
              </a:rPr>
              <a:t>Choose File </a:t>
            </a:r>
            <a:r>
              <a:rPr lang="en-US" b="0" baseline="0" dirty="0">
                <a:solidFill>
                  <a:schemeClr val="tx1"/>
                </a:solidFill>
                <a:latin typeface="Arial" panose="020B0604020202020204" pitchFamily="34" charset="0"/>
                <a:cs typeface="Arial" panose="020B0604020202020204" pitchFamily="34" charset="0"/>
              </a:rPr>
              <a:t>button to locate the file and upload it into TIDE. </a:t>
            </a:r>
          </a:p>
          <a:p>
            <a:endParaRPr lang="en-US" b="0" baseline="0" dirty="0">
              <a:solidFill>
                <a:schemeClr val="tx1"/>
              </a:solidFill>
              <a:latin typeface="Arial" panose="020B0604020202020204" pitchFamily="34" charset="0"/>
              <a:cs typeface="Arial" panose="020B0604020202020204" pitchFamily="34" charset="0"/>
            </a:endParaRPr>
          </a:p>
          <a:p>
            <a:r>
              <a:rPr lang="en-US" b="0" u="none" baseline="0" dirty="0">
                <a:solidFill>
                  <a:schemeClr val="tx1"/>
                </a:solidFill>
                <a:latin typeface="Arial" panose="020B0604020202020204" pitchFamily="34" charset="0"/>
                <a:cs typeface="Arial" panose="020B0604020202020204" pitchFamily="34" charset="0"/>
              </a:rPr>
              <a:t>Users can also delete a student from a roster via an upload file. For specific instructions on deleting students from a roster via an upload file, see your </a:t>
            </a:r>
            <a:r>
              <a:rPr lang="en-US" b="0" i="1" u="none" baseline="0" dirty="0">
                <a:solidFill>
                  <a:schemeClr val="tx1"/>
                </a:solidFill>
                <a:latin typeface="Arial" panose="020B0604020202020204" pitchFamily="34" charset="0"/>
                <a:cs typeface="Arial" panose="020B0604020202020204" pitchFamily="34" charset="0"/>
              </a:rPr>
              <a:t>TIDE User Guide. </a:t>
            </a:r>
          </a:p>
          <a:p>
            <a:endParaRPr lang="en-US" b="0"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34</a:t>
            </a:fld>
            <a:endParaRPr lang="en-US" dirty="0"/>
          </a:p>
        </p:txBody>
      </p:sp>
    </p:spTree>
    <p:extLst>
      <p:ext uri="{BB962C8B-B14F-4D97-AF65-F5344CB8AC3E}">
        <p14:creationId xmlns:p14="http://schemas.microsoft.com/office/powerpoint/2010/main" val="11101215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0" dirty="0"/>
              <a:t>When you click </a:t>
            </a:r>
            <a:r>
              <a:rPr lang="en-US" altLang="en-US" b="1" i="0" dirty="0"/>
              <a:t>Next</a:t>
            </a:r>
            <a:r>
              <a:rPr lang="en-US" altLang="en-US" i="0" dirty="0"/>
              <a:t>, the preview upload screen will appear. Verify that the information is correct, then click </a:t>
            </a:r>
            <a:r>
              <a:rPr lang="en-US" altLang="en-US" b="1" i="0" dirty="0"/>
              <a:t>Next</a:t>
            </a:r>
            <a:r>
              <a:rPr lang="en-US" altLang="en-US" i="0" dirty="0"/>
              <a:t>. </a:t>
            </a:r>
            <a:r>
              <a:rPr lang="en-US" b="0" dirty="0"/>
              <a:t>To cancel the upload, click </a:t>
            </a:r>
            <a:r>
              <a:rPr lang="en-US" b="1" i="0" dirty="0"/>
              <a:t>Cancel</a:t>
            </a:r>
            <a:r>
              <a:rPr lang="en-US" b="0"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35</a:t>
            </a:fld>
            <a:endParaRPr lang="en-US" dirty="0"/>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23399724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TIDE will validate the file and display any errors or warnings according to the legend on the page. Click the error icons and warning icons in the validation results to view the reason that a field is invalid. If a record contains an error, that record will not be included in the upload. If a record contains a warning, that record will be uploaded, but the field with the warning will be invalid.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upload a different file, click </a:t>
            </a:r>
            <a:r>
              <a:rPr lang="en-US" b="1" dirty="0"/>
              <a:t>Upload Revised File</a:t>
            </a:r>
            <a:r>
              <a:rPr lang="en-US" dirty="0"/>
              <a:t>.</a:t>
            </a:r>
          </a:p>
          <a:p>
            <a:r>
              <a:rPr lang="en-US" dirty="0"/>
              <a:t>To complete the upload, click </a:t>
            </a:r>
            <a:r>
              <a:rPr lang="en-US" b="1" dirty="0"/>
              <a:t>Continue with Upload</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view a PDF file listing the validation results for the upload file, click.</a:t>
            </a:r>
          </a:p>
          <a:p>
            <a:r>
              <a:rPr lang="en-US" b="1" dirty="0"/>
              <a:t>Download Validation Report</a:t>
            </a:r>
            <a:endParaRPr lang="en-US" dirty="0"/>
          </a:p>
          <a:p>
            <a:r>
              <a:rPr lang="en-US" dirty="0"/>
              <a:t>If your file contains a large number of records, TIDE will process the file offline and send you a confirmation email when complete. While TIDE is validating the file, do not click Cancel, as TIDE may have already started processing some of the records.</a:t>
            </a:r>
          </a:p>
          <a:p>
            <a:endParaRPr lang="en-US" dirty="0"/>
          </a:p>
          <a:p>
            <a:r>
              <a:rPr lang="en-US" dirty="0"/>
              <a:t>When the upload is complete, a confirmation page will appear with a message that summarizes how many records were uploaded and how many were excluded.</a:t>
            </a:r>
          </a:p>
          <a:p>
            <a:endParaRPr lang="en-US" b="1"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36</a:t>
            </a:fld>
            <a:endParaRPr lang="en-US" dirty="0"/>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35348913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0" dirty="0"/>
              <a:t>When the upload is complete, a </a:t>
            </a:r>
            <a:r>
              <a:rPr lang="en-US" b="1" i="1" dirty="0"/>
              <a:t>Confirmation</a:t>
            </a:r>
            <a:r>
              <a:rPr lang="en-US" b="0" i="1" dirty="0"/>
              <a:t> </a:t>
            </a:r>
            <a:r>
              <a:rPr lang="en-US" b="0" i="0" dirty="0"/>
              <a:t>page will appear with a message that summarizes how many records were uploaded and how many were excluded. </a:t>
            </a:r>
            <a:r>
              <a:rPr lang="en-US" b="1" i="0" dirty="0"/>
              <a:t>Click Upload New File </a:t>
            </a:r>
            <a:r>
              <a:rPr lang="en-US" b="0" i="0" dirty="0"/>
              <a:t>to upload additional files. The </a:t>
            </a:r>
            <a:r>
              <a:rPr lang="en-US" b="1" i="0" dirty="0"/>
              <a:t>Validation Report </a:t>
            </a:r>
            <a:r>
              <a:rPr lang="en-US" b="0" i="0" dirty="0"/>
              <a:t>and any rejected records can be downloaded by selecting the appropriate button at the bottom of the confirmation screen. </a:t>
            </a:r>
          </a:p>
          <a:p>
            <a:endParaRPr lang="en-US" b="0" i="0" dirty="0"/>
          </a:p>
          <a:p>
            <a:r>
              <a:rPr lang="en-US" b="0" i="0" dirty="0"/>
              <a:t>You may use the upload records process with other tasks too, such as uploading interim grades. Your test menu options vary by state. </a:t>
            </a:r>
            <a:endParaRPr lang="en-US" b="0"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37</a:t>
            </a:fld>
            <a:endParaRPr lang="en-US" dirty="0"/>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4513150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Before testing begins, and throughout the school year, TIDE is used to manage user accounts for TIDE itself, the TA Interface, the Centralized Reporting System (CRS), and other Cambium Assessment systems. </a:t>
            </a: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Users</a:t>
            </a:r>
            <a:r>
              <a:rPr lang="en-US" baseline="0" dirty="0">
                <a:solidFill>
                  <a:schemeClr val="tx1"/>
                </a:solidFill>
                <a:latin typeface="Arial" panose="020B0604020202020204" pitchFamily="34" charset="0"/>
                <a:cs typeface="Arial" panose="020B0604020202020204" pitchFamily="34" charset="0"/>
              </a:rPr>
              <a:t> task menu allows you to add users; view, edit, or export users; and upload users from an external file.</a:t>
            </a:r>
          </a:p>
          <a:p>
            <a:pPr defTabSz="950737">
              <a:defRPr/>
            </a:pPr>
            <a:endParaRPr lang="en-US" baseline="0" dirty="0">
              <a:solidFill>
                <a:schemeClr val="tx1"/>
              </a:solidFill>
              <a:latin typeface="Arial" panose="020B0604020202020204" pitchFamily="34" charset="0"/>
              <a:cs typeface="Arial" panose="020B0604020202020204" pitchFamily="34" charset="0"/>
            </a:endParaRPr>
          </a:p>
          <a:p>
            <a:pPr defTabSz="950737">
              <a:defRPr/>
            </a:pPr>
            <a:r>
              <a:rPr lang="en-US" baseline="0" dirty="0">
                <a:solidFill>
                  <a:schemeClr val="tx1"/>
                </a:solidFill>
                <a:latin typeface="Arial" panose="020B0604020202020204" pitchFamily="34" charset="0"/>
                <a:cs typeface="Arial" panose="020B0604020202020204" pitchFamily="34" charset="0"/>
              </a:rPr>
              <a:t>NOTE: Only District level users and School Test Coordinators have permission to edit user roles.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31625495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a:t>
            </a:r>
            <a:r>
              <a:rPr lang="en-US" b="1" dirty="0"/>
              <a:t>View/Edit/Export Users </a:t>
            </a:r>
            <a:r>
              <a:rPr lang="en-US" dirty="0"/>
              <a:t>page includes a form for setting selection criteria to retrieve users. In this example, the required criteria are the user’s role, state, and district. Other criteria are optional, such as the first or last name. Your particular version of TIDE may have other fields by which you can retrieve users. Click </a:t>
            </a:r>
            <a:r>
              <a:rPr lang="en-US" b="1" dirty="0"/>
              <a:t>Search</a:t>
            </a:r>
            <a:r>
              <a:rPr lang="en-US" dirty="0"/>
              <a:t> to continue. T</a:t>
            </a:r>
            <a:r>
              <a:rPr lang="en-US" altLang="en-US" dirty="0"/>
              <a:t>he search panel will automatically collapse, and your search results will appear below. </a:t>
            </a:r>
          </a:p>
          <a:p>
            <a:endParaRPr lang="en-US" dirty="0"/>
          </a:p>
          <a:p>
            <a:r>
              <a:rPr lang="en-US" dirty="0"/>
              <a:t>After you click </a:t>
            </a:r>
            <a:r>
              <a:rPr lang="en-US" b="1" dirty="0"/>
              <a:t>Search</a:t>
            </a:r>
            <a:r>
              <a:rPr lang="en-US" dirty="0"/>
              <a:t>, TIDE will display all the users satisfying the search criteria. </a:t>
            </a:r>
            <a:r>
              <a:rPr lang="en-US" altLang="en-US" dirty="0"/>
              <a:t>If your user role permits, you can edit a user’s role by clicking the </a:t>
            </a:r>
            <a:r>
              <a:rPr lang="en-US" altLang="en-US" b="1" dirty="0"/>
              <a:t>green pencil icon</a:t>
            </a:r>
            <a:r>
              <a:rPr lang="en-US" altLang="en-US" dirty="0"/>
              <a:t>. Another page will appear for you to edit and save the role. </a:t>
            </a:r>
          </a:p>
          <a:p>
            <a:endParaRPr lang="en-US" altLang="en-US" dirty="0"/>
          </a:p>
          <a:p>
            <a:r>
              <a:rPr lang="en-US" altLang="en-US" dirty="0"/>
              <a:t>To export user information, mark the checkboxes next to the users you wish to export and click the green export button above the search results. A pop-up window will appear with the option to export to the Inbox in either Excel or CSV format. </a:t>
            </a:r>
          </a:p>
          <a:p>
            <a:endParaRPr lang="en-US" altLang="en-US" dirty="0"/>
          </a:p>
          <a:p>
            <a:r>
              <a:rPr lang="en-US" altLang="en-US" dirty="0"/>
              <a:t>To delete a user’s role from TIDE, click the orange trash can button next to the user’s role.</a:t>
            </a:r>
          </a:p>
          <a:p>
            <a:endParaRPr lang="en-US" altLang="en-US" dirty="0"/>
          </a:p>
          <a:p>
            <a:r>
              <a:rPr lang="en-US" altLang="en-US" dirty="0"/>
              <a:t>To make the search form reappear and search for additional users, click the plus sign in the </a:t>
            </a:r>
            <a:r>
              <a:rPr lang="en-US" altLang="en-US" b="1" dirty="0"/>
              <a:t>Search </a:t>
            </a:r>
            <a:r>
              <a:rPr lang="en-US" altLang="en-US" dirty="0"/>
              <a:t>users panel, which appears as a blue bar.</a:t>
            </a:r>
          </a:p>
          <a:p>
            <a:endParaRPr lang="en-US" altLang="en-US" dirty="0"/>
          </a:p>
          <a:p>
            <a:r>
              <a:rPr lang="en-US" altLang="en-US" dirty="0"/>
              <a:t>For more-detailed information on managing users, see your TIDE User Guide.</a:t>
            </a:r>
          </a:p>
          <a:p>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39</a:t>
            </a:fld>
            <a:endParaRPr lang="en-US" dirty="0"/>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33305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14638" y="520700"/>
            <a:ext cx="3679825" cy="2070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Calibri"/>
                <a:ea typeface="+mn-ea"/>
                <a:cs typeface="+mn-cs"/>
              </a:rPr>
              <a:t>Access the DDOE </a:t>
            </a:r>
            <a:r>
              <a:rPr lang="en-US" sz="1200" kern="1200" dirty="0" err="1">
                <a:solidFill>
                  <a:schemeClr val="tx1"/>
                </a:solidFill>
                <a:effectLst/>
                <a:latin typeface="Calibri"/>
                <a:ea typeface="+mn-ea"/>
                <a:cs typeface="+mn-cs"/>
              </a:rPr>
              <a:t>EdAccess</a:t>
            </a:r>
            <a:r>
              <a:rPr lang="en-US" sz="1200" kern="1200" dirty="0">
                <a:solidFill>
                  <a:schemeClr val="tx1"/>
                </a:solidFill>
                <a:effectLst/>
                <a:latin typeface="Calibri"/>
                <a:ea typeface="+mn-ea"/>
                <a:cs typeface="+mn-cs"/>
              </a:rPr>
              <a:t> or LEA </a:t>
            </a:r>
            <a:r>
              <a:rPr lang="en-US" sz="1200" kern="1200" dirty="0" err="1">
                <a:solidFill>
                  <a:schemeClr val="tx1"/>
                </a:solidFill>
                <a:effectLst/>
                <a:latin typeface="Calibri"/>
                <a:ea typeface="+mn-ea"/>
                <a:cs typeface="+mn-cs"/>
              </a:rPr>
              <a:t>Classlink</a:t>
            </a:r>
            <a:r>
              <a:rPr lang="en-US" sz="1200" kern="1200" dirty="0">
                <a:solidFill>
                  <a:schemeClr val="tx1"/>
                </a:solidFill>
                <a:effectLst/>
                <a:latin typeface="Calibri"/>
                <a:ea typeface="+mn-ea"/>
                <a:cs typeface="+mn-cs"/>
              </a:rPr>
              <a:t> login page at </a:t>
            </a:r>
            <a:r>
              <a:rPr lang="en-US" dirty="0">
                <a:hlinkClick r:id="rId3" action="ppaction://hlinkfile"/>
              </a:rPr>
              <a:t>launchpad.classlink.com/</a:t>
            </a:r>
            <a:r>
              <a:rPr lang="en-US" dirty="0" err="1">
                <a:hlinkClick r:id="rId3" action="ppaction://hlinkfile"/>
              </a:rPr>
              <a:t>ddoe</a:t>
            </a:r>
            <a:r>
              <a:rPr lang="en-US" dirty="0"/>
              <a:t>. </a:t>
            </a:r>
            <a:r>
              <a:rPr lang="en-US" sz="1200" kern="1200" dirty="0">
                <a:solidFill>
                  <a:schemeClr val="tx1"/>
                </a:solidFill>
                <a:effectLst/>
                <a:latin typeface="Calibri"/>
                <a:ea typeface="+mn-ea"/>
                <a:cs typeface="+mn-cs"/>
              </a:rPr>
              <a:t>Use your regular </a:t>
            </a:r>
            <a:r>
              <a:rPr lang="en-US" sz="1200" kern="1200" dirty="0" err="1">
                <a:solidFill>
                  <a:schemeClr val="tx1"/>
                </a:solidFill>
                <a:effectLst/>
                <a:latin typeface="Calibri"/>
                <a:ea typeface="+mn-ea"/>
                <a:cs typeface="+mn-cs"/>
              </a:rPr>
              <a:t>EdAccess</a:t>
            </a:r>
            <a:r>
              <a:rPr lang="en-US" sz="1200" kern="1200" dirty="0">
                <a:solidFill>
                  <a:schemeClr val="tx1"/>
                </a:solidFill>
                <a:effectLst/>
                <a:latin typeface="Calibri"/>
                <a:ea typeface="+mn-ea"/>
                <a:cs typeface="+mn-cs"/>
              </a:rPr>
              <a:t> or LEA </a:t>
            </a:r>
            <a:r>
              <a:rPr lang="en-US" sz="1200" kern="1200" dirty="0" err="1">
                <a:solidFill>
                  <a:schemeClr val="tx1"/>
                </a:solidFill>
                <a:effectLst/>
                <a:latin typeface="Calibri"/>
                <a:ea typeface="+mn-ea"/>
                <a:cs typeface="+mn-cs"/>
              </a:rPr>
              <a:t>Classlink</a:t>
            </a:r>
            <a:r>
              <a:rPr lang="en-US" sz="1200" kern="1200" dirty="0">
                <a:solidFill>
                  <a:schemeClr val="tx1"/>
                </a:solidFill>
                <a:effectLst/>
                <a:latin typeface="Calibri"/>
                <a:ea typeface="+mn-ea"/>
                <a:cs typeface="+mn-cs"/>
              </a:rPr>
              <a:t> ID and password to log in.</a:t>
            </a:r>
          </a:p>
          <a:p>
            <a:pPr marL="171450" indent="-171450">
              <a:buFont typeface="Arial" panose="020B0604020202020204" pitchFamily="34" charset="0"/>
              <a:buChar char="•"/>
            </a:pPr>
            <a:r>
              <a:rPr lang="en-US" sz="1200" kern="1200" dirty="0">
                <a:solidFill>
                  <a:schemeClr val="tx1"/>
                </a:solidFill>
                <a:effectLst/>
                <a:latin typeface="Calibri"/>
                <a:ea typeface="+mn-ea"/>
                <a:cs typeface="+mn-cs"/>
              </a:rPr>
              <a:t>After you have successfully logged, you will see a list of authorized applications, including </a:t>
            </a:r>
            <a:r>
              <a:rPr lang="en-US" sz="1200" kern="1200" dirty="0" err="1">
                <a:solidFill>
                  <a:schemeClr val="tx1"/>
                </a:solidFill>
                <a:effectLst/>
                <a:latin typeface="Calibri"/>
                <a:ea typeface="+mn-ea"/>
                <a:cs typeface="+mn-cs"/>
              </a:rPr>
              <a:t>DeSSA</a:t>
            </a:r>
            <a:r>
              <a:rPr lang="en-US" sz="1200" kern="1200" baseline="0" dirty="0">
                <a:solidFill>
                  <a:schemeClr val="tx1"/>
                </a:solidFill>
                <a:effectLst/>
                <a:latin typeface="Calibri"/>
                <a:ea typeface="+mn-ea"/>
                <a:cs typeface="+mn-cs"/>
              </a:rPr>
              <a:t> </a:t>
            </a:r>
            <a:r>
              <a:rPr lang="en-US" sz="1200" kern="1200" dirty="0">
                <a:solidFill>
                  <a:schemeClr val="tx1"/>
                </a:solidFill>
                <a:effectLst/>
                <a:latin typeface="Calibri"/>
                <a:ea typeface="+mn-ea"/>
                <a:cs typeface="+mn-cs"/>
              </a:rPr>
              <a:t>Math &amp; ELA. </a:t>
            </a:r>
          </a:p>
          <a:p>
            <a:pPr marL="171450" lvl="0" indent="-171450">
              <a:buFont typeface="Arial" panose="020B0604020202020204" pitchFamily="34" charset="0"/>
              <a:buChar char="•"/>
            </a:pPr>
            <a:r>
              <a:rPr lang="en-US" sz="1200" kern="1200" dirty="0">
                <a:solidFill>
                  <a:schemeClr val="tx1"/>
                </a:solidFill>
                <a:effectLst/>
                <a:latin typeface="Calibri"/>
                <a:ea typeface="+mn-ea"/>
                <a:cs typeface="+mn-cs"/>
              </a:rPr>
              <a:t>Click the [</a:t>
            </a:r>
            <a:r>
              <a:rPr lang="en-US" sz="1200" b="1" kern="1200" dirty="0" err="1">
                <a:solidFill>
                  <a:schemeClr val="tx1"/>
                </a:solidFill>
                <a:effectLst/>
                <a:latin typeface="Calibri"/>
                <a:ea typeface="+mn-ea"/>
                <a:cs typeface="+mn-cs"/>
              </a:rPr>
              <a:t>DeSSA</a:t>
            </a:r>
            <a:r>
              <a:rPr lang="en-US" sz="1200" b="1" kern="1200" dirty="0">
                <a:solidFill>
                  <a:schemeClr val="tx1"/>
                </a:solidFill>
                <a:effectLst/>
                <a:latin typeface="Calibri"/>
                <a:ea typeface="+mn-ea"/>
                <a:cs typeface="+mn-cs"/>
              </a:rPr>
              <a:t> Math &amp; ELA</a:t>
            </a:r>
            <a:r>
              <a:rPr lang="en-US" sz="1200" kern="1200" dirty="0">
                <a:solidFill>
                  <a:schemeClr val="tx1"/>
                </a:solidFill>
                <a:effectLst/>
                <a:latin typeface="Calibri"/>
                <a:ea typeface="+mn-ea"/>
                <a:cs typeface="+mn-cs"/>
              </a:rPr>
              <a:t>] button from your menu. You will be directed to the </a:t>
            </a:r>
            <a:r>
              <a:rPr lang="en-US" sz="1200" kern="1200" dirty="0" err="1">
                <a:solidFill>
                  <a:schemeClr val="tx1"/>
                </a:solidFill>
                <a:effectLst/>
                <a:latin typeface="Calibri"/>
                <a:ea typeface="+mn-ea"/>
                <a:cs typeface="+mn-cs"/>
              </a:rPr>
              <a:t>DeSSA</a:t>
            </a:r>
            <a:r>
              <a:rPr lang="en-US" sz="1200" kern="1200" dirty="0">
                <a:solidFill>
                  <a:schemeClr val="tx1"/>
                </a:solidFill>
                <a:effectLst/>
                <a:latin typeface="Calibri"/>
                <a:ea typeface="+mn-ea"/>
                <a:cs typeface="+mn-cs"/>
              </a:rPr>
              <a:t> portal.</a:t>
            </a:r>
            <a:endParaRPr lang="en-US" sz="1200" i="1" kern="1200" dirty="0">
              <a:solidFill>
                <a:schemeClr val="tx1"/>
              </a:solidFill>
              <a:effectLst/>
              <a:latin typeface="Calibri"/>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Calibri"/>
                <a:ea typeface="+mn-ea"/>
                <a:cs typeface="+mn-cs"/>
              </a:rPr>
              <a:t>Click the [</a:t>
            </a:r>
            <a:r>
              <a:rPr lang="en-US" sz="1200" b="1" kern="1200" dirty="0">
                <a:solidFill>
                  <a:schemeClr val="tx1"/>
                </a:solidFill>
                <a:effectLst/>
                <a:latin typeface="Calibri"/>
                <a:ea typeface="+mn-ea"/>
                <a:cs typeface="+mn-cs"/>
              </a:rPr>
              <a:t>ELA &amp; Mathematics</a:t>
            </a:r>
            <a:r>
              <a:rPr lang="en-US" sz="1200" kern="1200" dirty="0">
                <a:solidFill>
                  <a:schemeClr val="tx1"/>
                </a:solidFill>
                <a:effectLst/>
                <a:latin typeface="Calibri"/>
                <a:ea typeface="+mn-ea"/>
                <a:cs typeface="+mn-cs"/>
              </a:rPr>
              <a:t>] user card to access </a:t>
            </a:r>
            <a:r>
              <a:rPr lang="en-US" sz="1200" kern="1200" dirty="0" err="1">
                <a:solidFill>
                  <a:schemeClr val="tx1"/>
                </a:solidFill>
                <a:effectLst/>
                <a:latin typeface="Calibri"/>
                <a:ea typeface="+mn-ea"/>
                <a:cs typeface="+mn-cs"/>
              </a:rPr>
              <a:t>DeSSA</a:t>
            </a:r>
            <a:r>
              <a:rPr lang="en-US" sz="1200" kern="1200" dirty="0">
                <a:solidFill>
                  <a:schemeClr val="tx1"/>
                </a:solidFill>
                <a:effectLst/>
                <a:latin typeface="Calibri"/>
                <a:ea typeface="+mn-ea"/>
                <a:cs typeface="+mn-cs"/>
              </a:rPr>
              <a:t> applications.</a:t>
            </a:r>
            <a:endParaRPr lang="en-US" sz="1200" i="1" kern="1200" dirty="0">
              <a:solidFill>
                <a:schemeClr val="tx1"/>
              </a:solidFill>
              <a:effectLst/>
              <a:latin typeface="Calibri"/>
              <a:ea typeface="+mn-ea"/>
              <a:cs typeface="+mn-cs"/>
            </a:endParaRPr>
          </a:p>
          <a:p>
            <a:pPr marL="171450" indent="-171450">
              <a:buFont typeface="Arial" panose="020B0604020202020204" pitchFamily="34" charset="0"/>
              <a:buChar char="•"/>
            </a:pPr>
            <a:r>
              <a:rPr lang="en-US" sz="1200" kern="1200" dirty="0">
                <a:solidFill>
                  <a:schemeClr val="tx1"/>
                </a:solidFill>
                <a:effectLst/>
                <a:latin typeface="Calibri"/>
                <a:ea typeface="+mn-ea"/>
                <a:cs typeface="+mn-cs"/>
              </a:rPr>
              <a:t>Click the [</a:t>
            </a:r>
            <a:r>
              <a:rPr lang="en-US" sz="1200" b="1" kern="1200" dirty="0">
                <a:solidFill>
                  <a:schemeClr val="tx1"/>
                </a:solidFill>
                <a:effectLst/>
                <a:latin typeface="Calibri"/>
                <a:ea typeface="+mn-ea"/>
                <a:cs typeface="+mn-cs"/>
              </a:rPr>
              <a:t>TIDE</a:t>
            </a:r>
            <a:r>
              <a:rPr lang="en-US" sz="1200" kern="1200" dirty="0">
                <a:solidFill>
                  <a:schemeClr val="tx1"/>
                </a:solidFill>
                <a:effectLst/>
                <a:latin typeface="Calibri"/>
                <a:ea typeface="+mn-ea"/>
                <a:cs typeface="+mn-cs"/>
              </a:rPr>
              <a:t>]</a:t>
            </a:r>
            <a:r>
              <a:rPr lang="en-US" sz="1200" b="1" kern="1200" dirty="0">
                <a:solidFill>
                  <a:schemeClr val="tx1"/>
                </a:solidFill>
                <a:effectLst/>
                <a:latin typeface="Calibri"/>
                <a:ea typeface="+mn-ea"/>
                <a:cs typeface="+mn-cs"/>
              </a:rPr>
              <a:t> </a:t>
            </a:r>
            <a:r>
              <a:rPr lang="en-US" sz="1200" kern="1200" dirty="0">
                <a:solidFill>
                  <a:schemeClr val="tx1"/>
                </a:solidFill>
                <a:effectLst/>
                <a:latin typeface="Calibri"/>
                <a:ea typeface="+mn-ea"/>
                <a:cs typeface="+mn-cs"/>
              </a:rPr>
              <a:t>button. If you are authorized to access this application, you will be automatically directed to the TIDE home page. You will not have to log in again.</a:t>
            </a:r>
          </a:p>
          <a:p>
            <a:endParaRPr lang="en-US" sz="1200" i="1"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The </a:t>
            </a:r>
            <a:r>
              <a:rPr lang="en-US" sz="1200" b="1" i="1" kern="1200" dirty="0">
                <a:solidFill>
                  <a:schemeClr val="tx1"/>
                </a:solidFill>
                <a:effectLst/>
                <a:latin typeface="Calibri"/>
                <a:ea typeface="+mn-ea"/>
                <a:cs typeface="+mn-cs"/>
              </a:rPr>
              <a:t>Dashboard </a:t>
            </a:r>
            <a:r>
              <a:rPr lang="en-US" sz="1200" kern="1200" dirty="0">
                <a:solidFill>
                  <a:schemeClr val="tx1"/>
                </a:solidFill>
                <a:effectLst/>
                <a:latin typeface="Calibri"/>
                <a:ea typeface="+mn-ea"/>
                <a:cs typeface="+mn-cs"/>
              </a:rPr>
              <a:t>for your user role appears. Depending on your user role, TIDE may prompt you to select a role, client, state, district, or school to complete the login.</a:t>
            </a:r>
          </a:p>
          <a:p>
            <a:r>
              <a:rPr lang="en-US" sz="1200" kern="1200" dirty="0">
                <a:solidFill>
                  <a:schemeClr val="tx1"/>
                </a:solidFill>
                <a:effectLst/>
                <a:latin typeface="Calibri"/>
                <a:ea typeface="+mn-ea"/>
                <a:cs typeface="+mn-cs"/>
              </a:rPr>
              <a:t> </a:t>
            </a:r>
          </a:p>
        </p:txBody>
      </p:sp>
      <p:sp>
        <p:nvSpPr>
          <p:cNvPr id="4" name="Slide Number Placeholder 3"/>
          <p:cNvSpPr>
            <a:spLocks noGrp="1"/>
          </p:cNvSpPr>
          <p:nvPr>
            <p:ph type="sldNum" sz="quarter" idx="10"/>
          </p:nvPr>
        </p:nvSpPr>
        <p:spPr/>
        <p:txBody>
          <a:bodyPr/>
          <a:lstStyle/>
          <a:p>
            <a:pPr defTabSz="947044" eaLnBrk="1" fontAlgn="auto" hangingPunct="1">
              <a:spcBef>
                <a:spcPts val="0"/>
              </a:spcBef>
              <a:spcAft>
                <a:spcPts val="0"/>
              </a:spcAft>
              <a:defRPr/>
            </a:pPr>
            <a:fld id="{10FBD5D1-EC6A-49BA-A260-9EA64558D1CE}" type="slidenum">
              <a:rPr lang="en-US">
                <a:solidFill>
                  <a:prstClr val="black"/>
                </a:solidFill>
                <a:latin typeface="Calibri" panose="020F0502020204030204"/>
                <a:ea typeface="+mn-ea"/>
              </a:rPr>
              <a:pPr defTabSz="947044" eaLnBrk="1" fontAlgn="auto" hangingPunct="1">
                <a:spcBef>
                  <a:spcPts val="0"/>
                </a:spcBef>
                <a:spcAft>
                  <a:spcPts val="0"/>
                </a:spcAft>
                <a:defRPr/>
              </a:pPr>
              <a:t>4</a:t>
            </a:fld>
            <a:endParaRPr lang="en-US">
              <a:solidFill>
                <a:prstClr val="black"/>
              </a:solidFill>
              <a:latin typeface="Calibri" panose="020F0502020204030204"/>
              <a:ea typeface="+mn-ea"/>
            </a:endParaRPr>
          </a:p>
        </p:txBody>
      </p:sp>
    </p:spTree>
    <p:extLst>
      <p:ext uri="{BB962C8B-B14F-4D97-AF65-F5344CB8AC3E}">
        <p14:creationId xmlns:p14="http://schemas.microsoft.com/office/powerpoint/2010/main" val="37189133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After you click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 TIDE will display all the users satisfying the search criteria. </a:t>
            </a:r>
            <a:r>
              <a:rPr lang="en-US" altLang="en-US" dirty="0">
                <a:latin typeface="Arial" panose="020B0604020202020204" pitchFamily="34" charset="0"/>
                <a:cs typeface="Arial" panose="020B0604020202020204" pitchFamily="34" charset="0"/>
              </a:rPr>
              <a:t>If your user role permits, you can edit a user’s information by clicking the green pencil icon. Another page will appear for you to edit and save information. </a:t>
            </a:r>
          </a:p>
          <a:p>
            <a:endParaRPr lang="en-US" altLang="en-US" dirty="0">
              <a:latin typeface="Arial" panose="020B0604020202020204" pitchFamily="34" charset="0"/>
              <a:cs typeface="Arial" panose="020B0604020202020204" pitchFamily="34" charset="0"/>
            </a:endParaRPr>
          </a:p>
          <a:p>
            <a:pPr defTabSz="947044">
              <a:defRPr/>
            </a:pPr>
            <a:r>
              <a:rPr lang="en-US" altLang="en-US" dirty="0">
                <a:latin typeface="Arial" panose="020B0604020202020204" pitchFamily="34" charset="0"/>
                <a:cs typeface="Arial" panose="020B0604020202020204" pitchFamily="34" charset="0"/>
              </a:rPr>
              <a:t>To export user information, mark the checkboxes next to the users you wish to export and click the green export button above the search results. A pop-up window will appear with the option to export to the Inbox in either Excel or CSV format.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To delete users from TIDE, mark the checkboxes next to the users you wish to delete and click the orange trash can button above the search results.</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To make the search form reappear and search for additional users, click the plus sign in the </a:t>
            </a:r>
            <a:r>
              <a:rPr lang="en-US" altLang="en-US" b="1" dirty="0">
                <a:latin typeface="Arial" panose="020B0604020202020204" pitchFamily="34" charset="0"/>
                <a:cs typeface="Arial" panose="020B0604020202020204" pitchFamily="34" charset="0"/>
              </a:rPr>
              <a:t>Search users </a:t>
            </a:r>
            <a:r>
              <a:rPr lang="en-US" altLang="en-US" dirty="0">
                <a:latin typeface="Arial" panose="020B0604020202020204" pitchFamily="34" charset="0"/>
                <a:cs typeface="Arial" panose="020B0604020202020204" pitchFamily="34" charset="0"/>
              </a:rPr>
              <a:t>panel, which appears as a blue bar.</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For more-detailed information on managing users, see your </a:t>
            </a:r>
            <a:r>
              <a:rPr lang="en-US" altLang="en-US" i="1" dirty="0">
                <a:latin typeface="Arial" panose="020B0604020202020204" pitchFamily="34" charset="0"/>
                <a:cs typeface="Arial" panose="020B0604020202020204" pitchFamily="34" charset="0"/>
              </a:rPr>
              <a:t>TIDE User Guide</a:t>
            </a:r>
            <a:r>
              <a:rPr lang="en-US" altLang="en-US" dirty="0">
                <a:latin typeface="Arial" panose="020B0604020202020204" pitchFamily="34" charset="0"/>
                <a:cs typeface="Arial" panose="020B0604020202020204" pitchFamily="34" charset="0"/>
              </a:rPr>
              <a:t>.</a:t>
            </a:r>
            <a:endParaRPr lang="en-US" alt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12600357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pPr lvl="0"/>
            <a:r>
              <a:rPr lang="en-US" sz="1200" u="none" kern="1200" dirty="0">
                <a:solidFill>
                  <a:schemeClr val="tx1"/>
                </a:solidFill>
                <a:effectLst/>
                <a:latin typeface="Calibri"/>
                <a:ea typeface="+mn-ea"/>
                <a:cs typeface="+mn-cs"/>
              </a:rPr>
              <a:t>After</a:t>
            </a:r>
            <a:r>
              <a:rPr lang="en-US" sz="1200" u="none" kern="1200" baseline="0" dirty="0">
                <a:solidFill>
                  <a:schemeClr val="tx1"/>
                </a:solidFill>
                <a:effectLst/>
                <a:latin typeface="Calibri"/>
                <a:ea typeface="+mn-ea"/>
                <a:cs typeface="+mn-cs"/>
              </a:rPr>
              <a:t> you c</a:t>
            </a:r>
            <a:r>
              <a:rPr lang="en-US" sz="1200" u="none" kern="1200" dirty="0">
                <a:solidFill>
                  <a:schemeClr val="tx1"/>
                </a:solidFill>
                <a:effectLst/>
                <a:latin typeface="Calibri"/>
                <a:ea typeface="+mn-ea"/>
                <a:cs typeface="+mn-cs"/>
              </a:rPr>
              <a:t>lick </a:t>
            </a:r>
            <a:r>
              <a:rPr lang="en-US" sz="1200" b="1" u="none" kern="1200" dirty="0">
                <a:solidFill>
                  <a:schemeClr val="tx1"/>
                </a:solidFill>
                <a:effectLst/>
                <a:latin typeface="Calibri"/>
                <a:ea typeface="+mn-ea"/>
                <a:cs typeface="+mn-cs"/>
              </a:rPr>
              <a:t>Add More Roles</a:t>
            </a:r>
            <a:r>
              <a:rPr lang="en-US" sz="1200" b="0" u="none" kern="1200" dirty="0">
                <a:solidFill>
                  <a:schemeClr val="tx1"/>
                </a:solidFill>
                <a:effectLst/>
                <a:latin typeface="Calibri"/>
                <a:ea typeface="+mn-ea"/>
                <a:cs typeface="+mn-cs"/>
              </a:rPr>
              <a:t>,</a:t>
            </a:r>
            <a:r>
              <a:rPr lang="en-US" sz="1200" b="0" u="none" kern="1200" baseline="0" dirty="0">
                <a:solidFill>
                  <a:schemeClr val="tx1"/>
                </a:solidFill>
                <a:effectLst/>
                <a:latin typeface="Calibri"/>
                <a:ea typeface="+mn-ea"/>
                <a:cs typeface="+mn-cs"/>
              </a:rPr>
              <a:t> a </a:t>
            </a:r>
            <a:r>
              <a:rPr lang="en-US" sz="1200" u="none" kern="1200" dirty="0">
                <a:solidFill>
                  <a:schemeClr val="tx1"/>
                </a:solidFill>
                <a:effectLst/>
                <a:latin typeface="Calibri"/>
                <a:ea typeface="+mn-ea"/>
                <a:cs typeface="+mn-cs"/>
              </a:rPr>
              <a:t>drop-down menu will appear and you can select the user role you want to assign this user. You must delete the current user role before adding a new role, unless you are adding the same role for a different school.</a:t>
            </a:r>
          </a:p>
          <a:p>
            <a:pPr lvl="0"/>
            <a:r>
              <a:rPr lang="en-US" sz="1200" u="none" kern="1200" dirty="0">
                <a:solidFill>
                  <a:schemeClr val="tx1"/>
                </a:solidFill>
                <a:effectLst/>
                <a:latin typeface="Calibri"/>
                <a:ea typeface="+mn-ea"/>
                <a:cs typeface="+mn-cs"/>
              </a:rPr>
              <a:t>Once the user role has been assigned, click </a:t>
            </a:r>
            <a:r>
              <a:rPr lang="en-US" sz="1200" b="1" u="none" kern="1200" dirty="0">
                <a:solidFill>
                  <a:schemeClr val="tx1"/>
                </a:solidFill>
                <a:effectLst/>
                <a:latin typeface="Calibri"/>
                <a:ea typeface="+mn-ea"/>
                <a:cs typeface="+mn-cs"/>
              </a:rPr>
              <a:t>Save</a:t>
            </a:r>
            <a:r>
              <a:rPr lang="en-US" sz="1200" u="none" kern="1200" dirty="0">
                <a:solidFill>
                  <a:schemeClr val="tx1"/>
                </a:solidFill>
                <a:effectLst/>
                <a:latin typeface="Calibri"/>
                <a:ea typeface="+mn-ea"/>
                <a:cs typeface="+mn-cs"/>
              </a:rPr>
              <a:t>. </a:t>
            </a:r>
          </a:p>
          <a:p>
            <a:pPr lvl="0"/>
            <a:endParaRPr lang="en-US" sz="1200" u="none" kern="1200" dirty="0">
              <a:solidFill>
                <a:schemeClr val="tx1"/>
              </a:solidFill>
              <a:effectLst/>
              <a:latin typeface="Calibri"/>
              <a:ea typeface="+mn-ea"/>
              <a:cs typeface="+mn-cs"/>
            </a:endParaRPr>
          </a:p>
          <a:p>
            <a:pPr lvl="0"/>
            <a:r>
              <a:rPr lang="en-US" altLang="en-US" dirty="0">
                <a:latin typeface="Arial" panose="020B0604020202020204" pitchFamily="34" charset="0"/>
                <a:cs typeface="Arial" panose="020B0604020202020204" pitchFamily="34" charset="0"/>
              </a:rPr>
              <a:t>Please note that only DTCs and ISO can add user roles in TIDE. For more-detailed information on managing users, see your </a:t>
            </a:r>
            <a:r>
              <a:rPr lang="en-US" altLang="en-US" i="1" dirty="0">
                <a:latin typeface="Arial" panose="020B0604020202020204" pitchFamily="34" charset="0"/>
                <a:cs typeface="Arial" panose="020B0604020202020204" pitchFamily="34" charset="0"/>
              </a:rPr>
              <a:t>TIDE User Guide</a:t>
            </a:r>
            <a:r>
              <a:rPr lang="en-US" altLang="en-US" dirty="0">
                <a:latin typeface="Arial" panose="020B0604020202020204" pitchFamily="34" charset="0"/>
                <a:cs typeface="Arial" panose="020B0604020202020204" pitchFamily="34" charset="0"/>
              </a:rPr>
              <a:t>.</a:t>
            </a:r>
            <a:endParaRPr lang="en-US" alt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41</a:t>
            </a:fld>
            <a:endParaRPr lang="en-US" dirty="0"/>
          </a:p>
        </p:txBody>
      </p:sp>
    </p:spTree>
    <p:extLst>
      <p:ext uri="{BB962C8B-B14F-4D97-AF65-F5344CB8AC3E}">
        <p14:creationId xmlns:p14="http://schemas.microsoft.com/office/powerpoint/2010/main" val="24131010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Test Windows task menu allows you to add customized test windows; view, edit, or export test windows; and upload test windows from an external file.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42</a:t>
            </a:fld>
            <a:endParaRPr lang="en-US" dirty="0"/>
          </a:p>
        </p:txBody>
      </p:sp>
      <p:sp>
        <p:nvSpPr>
          <p:cNvPr id="7" name="Slide Image Placeholder 6">
            <a:extLst>
              <a:ext uri="{FF2B5EF4-FFF2-40B4-BE49-F238E27FC236}">
                <a16:creationId xmlns:a16="http://schemas.microsoft.com/office/drawing/2014/main" id="{734551AB-95E8-4403-8D5F-9003913B1A21}"/>
              </a:ext>
            </a:extLst>
          </p:cNvPr>
          <p:cNvSpPr>
            <a:spLocks noGrp="1" noRot="1" noChangeAspect="1"/>
          </p:cNvSpPr>
          <p:nvPr>
            <p:ph type="sldImg"/>
          </p:nvPr>
        </p:nvSpPr>
        <p:spPr/>
      </p:sp>
    </p:spTree>
    <p:extLst>
      <p:ext uri="{BB962C8B-B14F-4D97-AF65-F5344CB8AC3E}">
        <p14:creationId xmlns:p14="http://schemas.microsoft.com/office/powerpoint/2010/main" val="8421401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Prior to the beginning of a school year, the DDOE establishes the test windows for each test administration. Individual districts or schools can create customized test windows that permit testing within a narrower time period. Districts may want to use this feature to manage testing schedules.</a:t>
            </a:r>
          </a:p>
          <a:p>
            <a:endParaRPr lang="en-US" dirty="0"/>
          </a:p>
          <a:p>
            <a:r>
              <a:rPr lang="en-US" dirty="0"/>
              <a:t>In this example, a state has two districts: District 1 and District 2. The state sets a default test window of April 1–5 for a particular test. The schools in District 1 (School A and School B) offer the tests during that time. District 2 has some disruptions in the academic year, so it changes its test window to April 8–12 for the same test; therefore, its subsidiary schools (School C and School D) also offer the test during that time. School E, also part of District 2, encounters extenuating circumstances and moves its test window a week further, to April 15–19.</a:t>
            </a:r>
          </a:p>
        </p:txBody>
      </p:sp>
      <p:sp>
        <p:nvSpPr>
          <p:cNvPr id="4" name="Slide Number Placeholder 3"/>
          <p:cNvSpPr>
            <a:spLocks noGrp="1"/>
          </p:cNvSpPr>
          <p:nvPr>
            <p:ph type="sldNum" sz="quarter" idx="10"/>
          </p:nvPr>
        </p:nvSpPr>
        <p:spPr/>
        <p:txBody>
          <a:bodyPr/>
          <a:lstStyle/>
          <a:p>
            <a:fld id="{DBA2C2E2-0E08-480B-A22D-C2F2EBF6A27D}" type="slidenum">
              <a:rPr lang="en-US" smtClean="0"/>
              <a:pPr/>
              <a:t>43</a:t>
            </a:fld>
            <a:endParaRPr lang="en-US" dirty="0"/>
          </a:p>
        </p:txBody>
      </p:sp>
      <p:sp>
        <p:nvSpPr>
          <p:cNvPr id="7" name="Slide Image Placeholder 6">
            <a:extLst>
              <a:ext uri="{FF2B5EF4-FFF2-40B4-BE49-F238E27FC236}">
                <a16:creationId xmlns:a16="http://schemas.microsoft.com/office/drawing/2014/main" id="{CF024557-77AB-478C-8F29-506B5FF6A986}"/>
              </a:ext>
            </a:extLst>
          </p:cNvPr>
          <p:cNvSpPr>
            <a:spLocks noGrp="1" noRot="1" noChangeAspect="1"/>
          </p:cNvSpPr>
          <p:nvPr>
            <p:ph type="sldImg"/>
          </p:nvPr>
        </p:nvSpPr>
        <p:spPr/>
      </p:sp>
    </p:spTree>
    <p:extLst>
      <p:ext uri="{BB962C8B-B14F-4D97-AF65-F5344CB8AC3E}">
        <p14:creationId xmlns:p14="http://schemas.microsoft.com/office/powerpoint/2010/main" val="38291382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manually create a customized test window on the </a:t>
            </a:r>
            <a:r>
              <a:rPr lang="en-US" b="1" dirty="0"/>
              <a:t>Add Test Windows </a:t>
            </a:r>
            <a:r>
              <a:rPr lang="en-US" dirty="0"/>
              <a:t>page. </a:t>
            </a:r>
          </a:p>
          <a:p>
            <a:endParaRPr lang="en-US" dirty="0"/>
          </a:p>
          <a:p>
            <a:r>
              <a:rPr lang="en-US" dirty="0"/>
              <a:t>Begin by entering a name for the test window in the </a:t>
            </a:r>
            <a:r>
              <a:rPr lang="en-US" b="1" dirty="0"/>
              <a:t>Window Name </a:t>
            </a:r>
            <a:r>
              <a:rPr lang="en-US" dirty="0"/>
              <a:t>field.  Next, select an </a:t>
            </a:r>
            <a:r>
              <a:rPr lang="en-US" b="1" dirty="0"/>
              <a:t>entity type </a:t>
            </a:r>
            <a:r>
              <a:rPr lang="en-US" dirty="0"/>
              <a:t>for which you want to add a test window: District or School. From the State, District, and School drop-down lists (as available), make selections for the district, state, and school. Then, enter the test </a:t>
            </a:r>
            <a:r>
              <a:rPr lang="en-US" b="1" dirty="0"/>
              <a:t>window’s start </a:t>
            </a:r>
            <a:r>
              <a:rPr lang="en-US" dirty="0"/>
              <a:t>and </a:t>
            </a:r>
            <a:r>
              <a:rPr lang="en-US" b="1" dirty="0"/>
              <a:t>end dates</a:t>
            </a:r>
            <a:r>
              <a:rPr lang="en-US" dirty="0"/>
              <a:t>. </a:t>
            </a:r>
          </a:p>
          <a:p>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44</a:t>
            </a:fld>
            <a:endParaRPr lang="en-US" dirty="0"/>
          </a:p>
        </p:txBody>
      </p:sp>
      <p:sp>
        <p:nvSpPr>
          <p:cNvPr id="7" name="Slide Image Placeholder 6">
            <a:extLst>
              <a:ext uri="{FF2B5EF4-FFF2-40B4-BE49-F238E27FC236}">
                <a16:creationId xmlns:a16="http://schemas.microsoft.com/office/drawing/2014/main" id="{697B6DC9-B7A9-4417-96D2-2B5B4F8AC811}"/>
              </a:ext>
            </a:extLst>
          </p:cNvPr>
          <p:cNvSpPr>
            <a:spLocks noGrp="1" noRot="1" noChangeAspect="1"/>
          </p:cNvSpPr>
          <p:nvPr>
            <p:ph type="sldImg"/>
          </p:nvPr>
        </p:nvSpPr>
        <p:spPr/>
      </p:sp>
    </p:spTree>
    <p:extLst>
      <p:ext uri="{BB962C8B-B14F-4D97-AF65-F5344CB8AC3E}">
        <p14:creationId xmlns:p14="http://schemas.microsoft.com/office/powerpoint/2010/main" val="21034918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Next, add tests in the </a:t>
            </a:r>
            <a:r>
              <a:rPr lang="en-US" b="1" dirty="0"/>
              <a:t>Add/Remove Tests </a:t>
            </a:r>
            <a:r>
              <a:rPr lang="en-US" dirty="0"/>
              <a:t>section. To add a single test to the window, click the </a:t>
            </a:r>
            <a:r>
              <a:rPr lang="en-US" b="1" dirty="0"/>
              <a:t>green plus sign </a:t>
            </a:r>
            <a:r>
              <a:rPr lang="en-US" dirty="0"/>
              <a:t>next to a test in the left column. You can add multiple tests to the window by marking checkboxes next to the tests you want to add and then clicking </a:t>
            </a:r>
            <a:r>
              <a:rPr lang="en-US" b="1" dirty="0"/>
              <a:t>Add Selected</a:t>
            </a:r>
            <a:r>
              <a:rPr lang="en-US" dirty="0"/>
              <a:t>. Add all available tests to the window by clicking </a:t>
            </a:r>
            <a:r>
              <a:rPr lang="en-US" b="1" dirty="0"/>
              <a:t>Add A</a:t>
            </a:r>
            <a:r>
              <a:rPr lang="en-US" dirty="0"/>
              <a:t>ll.</a:t>
            </a:r>
          </a:p>
          <a:p>
            <a:endParaRPr lang="en-US" dirty="0"/>
          </a:p>
          <a:p>
            <a:r>
              <a:rPr lang="en-US" dirty="0"/>
              <a:t>To remove a single test from the window, click the orange </a:t>
            </a:r>
            <a:r>
              <a:rPr lang="en-US" b="1" dirty="0"/>
              <a:t>X</a:t>
            </a:r>
            <a:r>
              <a:rPr lang="en-US" dirty="0"/>
              <a:t> next to a test in the right column. You can remove multiple tests from the window by marking checkboxes next to the tests you want to remove and then clicking </a:t>
            </a:r>
            <a:r>
              <a:rPr lang="en-US" b="1" dirty="0"/>
              <a:t>Remove Selected</a:t>
            </a:r>
            <a:r>
              <a:rPr lang="en-US" dirty="0"/>
              <a:t>. Remove all tests from the window by clicking </a:t>
            </a:r>
            <a:r>
              <a:rPr lang="en-US" b="1" dirty="0"/>
              <a:t>Remove All</a:t>
            </a:r>
            <a:r>
              <a:rPr lang="en-US" dirty="0"/>
              <a:t>.</a:t>
            </a:r>
          </a:p>
          <a:p>
            <a:endParaRPr lang="en-US" dirty="0"/>
          </a:p>
          <a:p>
            <a:r>
              <a:rPr lang="en-US" dirty="0"/>
              <a:t>Click </a:t>
            </a:r>
            <a:r>
              <a:rPr lang="en-US" b="1" dirty="0"/>
              <a:t>Save </a:t>
            </a:r>
            <a:r>
              <a:rPr lang="en-US" dirty="0"/>
              <a:t>to save the new test window. The new test window will take effect immediately in the TA Interface.</a:t>
            </a:r>
          </a:p>
        </p:txBody>
      </p:sp>
      <p:sp>
        <p:nvSpPr>
          <p:cNvPr id="4" name="Slide Number Placeholder 3"/>
          <p:cNvSpPr>
            <a:spLocks noGrp="1"/>
          </p:cNvSpPr>
          <p:nvPr>
            <p:ph type="sldNum" sz="quarter" idx="10"/>
          </p:nvPr>
        </p:nvSpPr>
        <p:spPr/>
        <p:txBody>
          <a:bodyPr/>
          <a:lstStyle/>
          <a:p>
            <a:fld id="{DBA2C2E2-0E08-480B-A22D-C2F2EBF6A27D}" type="slidenum">
              <a:rPr lang="en-US" smtClean="0"/>
              <a:pPr/>
              <a:t>45</a:t>
            </a:fld>
            <a:endParaRPr lang="en-US" dirty="0"/>
          </a:p>
        </p:txBody>
      </p:sp>
      <p:sp>
        <p:nvSpPr>
          <p:cNvPr id="7" name="Slide Image Placeholder 6">
            <a:extLst>
              <a:ext uri="{FF2B5EF4-FFF2-40B4-BE49-F238E27FC236}">
                <a16:creationId xmlns:a16="http://schemas.microsoft.com/office/drawing/2014/main" id="{9CAC3B06-693E-4C4E-98BF-AB7EB8FE3FC3}"/>
              </a:ext>
            </a:extLst>
          </p:cNvPr>
          <p:cNvSpPr>
            <a:spLocks noGrp="1" noRot="1" noChangeAspect="1"/>
          </p:cNvSpPr>
          <p:nvPr>
            <p:ph type="sldImg"/>
          </p:nvPr>
        </p:nvSpPr>
        <p:spPr/>
      </p:sp>
    </p:spTree>
    <p:extLst>
      <p:ext uri="{BB962C8B-B14F-4D97-AF65-F5344CB8AC3E}">
        <p14:creationId xmlns:p14="http://schemas.microsoft.com/office/powerpoint/2010/main" val="21034918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View/Edit/Export Test Windows page includes a form for setting selection criteria to retrieve test windows. Select the district and/or school associated with the test window you wish to retrieve and enter additional criteria as desired. Click Search to display a list of test windows matching your criteria. </a:t>
            </a:r>
            <a:r>
              <a:rPr lang="en-US" altLang="en-US" dirty="0"/>
              <a:t>The search panel will automatically collapse, and your search results will appear below. To show or hide table columns, click the drop-down menu in the upper-right corner above the results table. Check the boxes next to the columns you want to appear in your table.  </a:t>
            </a:r>
            <a:endParaRPr lang="en-US" dirty="0"/>
          </a:p>
          <a:p>
            <a:endParaRPr lang="en-US" dirty="0"/>
          </a:p>
          <a:p>
            <a:r>
              <a:rPr lang="en-US" dirty="0"/>
              <a:t>Click the pencil icon next to a test window to view or edit its details. The Edit Test Window form will appear. This form is similar to the form used to add test windows. You may edit the test window label, start and end dates, and tests in the same way that you would for a new test window. </a:t>
            </a:r>
          </a:p>
          <a:p>
            <a:endParaRPr lang="en-US" altLang="en-US" dirty="0"/>
          </a:p>
          <a:p>
            <a:r>
              <a:rPr lang="en-US" altLang="en-US" dirty="0"/>
              <a:t>To export the results, mark the checkboxes next to the results you wish to export and click the green export button above the search results. A pop-up window will appear with the option to export to the Inbox in either Excel or CSV format.</a:t>
            </a:r>
          </a:p>
          <a:p>
            <a:endParaRPr lang="en-US" dirty="0"/>
          </a:p>
          <a:p>
            <a:r>
              <a:rPr lang="en-US" altLang="en-US" dirty="0"/>
              <a:t>Delete test windows from TIDE by selecting the desired windows and clicking the trash can icon.</a:t>
            </a:r>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46</a:t>
            </a:fld>
            <a:endParaRPr lang="en-US" dirty="0"/>
          </a:p>
        </p:txBody>
      </p:sp>
      <p:sp>
        <p:nvSpPr>
          <p:cNvPr id="7" name="Slide Image Placeholder 6">
            <a:extLst>
              <a:ext uri="{FF2B5EF4-FFF2-40B4-BE49-F238E27FC236}">
                <a16:creationId xmlns:a16="http://schemas.microsoft.com/office/drawing/2014/main" id="{BC38069B-2F7B-41B4-8656-760E1588C41E}"/>
              </a:ext>
            </a:extLst>
          </p:cNvPr>
          <p:cNvSpPr>
            <a:spLocks noGrp="1" noRot="1" noChangeAspect="1"/>
          </p:cNvSpPr>
          <p:nvPr>
            <p:ph type="sldImg"/>
          </p:nvPr>
        </p:nvSpPr>
        <p:spPr/>
      </p:sp>
    </p:spTree>
    <p:extLst>
      <p:ext uri="{BB962C8B-B14F-4D97-AF65-F5344CB8AC3E}">
        <p14:creationId xmlns:p14="http://schemas.microsoft.com/office/powerpoint/2010/main" val="21034918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 second way to add new test windows to TIDE is to use the Upload Test Windows page to compose an upload file in Excel or CSV format and then upload that file. This task is performed by following the same steps used for uploading new records such as users and students.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47</a:t>
            </a:fld>
            <a:endParaRPr lang="en-US" dirty="0"/>
          </a:p>
        </p:txBody>
      </p:sp>
      <p:sp>
        <p:nvSpPr>
          <p:cNvPr id="7" name="Slide Image Placeholder 6">
            <a:extLst>
              <a:ext uri="{FF2B5EF4-FFF2-40B4-BE49-F238E27FC236}">
                <a16:creationId xmlns:a16="http://schemas.microsoft.com/office/drawing/2014/main" id="{607B6427-5B39-42B6-BE2C-04764F7F578F}"/>
              </a:ext>
            </a:extLst>
          </p:cNvPr>
          <p:cNvSpPr>
            <a:spLocks noGrp="1" noRot="1" noChangeAspect="1"/>
          </p:cNvSpPr>
          <p:nvPr>
            <p:ph type="sldImg"/>
          </p:nvPr>
        </p:nvSpPr>
        <p:spPr/>
      </p:sp>
    </p:spTree>
    <p:extLst>
      <p:ext uri="{BB962C8B-B14F-4D97-AF65-F5344CB8AC3E}">
        <p14:creationId xmlns:p14="http://schemas.microsoft.com/office/powerpoint/2010/main" val="11101215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 the Administering Tests section of the TIDE dashboard, the </a:t>
            </a:r>
            <a:r>
              <a:rPr lang="en-US" b="1" dirty="0">
                <a:latin typeface="Arial" panose="020B0604020202020204" pitchFamily="34" charset="0"/>
                <a:cs typeface="Arial" panose="020B0604020202020204" pitchFamily="34" charset="0"/>
              </a:rPr>
              <a:t>Appeals </a:t>
            </a:r>
            <a:r>
              <a:rPr lang="en-US" dirty="0">
                <a:latin typeface="Arial" panose="020B0604020202020204" pitchFamily="34" charset="0"/>
                <a:cs typeface="Arial" panose="020B0604020202020204" pitchFamily="34" charset="0"/>
              </a:rPr>
              <a:t>task menu allows you to view pending appeals; create new appeals; view; and upload appeals.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the normal flow of a test opportunity, a student takes the test in the test delivery system (TDS) and then submits it. Next TDS forwards the test for scoring, and the Online Reporting System reports the test scores.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Appeals are a way of interrupting this normal flow. Reasons for appeals can vary. For example, a student may need to retake a test or have another test opportunity. A test administrator may need to invalidate a test because of a hardware malfunction or an impropriety.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information on particular terminology, policies, and procedures, please consult the </a:t>
            </a:r>
            <a:r>
              <a:rPr lang="en-US" i="1" dirty="0">
                <a:latin typeface="Arial" panose="020B0604020202020204" pitchFamily="34" charset="0"/>
                <a:cs typeface="Arial" panose="020B0604020202020204" pitchFamily="34" charset="0"/>
              </a:rPr>
              <a:t>Test Administration Manual</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48</a:t>
            </a:fld>
            <a:endParaRPr lang="en-US" dirty="0"/>
          </a:p>
        </p:txBody>
      </p:sp>
    </p:spTree>
    <p:extLst>
      <p:ext uri="{BB962C8B-B14F-4D97-AF65-F5344CB8AC3E}">
        <p14:creationId xmlns:p14="http://schemas.microsoft.com/office/powerpoint/2010/main" val="8421401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altLang="en-US" baseline="0" dirty="0">
                <a:solidFill>
                  <a:schemeClr val="tx1"/>
                </a:solidFill>
                <a:latin typeface="Arial" panose="020B0604020202020204" pitchFamily="34" charset="0"/>
                <a:cs typeface="Arial" panose="020B0604020202020204" pitchFamily="34" charset="0"/>
              </a:rPr>
              <a:t>The </a:t>
            </a:r>
            <a:r>
              <a:rPr lang="en-US" altLang="en-US" b="1" baseline="0" dirty="0">
                <a:solidFill>
                  <a:schemeClr val="tx1"/>
                </a:solidFill>
                <a:latin typeface="Arial" panose="020B0604020202020204" pitchFamily="34" charset="0"/>
                <a:cs typeface="Arial" panose="020B0604020202020204" pitchFamily="34" charset="0"/>
              </a:rPr>
              <a:t>Create Appeals </a:t>
            </a:r>
            <a:r>
              <a:rPr lang="en-US" altLang="en-US" b="0" u="none" baseline="0" dirty="0">
                <a:solidFill>
                  <a:schemeClr val="tx1"/>
                </a:solidFill>
                <a:latin typeface="Arial" panose="020B0604020202020204" pitchFamily="34" charset="0"/>
                <a:cs typeface="Arial" panose="020B0604020202020204" pitchFamily="34" charset="0"/>
              </a:rPr>
              <a:t>page</a:t>
            </a:r>
            <a:r>
              <a:rPr lang="en-US" altLang="en-US" baseline="0" dirty="0">
                <a:solidFill>
                  <a:schemeClr val="tx1"/>
                </a:solidFill>
                <a:latin typeface="Arial" panose="020B0604020202020204" pitchFamily="34" charset="0"/>
                <a:cs typeface="Arial" panose="020B0604020202020204" pitchFamily="34" charset="0"/>
              </a:rPr>
              <a:t> is where </a:t>
            </a:r>
            <a:r>
              <a:rPr lang="en-US" altLang="en-US" u="none" baseline="0" dirty="0">
                <a:solidFill>
                  <a:schemeClr val="tx1"/>
                </a:solidFill>
                <a:latin typeface="Arial" panose="020B0604020202020204" pitchFamily="34" charset="0"/>
                <a:cs typeface="Arial" panose="020B0604020202020204" pitchFamily="34" charset="0"/>
              </a:rPr>
              <a:t>you can </a:t>
            </a:r>
            <a:r>
              <a:rPr lang="en-US" altLang="en-US" baseline="0" dirty="0">
                <a:solidFill>
                  <a:schemeClr val="tx1"/>
                </a:solidFill>
                <a:latin typeface="Arial" panose="020B0604020202020204" pitchFamily="34" charset="0"/>
                <a:cs typeface="Arial" panose="020B0604020202020204" pitchFamily="34" charset="0"/>
              </a:rPr>
              <a:t>create an appeal for a test.</a:t>
            </a:r>
          </a:p>
          <a:p>
            <a:r>
              <a:rPr lang="en-US" altLang="en-US" baseline="0" dirty="0">
                <a:solidFill>
                  <a:schemeClr val="tx1"/>
                </a:solidFill>
                <a:latin typeface="Arial" panose="020B0604020202020204" pitchFamily="34" charset="0"/>
                <a:cs typeface="Arial" panose="020B0604020202020204" pitchFamily="34" charset="0"/>
              </a:rPr>
              <a:t>The following appeals are available to DTCS: re-open a test, grace period extension, and re-open a test segment. </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The first step is to select the type of appeal you want to create. The </a:t>
            </a:r>
            <a:r>
              <a:rPr lang="en-US" altLang="en-US" i="1" baseline="0" dirty="0">
                <a:solidFill>
                  <a:schemeClr val="tx1"/>
                </a:solidFill>
                <a:latin typeface="Arial" panose="020B0604020202020204" pitchFamily="34" charset="0"/>
                <a:cs typeface="Arial" panose="020B0604020202020204" pitchFamily="34" charset="0"/>
              </a:rPr>
              <a:t>TIDE User Guide </a:t>
            </a:r>
            <a:r>
              <a:rPr lang="en-US" altLang="en-US" i="0" u="none" baseline="0" dirty="0">
                <a:solidFill>
                  <a:schemeClr val="tx1"/>
                </a:solidFill>
                <a:latin typeface="Arial" panose="020B0604020202020204" pitchFamily="34" charset="0"/>
                <a:cs typeface="Arial" panose="020B0604020202020204" pitchFamily="34" charset="0"/>
              </a:rPr>
              <a:t>lists the available appeal types and </a:t>
            </a:r>
            <a:r>
              <a:rPr lang="en-US" altLang="en-US" u="none" baseline="0" dirty="0">
                <a:solidFill>
                  <a:schemeClr val="tx1"/>
                </a:solidFill>
                <a:latin typeface="Arial" panose="020B0604020202020204" pitchFamily="34" charset="0"/>
                <a:cs typeface="Arial" panose="020B0604020202020204" pitchFamily="34" charset="0"/>
              </a:rPr>
              <a:t>explains the implic</a:t>
            </a:r>
            <a:r>
              <a:rPr lang="en-US" altLang="en-US" baseline="0" dirty="0">
                <a:solidFill>
                  <a:schemeClr val="tx1"/>
                </a:solidFill>
                <a:latin typeface="Arial" panose="020B0604020202020204" pitchFamily="34" charset="0"/>
                <a:cs typeface="Arial" panose="020B0604020202020204" pitchFamily="34" charset="0"/>
              </a:rPr>
              <a:t>ations of each.</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Next, search for the test result for which you wish to create an appeal. From the drop-down lists and in the text field, enter your search criteria and click </a:t>
            </a:r>
            <a:r>
              <a:rPr lang="en-US" altLang="en-US" b="1" baseline="0" dirty="0">
                <a:solidFill>
                  <a:schemeClr val="tx1"/>
                </a:solidFill>
                <a:latin typeface="Arial" panose="020B0604020202020204" pitchFamily="34" charset="0"/>
                <a:cs typeface="Arial" panose="020B0604020202020204" pitchFamily="34" charset="0"/>
              </a:rPr>
              <a:t>Search</a:t>
            </a:r>
            <a:r>
              <a:rPr lang="en-US" altLang="en-US" baseline="0" dirty="0">
                <a:solidFill>
                  <a:schemeClr val="tx1"/>
                </a:solidFill>
                <a:latin typeface="Arial" panose="020B0604020202020204" pitchFamily="34" charset="0"/>
                <a:cs typeface="Arial" panose="020B0604020202020204" pitchFamily="34" charset="0"/>
              </a:rPr>
              <a:t>. TIDE will display the search results below.</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Mark the checkbox next to each test result for which you wish to create an appeal and click </a:t>
            </a:r>
            <a:r>
              <a:rPr lang="en-US" altLang="en-US" b="1" baseline="0" dirty="0">
                <a:solidFill>
                  <a:schemeClr val="tx1"/>
                </a:solidFill>
                <a:latin typeface="Arial" panose="020B0604020202020204" pitchFamily="34" charset="0"/>
                <a:cs typeface="Arial" panose="020B0604020202020204" pitchFamily="34" charset="0"/>
              </a:rPr>
              <a:t>Create</a:t>
            </a:r>
            <a:r>
              <a:rPr lang="en-US" altLang="en-US" baseline="0" dirty="0">
                <a:solidFill>
                  <a:schemeClr val="tx1"/>
                </a:solidFill>
                <a:latin typeface="Arial" panose="020B0604020202020204" pitchFamily="34" charset="0"/>
                <a:cs typeface="Arial" panose="020B0604020202020204" pitchFamily="34" charset="0"/>
              </a:rPr>
              <a:t>. A pop-up window will ask you to </a:t>
            </a:r>
            <a:r>
              <a:rPr lang="en-US" dirty="0">
                <a:latin typeface="Arial" panose="020B0604020202020204" pitchFamily="34" charset="0"/>
                <a:cs typeface="Arial" panose="020B0604020202020204" pitchFamily="34" charset="0"/>
              </a:rPr>
              <a:t>enter a reason for the appeal. To create the appeal, enter a reason and click </a:t>
            </a:r>
            <a:r>
              <a:rPr lang="en-US" b="1" dirty="0">
                <a:latin typeface="Arial" panose="020B0604020202020204" pitchFamily="34" charset="0"/>
                <a:cs typeface="Arial" panose="020B0604020202020204" pitchFamily="34" charset="0"/>
              </a:rPr>
              <a:t>Submit</a:t>
            </a:r>
            <a:r>
              <a:rPr lang="en-US" dirty="0">
                <a:latin typeface="Arial" panose="020B0604020202020204" pitchFamily="34" charset="0"/>
                <a:cs typeface="Arial" panose="020B0604020202020204" pitchFamily="34" charset="0"/>
              </a:rPr>
              <a:t>.</a:t>
            </a: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49</a:t>
            </a:fld>
            <a:endParaRPr lang="en-US" dirty="0"/>
          </a:p>
        </p:txBody>
      </p:sp>
    </p:spTree>
    <p:extLst>
      <p:ext uri="{BB962C8B-B14F-4D97-AF65-F5344CB8AC3E}">
        <p14:creationId xmlns:p14="http://schemas.microsoft.com/office/powerpoint/2010/main" val="2315715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TIDE home page appears after you log in. The home page is designed to reflect the stages of the testing process as directly and simply as possible. Each TIDE’s section lists menus for the tasks available in that section. For example, the Users menu contains options for adding users; viewing, editing, or exporting users; and uploading users. To expand a task menu and view its set of related tasks, click the down arrow on the end of that menu. To perform a task, click the name of that task listed in the menu.</a:t>
            </a:r>
          </a:p>
          <a:p>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5</a:t>
            </a:fld>
            <a:endParaRPr lang="en-US" dirty="0"/>
          </a:p>
        </p:txBody>
      </p:sp>
      <p:sp>
        <p:nvSpPr>
          <p:cNvPr id="7" name="Slide Image Placeholder 6">
            <a:extLst>
              <a:ext uri="{FF2B5EF4-FFF2-40B4-BE49-F238E27FC236}">
                <a16:creationId xmlns:a16="http://schemas.microsoft.com/office/drawing/2014/main" id="{D6F96471-48D0-467C-A91D-F64B684EFFD5}"/>
              </a:ext>
            </a:extLst>
          </p:cNvPr>
          <p:cNvSpPr>
            <a:spLocks noGrp="1" noRot="1" noChangeAspect="1"/>
          </p:cNvSpPr>
          <p:nvPr>
            <p:ph type="sldImg"/>
          </p:nvPr>
        </p:nvSpPr>
        <p:spPr/>
      </p:sp>
    </p:spTree>
    <p:extLst>
      <p:ext uri="{BB962C8B-B14F-4D97-AF65-F5344CB8AC3E}">
        <p14:creationId xmlns:p14="http://schemas.microsoft.com/office/powerpoint/2010/main" val="40431756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an appeal is created, its status can change throughout its life cycle. This table describes the possible statuses an appeal can have.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50</a:t>
            </a:fld>
            <a:endParaRPr lang="en-US" dirty="0"/>
          </a:p>
        </p:txBody>
      </p:sp>
      <p:sp>
        <p:nvSpPr>
          <p:cNvPr id="7" name="Slide Image Placeholder 6">
            <a:extLst>
              <a:ext uri="{FF2B5EF4-FFF2-40B4-BE49-F238E27FC236}">
                <a16:creationId xmlns:a16="http://schemas.microsoft.com/office/drawing/2014/main" id="{3F4FB66F-27B3-43AB-8BB6-E94D7BEA4107}"/>
              </a:ext>
            </a:extLst>
          </p:cNvPr>
          <p:cNvSpPr>
            <a:spLocks noGrp="1" noRot="1" noChangeAspect="1"/>
          </p:cNvSpPr>
          <p:nvPr>
            <p:ph type="sldImg"/>
          </p:nvPr>
        </p:nvSpPr>
        <p:spPr/>
      </p:sp>
    </p:spTree>
    <p:extLst>
      <p:ext uri="{BB962C8B-B14F-4D97-AF65-F5344CB8AC3E}">
        <p14:creationId xmlns:p14="http://schemas.microsoft.com/office/powerpoint/2010/main" val="4828402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You can review submitted appeals from the </a:t>
            </a:r>
            <a:r>
              <a:rPr lang="en-US" b="1" dirty="0">
                <a:latin typeface="Arial" panose="020B0604020202020204" pitchFamily="34" charset="0"/>
                <a:cs typeface="Arial" panose="020B0604020202020204" pitchFamily="34" charset="0"/>
              </a:rPr>
              <a:t>View/Approve/Export Appeals </a:t>
            </a:r>
            <a:r>
              <a:rPr lang="en-US" dirty="0">
                <a:latin typeface="Arial" panose="020B0604020202020204" pitchFamily="34" charset="0"/>
                <a:cs typeface="Arial" panose="020B0604020202020204" pitchFamily="34" charset="0"/>
              </a:rPr>
              <a:t>page. Select an appeal type and status and enter additional search criteria as desired. Click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 to display appeals matching your criteria. </a:t>
            </a:r>
          </a:p>
          <a:p>
            <a:endParaRPr lang="en-US" dirty="0">
              <a:latin typeface="Arial" panose="020B0604020202020204" pitchFamily="34" charset="0"/>
              <a:cs typeface="Arial" panose="020B0604020202020204" pitchFamily="34" charset="0"/>
            </a:endParaRPr>
          </a:p>
          <a:p>
            <a:pPr defTabSz="950737">
              <a:defRPr/>
            </a:pPr>
            <a:r>
              <a:rPr lang="en-US" altLang="en-US" b="0" u="none" baseline="0" dirty="0">
                <a:solidFill>
                  <a:schemeClr val="tx1"/>
                </a:solidFill>
                <a:latin typeface="Arial" panose="020B0604020202020204" pitchFamily="34" charset="0"/>
                <a:cs typeface="Arial" panose="020B0604020202020204" pitchFamily="34" charset="0"/>
              </a:rPr>
              <a:t>To quickly display all pending appeals</a:t>
            </a:r>
            <a:r>
              <a:rPr lang="en-US" altLang="en-US" baseline="0" dirty="0">
                <a:solidFill>
                  <a:schemeClr val="tx1"/>
                </a:solidFill>
                <a:latin typeface="Arial" panose="020B0604020202020204" pitchFamily="34" charset="0"/>
                <a:cs typeface="Arial" panose="020B0604020202020204" pitchFamily="34" charset="0"/>
              </a:rPr>
              <a:t>, click </a:t>
            </a:r>
            <a:r>
              <a:rPr lang="en-US" altLang="en-US" b="1" baseline="0" dirty="0">
                <a:solidFill>
                  <a:schemeClr val="tx1"/>
                </a:solidFill>
                <a:latin typeface="Arial" panose="020B0604020202020204" pitchFamily="34" charset="0"/>
                <a:cs typeface="Arial" panose="020B0604020202020204" pitchFamily="34" charset="0"/>
              </a:rPr>
              <a:t>Pending Appeals</a:t>
            </a:r>
            <a:r>
              <a:rPr lang="en-US" altLang="en-US" b="0" baseline="0" dirty="0">
                <a:solidFill>
                  <a:schemeClr val="tx1"/>
                </a:solidFill>
                <a:latin typeface="Arial" panose="020B0604020202020204" pitchFamily="34" charset="0"/>
                <a:cs typeface="Arial" panose="020B0604020202020204" pitchFamily="34" charset="0"/>
              </a:rPr>
              <a:t> </a:t>
            </a:r>
            <a:r>
              <a:rPr lang="en-US" altLang="en-US" b="0" u="none" baseline="0" dirty="0">
                <a:solidFill>
                  <a:schemeClr val="tx1"/>
                </a:solidFill>
                <a:latin typeface="Arial" panose="020B0604020202020204" pitchFamily="34" charset="0"/>
                <a:cs typeface="Arial" panose="020B0604020202020204" pitchFamily="34" charset="0"/>
              </a:rPr>
              <a:t>in the task menu. This shortcut lets you skip the selection of search criteria.</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51</a:t>
            </a:fld>
            <a:endParaRPr lang="en-US" dirty="0"/>
          </a:p>
        </p:txBody>
      </p:sp>
    </p:spTree>
    <p:extLst>
      <p:ext uri="{BB962C8B-B14F-4D97-AF65-F5344CB8AC3E}">
        <p14:creationId xmlns:p14="http://schemas.microsoft.com/office/powerpoint/2010/main" val="35737762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altLang="en-US" baseline="0" dirty="0">
                <a:solidFill>
                  <a:schemeClr val="tx1"/>
                </a:solidFill>
                <a:latin typeface="Arial" panose="020B0604020202020204" pitchFamily="34" charset="0"/>
                <a:cs typeface="Arial" panose="020B0604020202020204" pitchFamily="34" charset="0"/>
              </a:rPr>
              <a:t>When you click </a:t>
            </a:r>
            <a:r>
              <a:rPr lang="en-US" altLang="en-US" b="1" baseline="0" dirty="0">
                <a:solidFill>
                  <a:schemeClr val="tx1"/>
                </a:solidFill>
                <a:latin typeface="Arial" panose="020B0604020202020204" pitchFamily="34" charset="0"/>
                <a:cs typeface="Arial" panose="020B0604020202020204" pitchFamily="34" charset="0"/>
              </a:rPr>
              <a:t>Search</a:t>
            </a:r>
            <a:r>
              <a:rPr lang="en-US" altLang="en-US" b="0" baseline="0" dirty="0">
                <a:solidFill>
                  <a:schemeClr val="tx1"/>
                </a:solidFill>
                <a:latin typeface="Arial" panose="020B0604020202020204" pitchFamily="34" charset="0"/>
                <a:cs typeface="Arial" panose="020B0604020202020204" pitchFamily="34" charset="0"/>
              </a:rPr>
              <a:t>, the search panel will automatically collapse, and your search </a:t>
            </a:r>
            <a:r>
              <a:rPr lang="en-US" altLang="en-US" baseline="0" dirty="0">
                <a:solidFill>
                  <a:schemeClr val="tx1"/>
                </a:solidFill>
                <a:latin typeface="Arial" panose="020B0604020202020204" pitchFamily="34" charset="0"/>
                <a:cs typeface="Arial" panose="020B0604020202020204" pitchFamily="34" charset="0"/>
              </a:rPr>
              <a:t>results will appear below.</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To view the approval and processing status of an appeal, click the green comment icon in the </a:t>
            </a:r>
            <a:r>
              <a:rPr lang="en-US" altLang="en-US" b="1" baseline="0" dirty="0">
                <a:solidFill>
                  <a:schemeClr val="tx1"/>
                </a:solidFill>
                <a:latin typeface="Arial" panose="020B0604020202020204" pitchFamily="34" charset="0"/>
                <a:cs typeface="Arial" panose="020B0604020202020204" pitchFamily="34" charset="0"/>
              </a:rPr>
              <a:t>Request</a:t>
            </a:r>
            <a:r>
              <a:rPr lang="en-US" altLang="en-US" baseline="0" dirty="0">
                <a:solidFill>
                  <a:schemeClr val="tx1"/>
                </a:solidFill>
                <a:latin typeface="Arial" panose="020B0604020202020204" pitchFamily="34" charset="0"/>
                <a:cs typeface="Arial" panose="020B0604020202020204" pitchFamily="34" charset="0"/>
              </a:rPr>
              <a:t> </a:t>
            </a:r>
            <a:r>
              <a:rPr lang="en-US" altLang="en-US" b="1" baseline="0" dirty="0">
                <a:solidFill>
                  <a:schemeClr val="tx1"/>
                </a:solidFill>
                <a:latin typeface="Arial" panose="020B0604020202020204" pitchFamily="34" charset="0"/>
                <a:cs typeface="Arial" panose="020B0604020202020204" pitchFamily="34" charset="0"/>
              </a:rPr>
              <a:t>Status </a:t>
            </a:r>
            <a:r>
              <a:rPr lang="en-US" altLang="en-US" baseline="0" dirty="0">
                <a:solidFill>
                  <a:schemeClr val="tx1"/>
                </a:solidFill>
                <a:latin typeface="Arial" panose="020B0604020202020204" pitchFamily="34" charset="0"/>
                <a:cs typeface="Arial" panose="020B0604020202020204" pitchFamily="34" charset="0"/>
              </a:rPr>
              <a:t>column.</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To approve, reject, retract, or resubmit an appeal, mark the checkbox next to it, click </a:t>
            </a:r>
            <a:r>
              <a:rPr lang="en-US" altLang="en-US" b="1" baseline="0" dirty="0">
                <a:solidFill>
                  <a:schemeClr val="tx1"/>
                </a:solidFill>
                <a:latin typeface="Arial" panose="020B0604020202020204" pitchFamily="34" charset="0"/>
                <a:cs typeface="Arial" panose="020B0604020202020204" pitchFamily="34" charset="0"/>
              </a:rPr>
              <a:t>Process</a:t>
            </a:r>
            <a:r>
              <a:rPr lang="en-US" altLang="en-US" baseline="0" dirty="0">
                <a:solidFill>
                  <a:schemeClr val="tx1"/>
                </a:solidFill>
                <a:latin typeface="Arial" panose="020B0604020202020204" pitchFamily="34" charset="0"/>
                <a:cs typeface="Arial" panose="020B0604020202020204" pitchFamily="34" charset="0"/>
              </a:rPr>
              <a:t>, and then select the action you wish to perform.</a:t>
            </a:r>
          </a:p>
          <a:p>
            <a:endParaRPr lang="en-US" altLang="en-US" baseline="0" dirty="0">
              <a:solidFill>
                <a:schemeClr val="tx1"/>
              </a:solidFill>
              <a:latin typeface="Arial" panose="020B0604020202020204" pitchFamily="34" charset="0"/>
              <a:cs typeface="Arial" panose="020B0604020202020204" pitchFamily="34" charset="0"/>
            </a:endParaRPr>
          </a:p>
          <a:p>
            <a:pPr defTabSz="950737">
              <a:defRPr/>
            </a:pPr>
            <a:r>
              <a:rPr lang="en-US" altLang="en-US" dirty="0">
                <a:latin typeface="Arial" panose="020B0604020202020204" pitchFamily="34" charset="0"/>
                <a:cs typeface="Arial" panose="020B0604020202020204" pitchFamily="34" charset="0"/>
              </a:rPr>
              <a:t>To export the results, mark the checkboxes next to the results you wish to export and click the green export button above the search results. A pop-up window will appear with the option to export to the Inbox in either Excel or CSV format.</a:t>
            </a:r>
          </a:p>
          <a:p>
            <a:endParaRPr lang="en-US" dirty="0">
              <a:solidFill>
                <a:schemeClr val="tx1"/>
              </a:solidFill>
              <a:latin typeface="Arial" panose="020B0604020202020204" pitchFamily="34" charset="0"/>
              <a:cs typeface="Arial" panose="020B0604020202020204" pitchFamily="34" charset="0"/>
            </a:endParaRPr>
          </a:p>
          <a:p>
            <a:pPr defTabSz="950737">
              <a:defRPr/>
            </a:pPr>
            <a:r>
              <a:rPr lang="en-US" dirty="0">
                <a:latin typeface="Arial" panose="020B0604020202020204" pitchFamily="34" charset="0"/>
                <a:cs typeface="Arial" panose="020B0604020202020204" pitchFamily="34" charset="0"/>
              </a:rPr>
              <a:t>Approving an</a:t>
            </a:r>
            <a:r>
              <a:rPr lang="en-US" baseline="0" dirty="0">
                <a:latin typeface="Arial" panose="020B0604020202020204" pitchFamily="34" charset="0"/>
                <a:cs typeface="Arial" panose="020B0604020202020204" pitchFamily="34" charset="0"/>
              </a:rPr>
              <a:t> appeal </a:t>
            </a:r>
            <a:r>
              <a:rPr lang="en-US" dirty="0">
                <a:latin typeface="Arial" panose="020B0604020202020204" pitchFamily="34" charset="0"/>
                <a:cs typeface="Arial" panose="020B0604020202020204" pitchFamily="34" charset="0"/>
              </a:rPr>
              <a:t>will update the test </a:t>
            </a:r>
            <a:r>
              <a:rPr lang="en-US" u="none" dirty="0">
                <a:latin typeface="Arial" panose="020B0604020202020204" pitchFamily="34" charset="0"/>
                <a:cs typeface="Arial" panose="020B0604020202020204" pitchFamily="34" charset="0"/>
              </a:rPr>
              <a:t>opportunities and </a:t>
            </a:r>
            <a:r>
              <a:rPr lang="en-US" dirty="0">
                <a:latin typeface="Arial" panose="020B0604020202020204" pitchFamily="34" charset="0"/>
                <a:cs typeface="Arial" panose="020B0604020202020204" pitchFamily="34" charset="0"/>
              </a:rPr>
              <a:t>results accordingly. Rejecting an appeal will continue the processing of test results as if the appeal had never been submitted.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52</a:t>
            </a:fld>
            <a:endParaRPr lang="en-US" dirty="0"/>
          </a:p>
        </p:txBody>
      </p:sp>
    </p:spTree>
    <p:extLst>
      <p:ext uri="{BB962C8B-B14F-4D97-AF65-F5344CB8AC3E}">
        <p14:creationId xmlns:p14="http://schemas.microsoft.com/office/powerpoint/2010/main" val="35737762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A second way </a:t>
            </a:r>
            <a:r>
              <a:rPr lang="en-US" baseline="0" dirty="0">
                <a:solidFill>
                  <a:schemeClr val="tx1"/>
                </a:solidFill>
                <a:latin typeface="Arial" panose="020B0604020202020204" pitchFamily="34" charset="0"/>
                <a:cs typeface="Arial" panose="020B0604020202020204" pitchFamily="34" charset="0"/>
              </a:rPr>
              <a:t>to create new appeals in TIDE is to use the </a:t>
            </a:r>
            <a:r>
              <a:rPr lang="en-US" b="1" baseline="0" dirty="0">
                <a:solidFill>
                  <a:schemeClr val="tx1"/>
                </a:solidFill>
                <a:latin typeface="Arial" panose="020B0604020202020204" pitchFamily="34" charset="0"/>
                <a:cs typeface="Arial" panose="020B0604020202020204" pitchFamily="34" charset="0"/>
              </a:rPr>
              <a:t>Upload Appeals </a:t>
            </a:r>
            <a:r>
              <a:rPr lang="en-US" baseline="0" dirty="0">
                <a:solidFill>
                  <a:schemeClr val="tx1"/>
                </a:solidFill>
                <a:latin typeface="Arial" panose="020B0604020202020204" pitchFamily="34" charset="0"/>
                <a:cs typeface="Arial" panose="020B0604020202020204" pitchFamily="34" charset="0"/>
              </a:rPr>
              <a:t>page to compose an upload file in Excel or CSV format and then upload that file. This task is performed by following the same steps used to upload new users and students.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53</a:t>
            </a:fld>
            <a:endParaRPr lang="en-US" dirty="0"/>
          </a:p>
        </p:txBody>
      </p:sp>
    </p:spTree>
    <p:extLst>
      <p:ext uri="{BB962C8B-B14F-4D97-AF65-F5344CB8AC3E}">
        <p14:creationId xmlns:p14="http://schemas.microsoft.com/office/powerpoint/2010/main" val="23650605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dirty="0"/>
              <a:t>The tasks available in the Monitoring Test Progress task menu allow you to generate various reports that provide information about a test administration's progress.</a:t>
            </a:r>
          </a:p>
          <a:p>
            <a:endParaRPr lang="en-US" dirty="0"/>
          </a:p>
          <a:p>
            <a:r>
              <a:rPr lang="en-US" dirty="0"/>
              <a:t>Several types of participation reports are available:</a:t>
            </a:r>
          </a:p>
          <a:p>
            <a:endParaRPr lang="en-US" dirty="0"/>
          </a:p>
          <a:p>
            <a:r>
              <a:rPr lang="en-US" dirty="0"/>
              <a:t>The Plan and Manage Testing report details all of a student’s test opportunities and the status of those test opportunities.</a:t>
            </a:r>
          </a:p>
          <a:p>
            <a:r>
              <a:rPr lang="en-US" dirty="0"/>
              <a:t>The Test Completion Rates report summarizes the number and percentage of students who have started or completed a test.</a:t>
            </a:r>
          </a:p>
          <a:p>
            <a:r>
              <a:rPr lang="en-US" dirty="0"/>
              <a:t>The Participation Search by SSID report shows test participation for specified students.</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54</a:t>
            </a:fld>
            <a:endParaRPr lang="en-US" dirty="0"/>
          </a:p>
        </p:txBody>
      </p:sp>
    </p:spTree>
    <p:extLst>
      <p:ext uri="{BB962C8B-B14F-4D97-AF65-F5344CB8AC3E}">
        <p14:creationId xmlns:p14="http://schemas.microsoft.com/office/powerpoint/2010/main" val="8421401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The Plan and Manage Testing reports detail all of a student’s test opportunities and the status of each test opportunity. Because the report lists testing opportunities, a student can appear more than once on the report.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generate a report from the </a:t>
            </a:r>
            <a:r>
              <a:rPr lang="en-US" b="1" baseline="0" dirty="0">
                <a:solidFill>
                  <a:schemeClr val="tx1"/>
                </a:solidFill>
                <a:latin typeface="Arial" panose="020B0604020202020204" pitchFamily="34" charset="0"/>
                <a:cs typeface="Arial" panose="020B0604020202020204" pitchFamily="34" charset="0"/>
              </a:rPr>
              <a:t>Plan and Manage Testing </a:t>
            </a:r>
            <a:r>
              <a:rPr lang="en-US" baseline="0" dirty="0">
                <a:solidFill>
                  <a:schemeClr val="tx1"/>
                </a:solidFill>
                <a:latin typeface="Arial" panose="020B0604020202020204" pitchFamily="34" charset="0"/>
                <a:cs typeface="Arial" panose="020B0604020202020204" pitchFamily="34" charset="0"/>
              </a:rPr>
              <a:t>page, select a test instrument and administration under the </a:t>
            </a:r>
            <a:r>
              <a:rPr lang="en-US" b="1" baseline="0" dirty="0">
                <a:solidFill>
                  <a:schemeClr val="tx1"/>
                </a:solidFill>
                <a:latin typeface="Arial" panose="020B0604020202020204" pitchFamily="34" charset="0"/>
                <a:cs typeface="Arial" panose="020B0604020202020204" pitchFamily="34" charset="0"/>
              </a:rPr>
              <a:t>Choose What </a:t>
            </a:r>
            <a:r>
              <a:rPr lang="en-US" baseline="0" dirty="0">
                <a:solidFill>
                  <a:schemeClr val="tx1"/>
                </a:solidFill>
                <a:latin typeface="Arial" panose="020B0604020202020204" pitchFamily="34" charset="0"/>
                <a:cs typeface="Arial" panose="020B0604020202020204" pitchFamily="34" charset="0"/>
              </a:rPr>
              <a:t>panel.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Next, in the </a:t>
            </a:r>
            <a:r>
              <a:rPr lang="en-US" b="1" baseline="0" dirty="0">
                <a:solidFill>
                  <a:schemeClr val="tx1"/>
                </a:solidFill>
                <a:latin typeface="Arial" panose="020B0604020202020204" pitchFamily="34" charset="0"/>
                <a:cs typeface="Arial" panose="020B0604020202020204" pitchFamily="34" charset="0"/>
              </a:rPr>
              <a:t>Search Students </a:t>
            </a:r>
            <a:r>
              <a:rPr lang="en-US" baseline="0" dirty="0">
                <a:solidFill>
                  <a:schemeClr val="tx1"/>
                </a:solidFill>
                <a:latin typeface="Arial" panose="020B0604020202020204" pitchFamily="34" charset="0"/>
                <a:cs typeface="Arial" panose="020B0604020202020204" pitchFamily="34" charset="0"/>
              </a:rPr>
              <a:t>panel, select a district, school, and teacher if applicable. The fields marked with an asterisk are mandatory. You can refine your search by adding additional criteria under the </a:t>
            </a:r>
            <a:r>
              <a:rPr lang="en-US" b="1" baseline="0" dirty="0">
                <a:solidFill>
                  <a:schemeClr val="tx1"/>
                </a:solidFill>
                <a:latin typeface="Arial" panose="020B0604020202020204" pitchFamily="34" charset="0"/>
                <a:cs typeface="Arial" panose="020B0604020202020204" pitchFamily="34" charset="0"/>
              </a:rPr>
              <a:t>Advanced Search </a:t>
            </a:r>
            <a:r>
              <a:rPr lang="en-US" baseline="0" dirty="0">
                <a:solidFill>
                  <a:schemeClr val="tx1"/>
                </a:solidFill>
                <a:latin typeface="Arial" panose="020B0604020202020204" pitchFamily="34" charset="0"/>
                <a:cs typeface="Arial" panose="020B0604020202020204" pitchFamily="34" charset="0"/>
              </a:rPr>
              <a:t>section.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Finally, in the </a:t>
            </a:r>
            <a:r>
              <a:rPr lang="en-US" b="1" baseline="0" dirty="0">
                <a:solidFill>
                  <a:schemeClr val="tx1"/>
                </a:solidFill>
                <a:latin typeface="Arial" panose="020B0604020202020204" pitchFamily="34" charset="0"/>
                <a:cs typeface="Arial" panose="020B0604020202020204" pitchFamily="34" charset="0"/>
              </a:rPr>
              <a:t>Get Specific </a:t>
            </a:r>
            <a:r>
              <a:rPr lang="en-US" b="0" baseline="0" dirty="0">
                <a:solidFill>
                  <a:schemeClr val="tx1"/>
                </a:solidFill>
                <a:latin typeface="Arial" panose="020B0604020202020204" pitchFamily="34" charset="0"/>
                <a:cs typeface="Arial" panose="020B0604020202020204" pitchFamily="34" charset="0"/>
              </a:rPr>
              <a:t>panel</a:t>
            </a:r>
            <a:r>
              <a:rPr lang="en-US" baseline="0" dirty="0">
                <a:solidFill>
                  <a:schemeClr val="tx1"/>
                </a:solidFill>
                <a:latin typeface="Arial" panose="020B0604020202020204" pitchFamily="34" charset="0"/>
                <a:cs typeface="Arial" panose="020B0604020202020204" pitchFamily="34" charset="0"/>
              </a:rPr>
              <a:t>, choose one of the filter options available and select parameters for that option.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Click </a:t>
            </a:r>
            <a:r>
              <a:rPr lang="en-US" b="1" baseline="0" dirty="0">
                <a:solidFill>
                  <a:schemeClr val="tx1"/>
                </a:solidFill>
                <a:latin typeface="Arial" panose="020B0604020202020204" pitchFamily="34" charset="0"/>
                <a:cs typeface="Arial" panose="020B0604020202020204" pitchFamily="34" charset="0"/>
              </a:rPr>
              <a:t>Generate Report </a:t>
            </a:r>
            <a:r>
              <a:rPr lang="en-US" baseline="0" dirty="0">
                <a:solidFill>
                  <a:schemeClr val="tx1"/>
                </a:solidFill>
                <a:latin typeface="Arial" panose="020B0604020202020204" pitchFamily="34" charset="0"/>
                <a:cs typeface="Arial" panose="020B0604020202020204" pitchFamily="34" charset="0"/>
              </a:rPr>
              <a:t>to view your Plan and Manage Testing report, or click </a:t>
            </a:r>
            <a:r>
              <a:rPr lang="en-US" b="1" baseline="0" dirty="0">
                <a:solidFill>
                  <a:schemeClr val="tx1"/>
                </a:solidFill>
                <a:latin typeface="Arial" panose="020B0604020202020204" pitchFamily="34" charset="0"/>
                <a:cs typeface="Arial" panose="020B0604020202020204" pitchFamily="34" charset="0"/>
              </a:rPr>
              <a:t>Export Report </a:t>
            </a:r>
            <a:r>
              <a:rPr lang="en-US" baseline="0" dirty="0">
                <a:solidFill>
                  <a:schemeClr val="tx1"/>
                </a:solidFill>
                <a:latin typeface="Arial" panose="020B0604020202020204" pitchFamily="34" charset="0"/>
                <a:cs typeface="Arial" panose="020B0604020202020204" pitchFamily="34" charset="0"/>
              </a:rPr>
              <a:t>to open the report in Excel.</a:t>
            </a:r>
          </a:p>
          <a:p>
            <a:endParaRPr lang="en-US"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55</a:t>
            </a:fld>
            <a:endParaRPr lang="en-US" dirty="0"/>
          </a:p>
        </p:txBody>
      </p:sp>
    </p:spTree>
    <p:extLst>
      <p:ext uri="{BB962C8B-B14F-4D97-AF65-F5344CB8AC3E}">
        <p14:creationId xmlns:p14="http://schemas.microsoft.com/office/powerpoint/2010/main" val="30094457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To generate a report from the </a:t>
            </a:r>
            <a:r>
              <a:rPr lang="en-US" b="1" baseline="0" dirty="0">
                <a:solidFill>
                  <a:schemeClr val="tx1"/>
                </a:solidFill>
                <a:latin typeface="Arial" panose="020B0604020202020204" pitchFamily="34" charset="0"/>
                <a:cs typeface="Arial" panose="020B0604020202020204" pitchFamily="34" charset="0"/>
              </a:rPr>
              <a:t>Plan and Manage Testing </a:t>
            </a:r>
            <a:r>
              <a:rPr lang="en-US" baseline="0" dirty="0">
                <a:solidFill>
                  <a:schemeClr val="tx1"/>
                </a:solidFill>
                <a:latin typeface="Arial" panose="020B0604020202020204" pitchFamily="34" charset="0"/>
                <a:cs typeface="Arial" panose="020B0604020202020204" pitchFamily="34" charset="0"/>
              </a:rPr>
              <a:t>page, first in the </a:t>
            </a:r>
            <a:r>
              <a:rPr lang="en-US" b="1" baseline="0" dirty="0">
                <a:solidFill>
                  <a:schemeClr val="tx1"/>
                </a:solidFill>
                <a:latin typeface="Arial" panose="020B0604020202020204" pitchFamily="34" charset="0"/>
                <a:cs typeface="Arial" panose="020B0604020202020204" pitchFamily="34" charset="0"/>
              </a:rPr>
              <a:t>Search Students </a:t>
            </a:r>
            <a:r>
              <a:rPr lang="en-US" baseline="0" dirty="0">
                <a:solidFill>
                  <a:schemeClr val="tx1"/>
                </a:solidFill>
                <a:latin typeface="Arial" panose="020B0604020202020204" pitchFamily="34" charset="0"/>
                <a:cs typeface="Arial" panose="020B0604020202020204" pitchFamily="34" charset="0"/>
              </a:rPr>
              <a:t>panel, select a district, school, and teacher if applicable. You can search specific SSID, gender, and enrolled grade. The fields marked with an asterisk are mandatory. You can refine your search by adding additional criteria under the </a:t>
            </a:r>
            <a:r>
              <a:rPr lang="en-US" b="1" baseline="0" dirty="0">
                <a:solidFill>
                  <a:schemeClr val="tx1"/>
                </a:solidFill>
                <a:latin typeface="Arial" panose="020B0604020202020204" pitchFamily="34" charset="0"/>
                <a:cs typeface="Arial" panose="020B0604020202020204" pitchFamily="34" charset="0"/>
              </a:rPr>
              <a:t>Advanced Search </a:t>
            </a:r>
            <a:r>
              <a:rPr lang="en-US" baseline="0" dirty="0">
                <a:solidFill>
                  <a:schemeClr val="tx1"/>
                </a:solidFill>
                <a:latin typeface="Arial" panose="020B0604020202020204" pitchFamily="34" charset="0"/>
                <a:cs typeface="Arial" panose="020B0604020202020204" pitchFamily="34" charset="0"/>
              </a:rPr>
              <a:t>section. </a:t>
            </a:r>
          </a:p>
          <a:p>
            <a:endParaRPr lang="en-US" baseline="0" dirty="0">
              <a:solidFill>
                <a:schemeClr val="tx1"/>
              </a:solidFill>
              <a:latin typeface="Arial" panose="020B0604020202020204" pitchFamily="34" charset="0"/>
              <a:cs typeface="Arial" panose="020B0604020202020204" pitchFamily="34" charset="0"/>
            </a:endParaRPr>
          </a:p>
          <a:p>
            <a:endParaRPr lang="en-US"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56</a:t>
            </a:fld>
            <a:endParaRPr lang="en-US" dirty="0"/>
          </a:p>
        </p:txBody>
      </p:sp>
    </p:spTree>
    <p:extLst>
      <p:ext uri="{BB962C8B-B14F-4D97-AF65-F5344CB8AC3E}">
        <p14:creationId xmlns:p14="http://schemas.microsoft.com/office/powerpoint/2010/main" val="16447945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Next, select a test instrument, test name, and administration under Choose What.</a:t>
            </a:r>
          </a:p>
          <a:p>
            <a:endParaRPr lang="en-US" baseline="0" dirty="0">
              <a:solidFill>
                <a:schemeClr val="tx1"/>
              </a:solidFill>
              <a:latin typeface="Arial" panose="020B0604020202020204" pitchFamily="34" charset="0"/>
              <a:cs typeface="Arial" panose="020B0604020202020204" pitchFamily="34" charset="0"/>
            </a:endParaRPr>
          </a:p>
          <a:p>
            <a:endParaRPr lang="en-US"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57</a:t>
            </a:fld>
            <a:endParaRPr lang="en-US" dirty="0"/>
          </a:p>
        </p:txBody>
      </p:sp>
    </p:spTree>
    <p:extLst>
      <p:ext uri="{BB962C8B-B14F-4D97-AF65-F5344CB8AC3E}">
        <p14:creationId xmlns:p14="http://schemas.microsoft.com/office/powerpoint/2010/main" val="38763165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Finally, in the </a:t>
            </a:r>
            <a:r>
              <a:rPr lang="en-US" b="1" baseline="0" dirty="0">
                <a:solidFill>
                  <a:schemeClr val="tx1"/>
                </a:solidFill>
                <a:latin typeface="Arial" panose="020B0604020202020204" pitchFamily="34" charset="0"/>
                <a:cs typeface="Arial" panose="020B0604020202020204" pitchFamily="34" charset="0"/>
              </a:rPr>
              <a:t>Get Specific </a:t>
            </a:r>
            <a:r>
              <a:rPr lang="en-US" b="0" baseline="0" dirty="0">
                <a:solidFill>
                  <a:schemeClr val="tx1"/>
                </a:solidFill>
                <a:latin typeface="Arial" panose="020B0604020202020204" pitchFamily="34" charset="0"/>
                <a:cs typeface="Arial" panose="020B0604020202020204" pitchFamily="34" charset="0"/>
              </a:rPr>
              <a:t>panel</a:t>
            </a:r>
            <a:r>
              <a:rPr lang="en-US" baseline="0" dirty="0">
                <a:solidFill>
                  <a:schemeClr val="tx1"/>
                </a:solidFill>
                <a:latin typeface="Arial" panose="020B0604020202020204" pitchFamily="34" charset="0"/>
                <a:cs typeface="Arial" panose="020B0604020202020204" pitchFamily="34" charset="0"/>
              </a:rPr>
              <a:t>, choose one of the filter options available and select parameters for that option.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Click </a:t>
            </a:r>
            <a:r>
              <a:rPr lang="en-US" b="1" baseline="0" dirty="0">
                <a:solidFill>
                  <a:schemeClr val="tx1"/>
                </a:solidFill>
                <a:latin typeface="Arial" panose="020B0604020202020204" pitchFamily="34" charset="0"/>
                <a:cs typeface="Arial" panose="020B0604020202020204" pitchFamily="34" charset="0"/>
              </a:rPr>
              <a:t>Generate Report </a:t>
            </a:r>
            <a:r>
              <a:rPr lang="en-US" baseline="0" dirty="0">
                <a:solidFill>
                  <a:schemeClr val="tx1"/>
                </a:solidFill>
                <a:latin typeface="Arial" panose="020B0604020202020204" pitchFamily="34" charset="0"/>
                <a:cs typeface="Arial" panose="020B0604020202020204" pitchFamily="34" charset="0"/>
              </a:rPr>
              <a:t>to view your Plan and Manage Testing report, or click </a:t>
            </a:r>
            <a:r>
              <a:rPr lang="en-US" b="1" baseline="0" dirty="0">
                <a:solidFill>
                  <a:schemeClr val="tx1"/>
                </a:solidFill>
                <a:latin typeface="Arial" panose="020B0604020202020204" pitchFamily="34" charset="0"/>
                <a:cs typeface="Arial" panose="020B0604020202020204" pitchFamily="34" charset="0"/>
              </a:rPr>
              <a:t>Export Report </a:t>
            </a:r>
            <a:r>
              <a:rPr lang="en-US" baseline="0" dirty="0">
                <a:solidFill>
                  <a:schemeClr val="tx1"/>
                </a:solidFill>
                <a:latin typeface="Arial" panose="020B0604020202020204" pitchFamily="34" charset="0"/>
                <a:cs typeface="Arial" panose="020B0604020202020204" pitchFamily="34" charset="0"/>
              </a:rPr>
              <a:t>to open the report in Excel.</a:t>
            </a:r>
          </a:p>
          <a:p>
            <a:endParaRPr lang="en-US"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58</a:t>
            </a:fld>
            <a:endParaRPr lang="en-US" dirty="0"/>
          </a:p>
        </p:txBody>
      </p:sp>
    </p:spTree>
    <p:extLst>
      <p:ext uri="{BB962C8B-B14F-4D97-AF65-F5344CB8AC3E}">
        <p14:creationId xmlns:p14="http://schemas.microsoft.com/office/powerpoint/2010/main" val="13287876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This slide illustrates some common questions that can be answered using the options available in the Get Specific </a:t>
            </a:r>
            <a:r>
              <a:rPr lang="en-US" b="0" dirty="0">
                <a:latin typeface="Arial" panose="020B0604020202020204" pitchFamily="34" charset="0"/>
                <a:cs typeface="Arial" panose="020B0604020202020204" pitchFamily="34" charset="0"/>
              </a:rPr>
              <a:t>panel.</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find students who have not yet tested, select the </a:t>
            </a:r>
            <a:r>
              <a:rPr lang="en-US" b="1" dirty="0">
                <a:latin typeface="Arial" panose="020B0604020202020204" pitchFamily="34" charset="0"/>
                <a:cs typeface="Arial" panose="020B0604020202020204" pitchFamily="34" charset="0"/>
              </a:rPr>
              <a:t>first</a:t>
            </a:r>
            <a:r>
              <a:rPr lang="en-US" dirty="0">
                <a:latin typeface="Arial" panose="020B0604020202020204" pitchFamily="34" charset="0"/>
                <a:cs typeface="Arial" panose="020B0604020202020204" pitchFamily="34" charset="0"/>
              </a:rPr>
              <a:t> radio button and search for students who have not completed their test opportunity in the selected administration.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find students whose test opportunities are expiring, select the </a:t>
            </a:r>
            <a:r>
              <a:rPr lang="en-US" b="1" dirty="0">
                <a:latin typeface="Arial" panose="020B0604020202020204" pitchFamily="34" charset="0"/>
                <a:cs typeface="Arial" panose="020B0604020202020204" pitchFamily="34" charset="0"/>
              </a:rPr>
              <a:t>second</a:t>
            </a:r>
            <a:r>
              <a:rPr lang="en-US" dirty="0">
                <a:latin typeface="Arial" panose="020B0604020202020204" pitchFamily="34" charset="0"/>
                <a:cs typeface="Arial" panose="020B0604020202020204" pitchFamily="34" charset="0"/>
              </a:rPr>
              <a:t> radio button and specify the number of days or range of days you want to search.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find students who have paused tests, select the </a:t>
            </a:r>
            <a:r>
              <a:rPr lang="en-US" b="1" dirty="0">
                <a:latin typeface="Arial" panose="020B0604020202020204" pitchFamily="34" charset="0"/>
                <a:cs typeface="Arial" panose="020B0604020202020204" pitchFamily="34" charset="0"/>
              </a:rPr>
              <a:t>third</a:t>
            </a:r>
            <a:r>
              <a:rPr lang="en-US" dirty="0">
                <a:latin typeface="Arial" panose="020B0604020202020204" pitchFamily="34" charset="0"/>
                <a:cs typeface="Arial" panose="020B0604020202020204" pitchFamily="34" charset="0"/>
              </a:rPr>
              <a:t> radio button and search for students on their first test opportunity in the selected administration with a status of paused.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find out if all students in a test session submitted their tests, select the </a:t>
            </a:r>
            <a:r>
              <a:rPr lang="en-US" b="1" dirty="0">
                <a:latin typeface="Arial" panose="020B0604020202020204" pitchFamily="34" charset="0"/>
                <a:cs typeface="Arial" panose="020B0604020202020204" pitchFamily="34" charset="0"/>
              </a:rPr>
              <a:t>fourth</a:t>
            </a:r>
            <a:r>
              <a:rPr lang="en-US" dirty="0">
                <a:latin typeface="Arial" panose="020B0604020202020204" pitchFamily="34" charset="0"/>
                <a:cs typeface="Arial" panose="020B0604020202020204" pitchFamily="34" charset="0"/>
              </a:rPr>
              <a:t> radio button and search for students by test session ID between the dates when the test session took place.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59</a:t>
            </a:fld>
            <a:endParaRPr lang="en-US" dirty="0"/>
          </a:p>
        </p:txBody>
      </p:sp>
    </p:spTree>
    <p:extLst>
      <p:ext uri="{BB962C8B-B14F-4D97-AF65-F5344CB8AC3E}">
        <p14:creationId xmlns:p14="http://schemas.microsoft.com/office/powerpoint/2010/main" val="2887936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Tasks in the Preparing for Testing section are typically performed before testing begins. This category also includes tasks for placing orders for paper testing materials and for setting up test windows.</a:t>
            </a:r>
          </a:p>
          <a:p>
            <a:endParaRPr lang="en-US" dirty="0"/>
          </a:p>
          <a:p>
            <a:r>
              <a:rPr lang="en-US" dirty="0"/>
              <a:t>TIDE can group students into rosters. A roster is a collection of students sharing a similar characteristic who are assigned to a specific teacher. Rosters typically represent classrooms, but they can also be used to group students with special needs or students participating in particular activities or programs. Once scores are calculated, users can visualize how a roster of students performed as a group.</a:t>
            </a:r>
          </a:p>
        </p:txBody>
      </p:sp>
      <p:sp>
        <p:nvSpPr>
          <p:cNvPr id="4" name="Slide Number Placeholder 3"/>
          <p:cNvSpPr>
            <a:spLocks noGrp="1"/>
          </p:cNvSpPr>
          <p:nvPr>
            <p:ph type="sldNum" sz="quarter" idx="10"/>
          </p:nvPr>
        </p:nvSpPr>
        <p:spPr/>
        <p:txBody>
          <a:bodyPr/>
          <a:lstStyle/>
          <a:p>
            <a:fld id="{DBA2C2E2-0E08-480B-A22D-C2F2EBF6A27D}" type="slidenum">
              <a:rPr lang="en-US" smtClean="0"/>
              <a:pPr/>
              <a:t>6</a:t>
            </a:fld>
            <a:endParaRPr lang="en-US" dirty="0"/>
          </a:p>
        </p:txBody>
      </p:sp>
      <p:sp>
        <p:nvSpPr>
          <p:cNvPr id="7" name="Slide Image Placeholder 6">
            <a:extLst>
              <a:ext uri="{FF2B5EF4-FFF2-40B4-BE49-F238E27FC236}">
                <a16:creationId xmlns:a16="http://schemas.microsoft.com/office/drawing/2014/main" id="{990264DC-E769-4D6E-BB5F-A31325B9C4B6}"/>
              </a:ext>
            </a:extLst>
          </p:cNvPr>
          <p:cNvSpPr>
            <a:spLocks noGrp="1" noRot="1" noChangeAspect="1"/>
          </p:cNvSpPr>
          <p:nvPr>
            <p:ph type="sldImg"/>
          </p:nvPr>
        </p:nvSpPr>
        <p:spPr/>
      </p:sp>
    </p:spTree>
    <p:extLst>
      <p:ext uri="{BB962C8B-B14F-4D97-AF65-F5344CB8AC3E}">
        <p14:creationId xmlns:p14="http://schemas.microsoft.com/office/powerpoint/2010/main" val="9492625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Clicking </a:t>
            </a:r>
            <a:r>
              <a:rPr lang="en-US" b="1" baseline="0" dirty="0">
                <a:solidFill>
                  <a:schemeClr val="tx1"/>
                </a:solidFill>
                <a:latin typeface="Arial" panose="020B0604020202020204" pitchFamily="34" charset="0"/>
                <a:cs typeface="Arial" panose="020B0604020202020204" pitchFamily="34" charset="0"/>
              </a:rPr>
              <a:t>Generate Report</a:t>
            </a:r>
            <a:r>
              <a:rPr lang="en-US" baseline="0" dirty="0">
                <a:solidFill>
                  <a:schemeClr val="tx1"/>
                </a:solidFill>
                <a:latin typeface="Arial" panose="020B0604020202020204" pitchFamily="34" charset="0"/>
                <a:cs typeface="Arial" panose="020B0604020202020204" pitchFamily="34" charset="0"/>
              </a:rPr>
              <a:t> will display the report and collapse the </a:t>
            </a:r>
            <a:r>
              <a:rPr lang="en-US" b="1" baseline="0" dirty="0">
                <a:solidFill>
                  <a:schemeClr val="tx1"/>
                </a:solidFill>
                <a:latin typeface="Arial" panose="020B0604020202020204" pitchFamily="34" charset="0"/>
                <a:cs typeface="Arial" panose="020B0604020202020204" pitchFamily="34" charset="0"/>
              </a:rPr>
              <a:t>Report Criteria </a:t>
            </a:r>
            <a:r>
              <a:rPr lang="en-US" baseline="0" dirty="0">
                <a:solidFill>
                  <a:schemeClr val="tx1"/>
                </a:solidFill>
                <a:latin typeface="Arial" panose="020B0604020202020204" pitchFamily="34" charset="0"/>
                <a:cs typeface="Arial" panose="020B0604020202020204" pitchFamily="34" charset="0"/>
              </a:rPr>
              <a:t>panel. </a:t>
            </a:r>
            <a:r>
              <a:rPr lang="en-US" dirty="0">
                <a:latin typeface="Arial" panose="020B0604020202020204" pitchFamily="34" charset="0"/>
                <a:cs typeface="Arial" panose="020B0604020202020204" pitchFamily="34" charset="0"/>
              </a:rPr>
              <a:t>Because not all columns can fit on the screen at once, click the blue arrow on the right side of the screen to scroll right and display more information. </a:t>
            </a:r>
            <a:endParaRPr lang="en-US"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60</a:t>
            </a:fld>
            <a:endParaRPr lang="en-US" dirty="0"/>
          </a:p>
        </p:txBody>
      </p:sp>
    </p:spTree>
    <p:extLst>
      <p:ext uri="{BB962C8B-B14F-4D97-AF65-F5344CB8AC3E}">
        <p14:creationId xmlns:p14="http://schemas.microsoft.com/office/powerpoint/2010/main" val="23650605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14638" y="520700"/>
            <a:ext cx="3679825" cy="2070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Participation Search By SSID page allows you to generate participation reports for specified students. Enter a single SSID or multiple SSIDs separated by commas in the Student ID(s) box. You can also upload a single-row Excel file containing student ID numbers. Click </a:t>
            </a:r>
            <a:r>
              <a:rPr lang="en-US" b="1" dirty="0">
                <a:latin typeface="Arial" panose="020B0604020202020204" pitchFamily="34" charset="0"/>
                <a:cs typeface="Arial" panose="020B0604020202020204" pitchFamily="34" charset="0"/>
              </a:rPr>
              <a:t>Generate Report </a:t>
            </a:r>
            <a:r>
              <a:rPr lang="en-US" dirty="0">
                <a:latin typeface="Arial" panose="020B0604020202020204" pitchFamily="34" charset="0"/>
                <a:cs typeface="Arial" panose="020B0604020202020204" pitchFamily="34" charset="0"/>
              </a:rPr>
              <a:t>to view the results.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61</a:t>
            </a:fld>
            <a:endParaRPr lang="en-US" dirty="0"/>
          </a:p>
        </p:txBody>
      </p:sp>
    </p:spTree>
    <p:extLst>
      <p:ext uri="{BB962C8B-B14F-4D97-AF65-F5344CB8AC3E}">
        <p14:creationId xmlns:p14="http://schemas.microsoft.com/office/powerpoint/2010/main" val="37351906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The Test Completion Rates report summarizes the number and percentage of students who have started or completed a test.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download a report from the </a:t>
            </a:r>
            <a:r>
              <a:rPr lang="en-US" b="1" baseline="0" dirty="0">
                <a:solidFill>
                  <a:schemeClr val="tx1"/>
                </a:solidFill>
                <a:latin typeface="Arial" panose="020B0604020202020204" pitchFamily="34" charset="0"/>
                <a:cs typeface="Arial" panose="020B0604020202020204" pitchFamily="34" charset="0"/>
              </a:rPr>
              <a:t>Test Completion Rates </a:t>
            </a:r>
            <a:r>
              <a:rPr lang="en-US" baseline="0" dirty="0">
                <a:solidFill>
                  <a:schemeClr val="tx1"/>
                </a:solidFill>
                <a:latin typeface="Arial" panose="020B0604020202020204" pitchFamily="34" charset="0"/>
                <a:cs typeface="Arial" panose="020B0604020202020204" pitchFamily="34" charset="0"/>
              </a:rPr>
              <a:t>page, choose the type of report you wish to export from the </a:t>
            </a:r>
            <a:r>
              <a:rPr lang="en-US" b="1" baseline="0" dirty="0">
                <a:solidFill>
                  <a:schemeClr val="tx1"/>
                </a:solidFill>
                <a:latin typeface="Arial" panose="020B0604020202020204" pitchFamily="34" charset="0"/>
                <a:cs typeface="Arial" panose="020B0604020202020204" pitchFamily="34" charset="0"/>
              </a:rPr>
              <a:t>Report Types</a:t>
            </a:r>
            <a:r>
              <a:rPr lang="en-US" baseline="0" dirty="0">
                <a:solidFill>
                  <a:schemeClr val="tx1"/>
                </a:solidFill>
                <a:latin typeface="Arial" panose="020B0604020202020204" pitchFamily="34" charset="0"/>
                <a:cs typeface="Arial" panose="020B0604020202020204" pitchFamily="34" charset="0"/>
              </a:rPr>
              <a:t> drop-down list. Select a district and school from the corresponding drop-down lists, if available. Finally, select a test name and administration. Note that fields marked with an asterisk are mandatory.</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download the report as an Excel spreadsheet, click </a:t>
            </a:r>
            <a:r>
              <a:rPr lang="en-US" b="1" baseline="0" dirty="0">
                <a:solidFill>
                  <a:schemeClr val="tx1"/>
                </a:solidFill>
                <a:latin typeface="Arial" panose="020B0604020202020204" pitchFamily="34" charset="0"/>
                <a:cs typeface="Arial" panose="020B0604020202020204" pitchFamily="34" charset="0"/>
              </a:rPr>
              <a:t>Export Report</a:t>
            </a:r>
            <a:r>
              <a:rPr lang="en-US" baseline="0"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62</a:t>
            </a:fld>
            <a:endParaRPr lang="en-US" dirty="0"/>
          </a:p>
        </p:txBody>
      </p:sp>
    </p:spTree>
    <p:extLst>
      <p:ext uri="{BB962C8B-B14F-4D97-AF65-F5344CB8AC3E}">
        <p14:creationId xmlns:p14="http://schemas.microsoft.com/office/powerpoint/2010/main" val="23650605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14638" y="520700"/>
            <a:ext cx="3679825" cy="2070100"/>
          </a:xfrm>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The </a:t>
            </a:r>
            <a:r>
              <a:rPr lang="en-US" b="1" baseline="0" dirty="0">
                <a:solidFill>
                  <a:schemeClr val="tx1"/>
                </a:solidFill>
                <a:latin typeface="Arial" panose="020B0604020202020204" pitchFamily="34" charset="0"/>
                <a:cs typeface="Arial" panose="020B0604020202020204" pitchFamily="34" charset="0"/>
              </a:rPr>
              <a:t>Test Session Status Report </a:t>
            </a:r>
            <a:r>
              <a:rPr lang="en-US" b="0" baseline="0" dirty="0">
                <a:solidFill>
                  <a:schemeClr val="tx1"/>
                </a:solidFill>
                <a:latin typeface="Arial" panose="020B0604020202020204" pitchFamily="34" charset="0"/>
                <a:cs typeface="Arial" panose="020B0604020202020204" pitchFamily="34" charset="0"/>
              </a:rPr>
              <a:t>details active and inactive test sessions happening in their district and/or school. These reports show how many students in each school are testing and how many have started, paused, and completed their test. School-level Test Session Status reports also include additional information such as proctor name, test name, and test session start time.</a:t>
            </a:r>
          </a:p>
          <a:p>
            <a:endParaRPr lang="en-US" b="0" baseline="0" dirty="0">
              <a:solidFill>
                <a:schemeClr val="tx1"/>
              </a:solidFill>
              <a:latin typeface="Arial" panose="020B0604020202020204" pitchFamily="34" charset="0"/>
              <a:cs typeface="Arial" panose="020B0604020202020204" pitchFamily="34" charset="0"/>
            </a:endParaRPr>
          </a:p>
          <a:p>
            <a:r>
              <a:rPr lang="en-US" b="0" baseline="0" dirty="0">
                <a:solidFill>
                  <a:schemeClr val="tx1"/>
                </a:solidFill>
                <a:latin typeface="Arial" panose="020B0604020202020204" pitchFamily="34" charset="0"/>
                <a:cs typeface="Arial" panose="020B0604020202020204" pitchFamily="34" charset="0"/>
              </a:rPr>
              <a:t>From the Test Session Status Report page, select a district and school from the drop-down lists.  Then click </a:t>
            </a:r>
            <a:r>
              <a:rPr lang="en-US" b="1" baseline="0" dirty="0">
                <a:solidFill>
                  <a:schemeClr val="tx1"/>
                </a:solidFill>
                <a:latin typeface="Arial" panose="020B0604020202020204" pitchFamily="34" charset="0"/>
                <a:cs typeface="Arial" panose="020B0604020202020204" pitchFamily="34" charset="0"/>
              </a:rPr>
              <a:t>Generate Report</a:t>
            </a:r>
            <a:r>
              <a:rPr lang="en-US" b="0" baseline="0" dirty="0">
                <a:solidFill>
                  <a:schemeClr val="tx1"/>
                </a:solidFill>
                <a:latin typeface="Arial" panose="020B0604020202020204" pitchFamily="34" charset="0"/>
                <a:cs typeface="Arial" panose="020B0604020202020204" pitchFamily="34" charset="0"/>
              </a:rPr>
              <a:t>. A detailed report page will appear. </a:t>
            </a:r>
          </a:p>
          <a:p>
            <a:endParaRPr lang="en-US" b="0" baseline="0" dirty="0">
              <a:solidFill>
                <a:schemeClr val="tx1"/>
              </a:solidFill>
              <a:latin typeface="Arial" panose="020B0604020202020204" pitchFamily="34" charset="0"/>
              <a:cs typeface="Arial" panose="020B0604020202020204" pitchFamily="34" charset="0"/>
            </a:endParaRPr>
          </a:p>
          <a:p>
            <a:r>
              <a:rPr lang="en-US" b="0" baseline="0" dirty="0">
                <a:solidFill>
                  <a:schemeClr val="tx1"/>
                </a:solidFill>
                <a:latin typeface="Arial" panose="020B0604020202020204" pitchFamily="34" charset="0"/>
                <a:cs typeface="Arial" panose="020B0604020202020204" pitchFamily="34" charset="0"/>
              </a:rPr>
              <a:t>Note that if multiple schools were selected, a Summary Report page will first appear. From this page, select a school name to view a detailed report for that school. </a:t>
            </a:r>
          </a:p>
          <a:p>
            <a:endParaRPr lang="en-US" b="0" baseline="0" dirty="0">
              <a:solidFill>
                <a:schemeClr val="tx1"/>
              </a:solidFill>
              <a:latin typeface="Arial" panose="020B0604020202020204" pitchFamily="34" charset="0"/>
              <a:cs typeface="Arial" panose="020B0604020202020204" pitchFamily="34" charset="0"/>
            </a:endParaRPr>
          </a:p>
          <a:p>
            <a:endParaRPr lang="en-US" b="0" baseline="0" dirty="0">
              <a:solidFill>
                <a:schemeClr val="tx1"/>
              </a:solidFill>
              <a:latin typeface="Arial" panose="020B0604020202020204" pitchFamily="34" charset="0"/>
              <a:cs typeface="Arial" panose="020B0604020202020204" pitchFamily="34" charset="0"/>
            </a:endParaRPr>
          </a:p>
          <a:p>
            <a:endParaRPr lang="en-US" b="0" baseline="0" dirty="0">
              <a:solidFill>
                <a:schemeClr val="tx1"/>
              </a:solidFill>
              <a:latin typeface="Arial" panose="020B0604020202020204" pitchFamily="34" charset="0"/>
              <a:cs typeface="Arial" panose="020B0604020202020204" pitchFamily="34" charset="0"/>
            </a:endParaRPr>
          </a:p>
          <a:p>
            <a:endParaRPr lang="en-US" b="0" baseline="0" dirty="0">
              <a:solidFill>
                <a:schemeClr val="tx1"/>
              </a:solidFill>
              <a:latin typeface="Arial" panose="020B0604020202020204" pitchFamily="34" charset="0"/>
              <a:cs typeface="Arial" panose="020B0604020202020204" pitchFamily="34" charset="0"/>
            </a:endParaRPr>
          </a:p>
          <a:p>
            <a:endParaRPr lang="en-US" b="0" baseline="0" dirty="0">
              <a:solidFill>
                <a:schemeClr val="tx1"/>
              </a:solidFill>
              <a:latin typeface="Arial" panose="020B0604020202020204" pitchFamily="34" charset="0"/>
              <a:cs typeface="Arial" panose="020B0604020202020204" pitchFamily="34" charset="0"/>
            </a:endParaRPr>
          </a:p>
          <a:p>
            <a:endParaRPr lang="en-US" b="1"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63</a:t>
            </a:fld>
            <a:endParaRPr lang="en-US" dirty="0"/>
          </a:p>
        </p:txBody>
      </p:sp>
    </p:spTree>
    <p:extLst>
      <p:ext uri="{BB962C8B-B14F-4D97-AF65-F5344CB8AC3E}">
        <p14:creationId xmlns:p14="http://schemas.microsoft.com/office/powerpoint/2010/main" val="17677429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58788" y="719138"/>
            <a:ext cx="6399212" cy="3600450"/>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65189" eaLnBrk="1" hangingPunct="1">
              <a:spcBef>
                <a:spcPct val="0"/>
              </a:spcBef>
              <a:defRPr/>
            </a:pPr>
            <a:r>
              <a:rPr lang="en-US" dirty="0">
                <a:solidFill>
                  <a:schemeClr val="tx1"/>
                </a:solidFill>
                <a:latin typeface="Arial" panose="020B0604020202020204" pitchFamily="34" charset="0"/>
                <a:cs typeface="Arial" panose="020B0604020202020204" pitchFamily="34" charset="0"/>
              </a:rPr>
              <a:t>You can find the </a:t>
            </a:r>
            <a:r>
              <a:rPr lang="en-US" i="1" dirty="0">
                <a:solidFill>
                  <a:schemeClr val="tx1"/>
                </a:solidFill>
                <a:latin typeface="Arial" panose="020B0604020202020204" pitchFamily="34" charset="0"/>
                <a:cs typeface="Arial" panose="020B0604020202020204" pitchFamily="34" charset="0"/>
              </a:rPr>
              <a:t>TIDE User Guide </a:t>
            </a:r>
            <a:r>
              <a:rPr lang="en-US" dirty="0">
                <a:solidFill>
                  <a:schemeClr val="tx1"/>
                </a:solidFill>
                <a:latin typeface="Arial" panose="020B0604020202020204" pitchFamily="34" charset="0"/>
                <a:cs typeface="Arial" panose="020B0604020202020204" pitchFamily="34" charset="0"/>
              </a:rPr>
              <a:t>and other helpful resources on the Delaware assessment </a:t>
            </a:r>
            <a:r>
              <a:rPr lang="en-US" baseline="0" dirty="0">
                <a:solidFill>
                  <a:schemeClr val="tx1"/>
                </a:solidFill>
                <a:latin typeface="Arial" panose="020B0604020202020204" pitchFamily="34" charset="0"/>
                <a:cs typeface="Arial" panose="020B0604020202020204" pitchFamily="34" charset="0"/>
              </a:rPr>
              <a:t>portal. However, if you still require assistance with troubleshooting a technical issue, you may also contact your Help Desk. When contacting your Help Desk, please be ready to provide the following information: </a:t>
            </a:r>
          </a:p>
          <a:p>
            <a:pPr defTabSz="965189" eaLnBrk="1" hangingPunct="1">
              <a:spcBef>
                <a:spcPct val="0"/>
              </a:spcBef>
              <a:defRPr/>
            </a:pPr>
            <a:endParaRPr lang="en-US" baseline="0" dirty="0">
              <a:solidFill>
                <a:schemeClr val="tx1"/>
              </a:solidFill>
              <a:latin typeface="Arial" panose="020B0604020202020204" pitchFamily="34" charset="0"/>
              <a:cs typeface="Arial" panose="020B0604020202020204" pitchFamily="34" charset="0"/>
            </a:endParaRPr>
          </a:p>
          <a:p>
            <a:pPr marL="178264" indent="-178264" eaLnBrk="1" fontAlgn="auto" hangingPunct="1">
              <a:buFont typeface="Arial" panose="020B0604020202020204" pitchFamily="34" charset="0"/>
              <a:buChar char="•"/>
              <a:defRPr/>
            </a:pPr>
            <a:r>
              <a:rPr lang="en-US" dirty="0">
                <a:latin typeface="Arial" panose="020B0604020202020204" pitchFamily="34" charset="0"/>
                <a:cs typeface="Arial" panose="020B0604020202020204" pitchFamily="34" charset="0"/>
              </a:rPr>
              <a:t>Any error messages that are appearing (including codes)</a:t>
            </a:r>
          </a:p>
          <a:p>
            <a:pPr marL="178264" indent="-178264" eaLnBrk="1" fontAlgn="auto" hangingPunct="1">
              <a:buFont typeface="Arial" panose="020B0604020202020204" pitchFamily="34" charset="0"/>
              <a:buChar char="•"/>
              <a:defRPr/>
            </a:pPr>
            <a:r>
              <a:rPr lang="en-US" dirty="0">
                <a:latin typeface="Arial" panose="020B0604020202020204" pitchFamily="34" charset="0"/>
                <a:cs typeface="Arial" panose="020B0604020202020204" pitchFamily="34" charset="0"/>
              </a:rPr>
              <a:t>Your operating system and browser information</a:t>
            </a:r>
          </a:p>
          <a:p>
            <a:pPr marL="178264" indent="-178264" eaLnBrk="1" fontAlgn="auto" hangingPunct="1">
              <a:buFont typeface="Arial" panose="020B0604020202020204" pitchFamily="34" charset="0"/>
              <a:buChar char="•"/>
              <a:defRPr/>
            </a:pPr>
            <a:r>
              <a:rPr lang="en-US" dirty="0">
                <a:latin typeface="Arial" panose="020B0604020202020204" pitchFamily="34" charset="0"/>
                <a:cs typeface="Arial" panose="020B0604020202020204" pitchFamily="34" charset="0"/>
              </a:rPr>
              <a:t>Your network configuration information</a:t>
            </a:r>
          </a:p>
          <a:p>
            <a:pPr marL="178264" indent="-178264" eaLnBrk="1" fontAlgn="auto" hangingPunct="1">
              <a:buFont typeface="Arial" panose="020B0604020202020204" pitchFamily="34" charset="0"/>
              <a:buChar char="•"/>
              <a:defRPr/>
            </a:pPr>
            <a:r>
              <a:rPr lang="en-US" dirty="0">
                <a:latin typeface="Arial" panose="020B0604020202020204" pitchFamily="34" charset="0"/>
                <a:cs typeface="Arial" panose="020B0604020202020204" pitchFamily="34" charset="0"/>
              </a:rPr>
              <a:t>Your contact information for follow-up by telephone or email</a:t>
            </a:r>
          </a:p>
          <a:p>
            <a:pPr marL="178264" indent="-178264" eaLnBrk="1" fontAlgn="auto" hangingPunct="1">
              <a:buFont typeface="Arial" panose="020B0604020202020204" pitchFamily="34" charset="0"/>
              <a:buChar char="•"/>
              <a:defRPr/>
            </a:pPr>
            <a:r>
              <a:rPr lang="en-US" dirty="0">
                <a:latin typeface="Arial" panose="020B0604020202020204" pitchFamily="34" charset="0"/>
                <a:cs typeface="Arial" panose="020B0604020202020204" pitchFamily="34" charset="0"/>
              </a:rPr>
              <a:t>Any other relevant information, such as test names or content areas, student IDs, session IDs, and search criteria</a:t>
            </a:r>
          </a:p>
          <a:p>
            <a:pPr marL="178264" indent="-178264" eaLnBrk="1" fontAlgn="auto" hangingPunct="1">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eaLnBrk="1" fontAlgn="auto" hangingPunct="1">
              <a:defRPr/>
            </a:pPr>
            <a:r>
              <a:rPr lang="en-US" dirty="0">
                <a:latin typeface="Arial" panose="020B0604020202020204" pitchFamily="34" charset="0"/>
                <a:cs typeface="Arial" panose="020B0604020202020204" pitchFamily="34" charset="0"/>
              </a:rPr>
              <a:t>For questions about test administration or policy issues, please contact your District Test Coordinator.</a:t>
            </a:r>
          </a:p>
          <a:p>
            <a:pPr defTabSz="965189" eaLnBrk="1" hangingPunct="1">
              <a:spcBef>
                <a:spcPct val="0"/>
              </a:spcBef>
              <a:defRPr/>
            </a:pPr>
            <a:endParaRPr lang="en-US" dirty="0">
              <a:solidFill>
                <a:schemeClr val="tx1"/>
              </a:solidFill>
              <a:latin typeface="Arial" panose="020B0604020202020204" pitchFamily="34" charset="0"/>
              <a:cs typeface="Arial" panose="020B0604020202020204" pitchFamily="34"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84217" indent="-301621">
              <a:defRPr>
                <a:solidFill>
                  <a:schemeClr val="tx1"/>
                </a:solidFill>
                <a:latin typeface="Calibri" pitchFamily="34" charset="0"/>
              </a:defRPr>
            </a:lvl2pPr>
            <a:lvl3pPr marL="1206486" indent="-241297">
              <a:defRPr>
                <a:solidFill>
                  <a:schemeClr val="tx1"/>
                </a:solidFill>
                <a:latin typeface="Calibri" pitchFamily="34" charset="0"/>
              </a:defRPr>
            </a:lvl3pPr>
            <a:lvl4pPr marL="1689081" indent="-241297">
              <a:defRPr>
                <a:solidFill>
                  <a:schemeClr val="tx1"/>
                </a:solidFill>
                <a:latin typeface="Calibri" pitchFamily="34" charset="0"/>
              </a:defRPr>
            </a:lvl4pPr>
            <a:lvl5pPr marL="2171674" indent="-241297">
              <a:defRPr>
                <a:solidFill>
                  <a:schemeClr val="tx1"/>
                </a:solidFill>
                <a:latin typeface="Calibri" pitchFamily="34" charset="0"/>
              </a:defRPr>
            </a:lvl5pPr>
            <a:lvl6pPr marL="2654269" indent="-241297" fontAlgn="base">
              <a:spcBef>
                <a:spcPct val="0"/>
              </a:spcBef>
              <a:spcAft>
                <a:spcPct val="0"/>
              </a:spcAft>
              <a:defRPr>
                <a:solidFill>
                  <a:schemeClr val="tx1"/>
                </a:solidFill>
                <a:latin typeface="Calibri" pitchFamily="34" charset="0"/>
              </a:defRPr>
            </a:lvl6pPr>
            <a:lvl7pPr marL="3136863" indent="-241297" fontAlgn="base">
              <a:spcBef>
                <a:spcPct val="0"/>
              </a:spcBef>
              <a:spcAft>
                <a:spcPct val="0"/>
              </a:spcAft>
              <a:defRPr>
                <a:solidFill>
                  <a:schemeClr val="tx1"/>
                </a:solidFill>
                <a:latin typeface="Calibri" pitchFamily="34" charset="0"/>
              </a:defRPr>
            </a:lvl7pPr>
            <a:lvl8pPr marL="3619458" indent="-241297" fontAlgn="base">
              <a:spcBef>
                <a:spcPct val="0"/>
              </a:spcBef>
              <a:spcAft>
                <a:spcPct val="0"/>
              </a:spcAft>
              <a:defRPr>
                <a:solidFill>
                  <a:schemeClr val="tx1"/>
                </a:solidFill>
                <a:latin typeface="Calibri" pitchFamily="34" charset="0"/>
              </a:defRPr>
            </a:lvl8pPr>
            <a:lvl9pPr marL="4102052" indent="-24129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64</a:t>
            </a:fld>
            <a:endParaRPr lang="en-US" altLang="en-US" dirty="0">
              <a:latin typeface="Arial" panose="020B0604020202020204" pitchFamily="34" charset="0"/>
            </a:endParaRPr>
          </a:p>
        </p:txBody>
      </p:sp>
    </p:spTree>
    <p:extLst>
      <p:ext uri="{BB962C8B-B14F-4D97-AF65-F5344CB8AC3E}">
        <p14:creationId xmlns:p14="http://schemas.microsoft.com/office/powerpoint/2010/main" val="28765778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58788" y="719138"/>
            <a:ext cx="6399212" cy="3600450"/>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65189" eaLnBrk="1" hangingPunct="1">
              <a:spcBef>
                <a:spcPct val="0"/>
              </a:spcBef>
              <a:defRPr/>
            </a:pPr>
            <a:r>
              <a:rPr lang="en-US" altLang="en-US" dirty="0">
                <a:solidFill>
                  <a:schemeClr val="tx1"/>
                </a:solidFill>
                <a:latin typeface="Arial" panose="020B0604020202020204" pitchFamily="34" charset="0"/>
                <a:cs typeface="Arial" panose="020B0604020202020204" pitchFamily="34" charset="0"/>
              </a:rPr>
              <a:t>Thank you for taking the time to view this training module. </a:t>
            </a:r>
            <a:r>
              <a:rPr lang="en-US" dirty="0">
                <a:solidFill>
                  <a:schemeClr val="tx1"/>
                </a:solidFill>
                <a:latin typeface="Arial" panose="020B0604020202020204" pitchFamily="34" charset="0"/>
                <a:cs typeface="Arial" panose="020B0604020202020204" pitchFamily="34" charset="0"/>
              </a:rPr>
              <a:t>For</a:t>
            </a:r>
            <a:r>
              <a:rPr lang="en-US" baseline="0" dirty="0">
                <a:solidFill>
                  <a:schemeClr val="tx1"/>
                </a:solidFill>
                <a:latin typeface="Arial" panose="020B0604020202020204" pitchFamily="34" charset="0"/>
                <a:cs typeface="Arial" panose="020B0604020202020204" pitchFamily="34" charset="0"/>
              </a:rPr>
              <a:t> additional information, refer to your </a:t>
            </a:r>
            <a:r>
              <a:rPr lang="en-US" i="1" baseline="0" dirty="0">
                <a:solidFill>
                  <a:schemeClr val="tx1"/>
                </a:solidFill>
                <a:latin typeface="Arial" panose="020B0604020202020204" pitchFamily="34" charset="0"/>
                <a:cs typeface="Arial" panose="020B0604020202020204" pitchFamily="34" charset="0"/>
              </a:rPr>
              <a:t>TIDE User Guide </a:t>
            </a:r>
            <a:r>
              <a:rPr lang="en-US" baseline="0" dirty="0">
                <a:solidFill>
                  <a:schemeClr val="tx1"/>
                </a:solidFill>
                <a:latin typeface="Arial" panose="020B0604020202020204" pitchFamily="34" charset="0"/>
                <a:cs typeface="Arial" panose="020B0604020202020204" pitchFamily="34" charset="0"/>
              </a:rPr>
              <a:t>located on the DE portal or contact the DE Help Desk.</a:t>
            </a:r>
            <a:endParaRPr lang="en-US" dirty="0">
              <a:solidFill>
                <a:schemeClr val="tx1"/>
              </a:solidFill>
              <a:latin typeface="Arial" panose="020B0604020202020204" pitchFamily="34" charset="0"/>
              <a:cs typeface="Arial" panose="020B0604020202020204" pitchFamily="34"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84217" indent="-301621">
              <a:defRPr>
                <a:solidFill>
                  <a:schemeClr val="tx1"/>
                </a:solidFill>
                <a:latin typeface="Calibri" pitchFamily="34" charset="0"/>
              </a:defRPr>
            </a:lvl2pPr>
            <a:lvl3pPr marL="1206486" indent="-241297">
              <a:defRPr>
                <a:solidFill>
                  <a:schemeClr val="tx1"/>
                </a:solidFill>
                <a:latin typeface="Calibri" pitchFamily="34" charset="0"/>
              </a:defRPr>
            </a:lvl3pPr>
            <a:lvl4pPr marL="1689081" indent="-241297">
              <a:defRPr>
                <a:solidFill>
                  <a:schemeClr val="tx1"/>
                </a:solidFill>
                <a:latin typeface="Calibri" pitchFamily="34" charset="0"/>
              </a:defRPr>
            </a:lvl4pPr>
            <a:lvl5pPr marL="2171674" indent="-241297">
              <a:defRPr>
                <a:solidFill>
                  <a:schemeClr val="tx1"/>
                </a:solidFill>
                <a:latin typeface="Calibri" pitchFamily="34" charset="0"/>
              </a:defRPr>
            </a:lvl5pPr>
            <a:lvl6pPr marL="2654269" indent="-241297" fontAlgn="base">
              <a:spcBef>
                <a:spcPct val="0"/>
              </a:spcBef>
              <a:spcAft>
                <a:spcPct val="0"/>
              </a:spcAft>
              <a:defRPr>
                <a:solidFill>
                  <a:schemeClr val="tx1"/>
                </a:solidFill>
                <a:latin typeface="Calibri" pitchFamily="34" charset="0"/>
              </a:defRPr>
            </a:lvl6pPr>
            <a:lvl7pPr marL="3136863" indent="-241297" fontAlgn="base">
              <a:spcBef>
                <a:spcPct val="0"/>
              </a:spcBef>
              <a:spcAft>
                <a:spcPct val="0"/>
              </a:spcAft>
              <a:defRPr>
                <a:solidFill>
                  <a:schemeClr val="tx1"/>
                </a:solidFill>
                <a:latin typeface="Calibri" pitchFamily="34" charset="0"/>
              </a:defRPr>
            </a:lvl7pPr>
            <a:lvl8pPr marL="3619458" indent="-241297" fontAlgn="base">
              <a:spcBef>
                <a:spcPct val="0"/>
              </a:spcBef>
              <a:spcAft>
                <a:spcPct val="0"/>
              </a:spcAft>
              <a:defRPr>
                <a:solidFill>
                  <a:schemeClr val="tx1"/>
                </a:solidFill>
                <a:latin typeface="Calibri" pitchFamily="34" charset="0"/>
              </a:defRPr>
            </a:lvl8pPr>
            <a:lvl9pPr marL="4102052" indent="-24129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65</a:t>
            </a:fld>
            <a:endParaRPr lang="en-US" altLang="en-US" dirty="0">
              <a:latin typeface="Arial" panose="020B0604020202020204" pitchFamily="34" charset="0"/>
            </a:endParaRPr>
          </a:p>
        </p:txBody>
      </p:sp>
    </p:spTree>
    <p:extLst>
      <p:ext uri="{BB962C8B-B14F-4D97-AF65-F5344CB8AC3E}">
        <p14:creationId xmlns:p14="http://schemas.microsoft.com/office/powerpoint/2010/main" val="1741361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Tasks in the Administering Tests section are typically performed during the test window.</a:t>
            </a:r>
            <a:br>
              <a:rPr lang="en-US" dirty="0"/>
            </a:br>
            <a:endParaRPr lang="en-US" dirty="0"/>
          </a:p>
          <a:p>
            <a:r>
              <a:rPr lang="en-US" dirty="0"/>
              <a:t>Test administrators may use TIDE to invalidate a test, reset a test, or reopen a test. These tasks are limited to the district and school test coordinators. </a:t>
            </a:r>
          </a:p>
          <a:p>
            <a:endParaRPr lang="en-US" dirty="0"/>
          </a:p>
          <a:p>
            <a:r>
              <a:rPr lang="en-US" dirty="0"/>
              <a:t>In this section, you may also monitor test progress ang generate participation reports.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7</a:t>
            </a:fld>
            <a:endParaRPr lang="en-US" dirty="0"/>
          </a:p>
        </p:txBody>
      </p:sp>
      <p:sp>
        <p:nvSpPr>
          <p:cNvPr id="7" name="Slide Image Placeholder 6">
            <a:extLst>
              <a:ext uri="{FF2B5EF4-FFF2-40B4-BE49-F238E27FC236}">
                <a16:creationId xmlns:a16="http://schemas.microsoft.com/office/drawing/2014/main" id="{6EB5FBA0-0960-4017-AC31-DDC08CD70120}"/>
              </a:ext>
            </a:extLst>
          </p:cNvPr>
          <p:cNvSpPr>
            <a:spLocks noGrp="1" noRot="1" noChangeAspect="1"/>
          </p:cNvSpPr>
          <p:nvPr>
            <p:ph type="sldImg"/>
          </p:nvPr>
        </p:nvSpPr>
        <p:spPr/>
      </p:sp>
    </p:spTree>
    <p:extLst>
      <p:ext uri="{BB962C8B-B14F-4D97-AF65-F5344CB8AC3E}">
        <p14:creationId xmlns:p14="http://schemas.microsoft.com/office/powerpoint/2010/main" val="949262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 the After Testing section, users with the DA and SA role will be able manage the Family Portal access codes.  </a:t>
            </a:r>
          </a:p>
          <a:p>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8</a:t>
            </a:fld>
            <a:endParaRPr lang="en-US" dirty="0"/>
          </a:p>
        </p:txBody>
      </p:sp>
      <p:sp>
        <p:nvSpPr>
          <p:cNvPr id="7" name="Slide Image Placeholder 6">
            <a:extLst>
              <a:ext uri="{FF2B5EF4-FFF2-40B4-BE49-F238E27FC236}">
                <a16:creationId xmlns:a16="http://schemas.microsoft.com/office/drawing/2014/main" id="{6BE9B8DD-D305-4ADA-BADF-17E5F73BCE6E}"/>
              </a:ext>
            </a:extLst>
          </p:cNvPr>
          <p:cNvSpPr>
            <a:spLocks noGrp="1" noRot="1" noChangeAspect="1"/>
          </p:cNvSpPr>
          <p:nvPr>
            <p:ph type="sldImg"/>
          </p:nvPr>
        </p:nvSpPr>
        <p:spPr/>
      </p:sp>
    </p:spTree>
    <p:extLst>
      <p:ext uri="{BB962C8B-B14F-4D97-AF65-F5344CB8AC3E}">
        <p14:creationId xmlns:p14="http://schemas.microsoft.com/office/powerpoint/2010/main" val="949262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baseline="0" dirty="0">
                <a:latin typeface="Arial" panose="020B0604020202020204" pitchFamily="34" charset="0"/>
                <a:cs typeface="Arial" panose="020B0604020202020204" pitchFamily="34" charset="0"/>
              </a:rPr>
              <a:t>A banner appears at the top of each TIDE page showing the current test administration and your current user role. </a:t>
            </a:r>
            <a:r>
              <a:rPr lang="en-US" b="0" u="none" baseline="0" dirty="0">
                <a:latin typeface="Arial" panose="020B0604020202020204" pitchFamily="34" charset="0"/>
                <a:cs typeface="Arial" panose="020B0604020202020204" pitchFamily="34" charset="0"/>
              </a:rPr>
              <a:t>On the left, there is a drop-down list for accessing other Cambium Assessment applications.</a:t>
            </a:r>
            <a:r>
              <a:rPr lang="en-US" baseline="0" dirty="0">
                <a:latin typeface="Arial" panose="020B0604020202020204" pitchFamily="34" charset="0"/>
                <a:cs typeface="Arial" panose="020B0604020202020204" pitchFamily="34" charset="0"/>
              </a:rPr>
              <a:t> You will also find a </a:t>
            </a:r>
            <a:r>
              <a:rPr lang="en-US" b="1" baseline="0" dirty="0">
                <a:latin typeface="Arial" panose="020B0604020202020204" pitchFamily="34" charset="0"/>
                <a:cs typeface="Arial" panose="020B0604020202020204" pitchFamily="34" charset="0"/>
              </a:rPr>
              <a:t>General Resources </a:t>
            </a:r>
            <a:r>
              <a:rPr lang="en-US" baseline="0" dirty="0">
                <a:latin typeface="Arial" panose="020B0604020202020204" pitchFamily="34" charset="0"/>
                <a:cs typeface="Arial" panose="020B0604020202020204" pitchFamily="34" charset="0"/>
              </a:rPr>
              <a:t>drop-down list, a </a:t>
            </a:r>
            <a:r>
              <a:rPr lang="en-US" b="1" baseline="0" dirty="0">
                <a:latin typeface="Arial" panose="020B0604020202020204" pitchFamily="34" charset="0"/>
                <a:cs typeface="Arial" panose="020B0604020202020204" pitchFamily="34" charset="0"/>
              </a:rPr>
              <a:t>Help </a:t>
            </a:r>
            <a:r>
              <a:rPr lang="en-US" baseline="0" dirty="0">
                <a:latin typeface="Arial" panose="020B0604020202020204" pitchFamily="34" charset="0"/>
                <a:cs typeface="Arial" panose="020B0604020202020204" pitchFamily="34" charset="0"/>
              </a:rPr>
              <a:t>button that displays the </a:t>
            </a:r>
            <a:r>
              <a:rPr lang="en-US" i="1" baseline="0" dirty="0">
                <a:latin typeface="Arial" panose="020B0604020202020204" pitchFamily="34" charset="0"/>
                <a:cs typeface="Arial" panose="020B0604020202020204" pitchFamily="34" charset="0"/>
              </a:rPr>
              <a:t>TIDE User Guide</a:t>
            </a:r>
            <a:r>
              <a:rPr lang="en-US" baseline="0" dirty="0">
                <a:latin typeface="Arial" panose="020B0604020202020204" pitchFamily="34" charset="0"/>
                <a:cs typeface="Arial" panose="020B0604020202020204" pitchFamily="34" charset="0"/>
              </a:rPr>
              <a:t>, the </a:t>
            </a:r>
            <a:r>
              <a:rPr lang="en-US" b="1" baseline="0" dirty="0">
                <a:latin typeface="Arial" panose="020B0604020202020204" pitchFamily="34" charset="0"/>
                <a:cs typeface="Arial" panose="020B0604020202020204" pitchFamily="34" charset="0"/>
              </a:rPr>
              <a:t>Secure File Center </a:t>
            </a:r>
            <a:r>
              <a:rPr lang="en-US" b="0" baseline="0" dirty="0">
                <a:latin typeface="Arial" panose="020B0604020202020204" pitchFamily="34" charset="0"/>
                <a:cs typeface="Arial" panose="020B0604020202020204" pitchFamily="34" charset="0"/>
              </a:rPr>
              <a:t>button, </a:t>
            </a:r>
            <a:r>
              <a:rPr lang="en-US" baseline="0" dirty="0">
                <a:latin typeface="Arial" panose="020B0604020202020204" pitchFamily="34" charset="0"/>
                <a:cs typeface="Arial" panose="020B0604020202020204" pitchFamily="34" charset="0"/>
              </a:rPr>
              <a:t>a </a:t>
            </a:r>
            <a:r>
              <a:rPr lang="en-US" b="1" baseline="0" dirty="0">
                <a:latin typeface="Arial" panose="020B0604020202020204" pitchFamily="34" charset="0"/>
                <a:cs typeface="Arial" panose="020B0604020202020204" pitchFamily="34" charset="0"/>
              </a:rPr>
              <a:t>Manage Account </a:t>
            </a:r>
            <a:r>
              <a:rPr lang="en-US" baseline="0" dirty="0">
                <a:latin typeface="Arial" panose="020B0604020202020204" pitchFamily="34" charset="0"/>
                <a:cs typeface="Arial" panose="020B0604020202020204" pitchFamily="34" charset="0"/>
              </a:rPr>
              <a:t>drop-down list where you may set up your account details, and a </a:t>
            </a:r>
            <a:r>
              <a:rPr lang="en-US" b="1" baseline="0" dirty="0">
                <a:latin typeface="Arial" panose="020B0604020202020204" pitchFamily="34" charset="0"/>
                <a:cs typeface="Arial" panose="020B0604020202020204" pitchFamily="34" charset="0"/>
              </a:rPr>
              <a:t>Log Out </a:t>
            </a:r>
            <a:r>
              <a:rPr lang="en-US" baseline="0" dirty="0">
                <a:latin typeface="Arial" panose="020B0604020202020204" pitchFamily="34" charset="0"/>
                <a:cs typeface="Arial" panose="020B0604020202020204" pitchFamily="34" charset="0"/>
              </a:rPr>
              <a:t>button.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The district and school information is also displayed along with the user role and test administration.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4043175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421310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58210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070228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Shape, rectangle">
            <a:extLst>
              <a:ext uri="{FF2B5EF4-FFF2-40B4-BE49-F238E27FC236}">
                <a16:creationId xmlns:a16="http://schemas.microsoft.com/office/drawing/2014/main" id="{C5F2328F-6787-4721-B16B-016A38469C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2210" y="491651"/>
            <a:ext cx="11349789" cy="3344518"/>
          </a:xfrm>
          <a:prstGeom prst="rect">
            <a:avLst/>
          </a:prstGeom>
        </p:spPr>
      </p:pic>
      <p:sp>
        <p:nvSpPr>
          <p:cNvPr id="2" name="Title 1">
            <a:extLst>
              <a:ext uri="{FF2B5EF4-FFF2-40B4-BE49-F238E27FC236}">
                <a16:creationId xmlns:a16="http://schemas.microsoft.com/office/drawing/2014/main" id="{B787A360-C979-1856-6F52-2405D17FE2CF}"/>
              </a:ext>
            </a:extLst>
          </p:cNvPr>
          <p:cNvSpPr>
            <a:spLocks noGrp="1"/>
          </p:cNvSpPr>
          <p:nvPr>
            <p:ph type="ctrTitle" hasCustomPrompt="1"/>
          </p:nvPr>
        </p:nvSpPr>
        <p:spPr>
          <a:xfrm>
            <a:off x="5305926" y="500285"/>
            <a:ext cx="6309846" cy="3243783"/>
          </a:xfrm>
        </p:spPr>
        <p:txBody>
          <a:bodyPr anchor="ctr" anchorCtr="0">
            <a:noAutofit/>
          </a:bodyPr>
          <a:lstStyle>
            <a:lvl1pPr algn="r">
              <a:defRPr sz="4800" b="1" cap="all" baseline="0">
                <a:solidFill>
                  <a:schemeClr val="bg1"/>
                </a:solidFill>
                <a:latin typeface="Cera Pro" panose="00000400000000000000" pitchFamily="50" charset="0"/>
              </a:defRPr>
            </a:lvl1pPr>
          </a:lstStyle>
          <a:p>
            <a:r>
              <a:rPr lang="en-US" dirty="0"/>
              <a:t>Presentation Title</a:t>
            </a:r>
            <a:br>
              <a:rPr lang="en-US" dirty="0"/>
            </a:br>
            <a:r>
              <a:rPr lang="en-US" dirty="0"/>
              <a:t>Multiline Titles</a:t>
            </a:r>
            <a:br>
              <a:rPr lang="en-US" dirty="0"/>
            </a:br>
            <a:r>
              <a:rPr lang="en-US" dirty="0"/>
              <a:t>Work Here</a:t>
            </a:r>
          </a:p>
        </p:txBody>
      </p:sp>
      <p:sp>
        <p:nvSpPr>
          <p:cNvPr id="3" name="Subtitle 2">
            <a:extLst>
              <a:ext uri="{FF2B5EF4-FFF2-40B4-BE49-F238E27FC236}">
                <a16:creationId xmlns:a16="http://schemas.microsoft.com/office/drawing/2014/main" id="{36D7A9B4-673B-5A15-9D0F-F52BC8C94CFA}"/>
              </a:ext>
            </a:extLst>
          </p:cNvPr>
          <p:cNvSpPr>
            <a:spLocks noGrp="1"/>
          </p:cNvSpPr>
          <p:nvPr>
            <p:ph type="subTitle" idx="1" hasCustomPrompt="1"/>
          </p:nvPr>
        </p:nvSpPr>
        <p:spPr>
          <a:xfrm>
            <a:off x="7170822" y="4409120"/>
            <a:ext cx="4444950" cy="1110746"/>
          </a:xfrm>
        </p:spPr>
        <p:txBody>
          <a:bodyPr>
            <a:noAutofit/>
          </a:bodyPr>
          <a:lstStyle>
            <a:lvl1pPr marL="0" indent="0" algn="r">
              <a:buNone/>
              <a:defRPr sz="2400" b="1" cap="all" baseline="0">
                <a:solidFill>
                  <a:schemeClr val="tx1"/>
                </a:solidFill>
                <a:latin typeface="Cera Pro" panose="000004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Presentation Subtitle</a:t>
            </a:r>
          </a:p>
        </p:txBody>
      </p:sp>
      <p:pic>
        <p:nvPicPr>
          <p:cNvPr id="14" name="Picture 13" descr="Logo, company name&#10;&#10;Description automatically generated">
            <a:extLst>
              <a:ext uri="{FF2B5EF4-FFF2-40B4-BE49-F238E27FC236}">
                <a16:creationId xmlns:a16="http://schemas.microsoft.com/office/drawing/2014/main" id="{F2EB6291-8842-3634-D87D-4399859F98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6228" y="3828063"/>
            <a:ext cx="1972394" cy="1691803"/>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A8233F00-EA15-FC9D-6BE4-EAA907E55B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74299" y="33745"/>
            <a:ext cx="3651438" cy="4375375"/>
          </a:xfrm>
          <a:prstGeom prst="rect">
            <a:avLst/>
          </a:prstGeom>
        </p:spPr>
      </p:pic>
      <p:pic>
        <p:nvPicPr>
          <p:cNvPr id="18" name="Picture 17">
            <a:extLst>
              <a:ext uri="{FF2B5EF4-FFF2-40B4-BE49-F238E27FC236}">
                <a16:creationId xmlns:a16="http://schemas.microsoft.com/office/drawing/2014/main" id="{FDD69280-185A-18C5-5BBD-9D7D5E94139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920" y="6362169"/>
            <a:ext cx="12291550" cy="533427"/>
          </a:xfrm>
          <a:prstGeom prst="rect">
            <a:avLst/>
          </a:prstGeom>
        </p:spPr>
      </p:pic>
    </p:spTree>
    <p:custDataLst>
      <p:tags r:id="rId1"/>
    </p:custDataLst>
    <p:extLst>
      <p:ext uri="{BB962C8B-B14F-4D97-AF65-F5344CB8AC3E}">
        <p14:creationId xmlns:p14="http://schemas.microsoft.com/office/powerpoint/2010/main" val="556734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 id="2147483813" r:id="rId21"/>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tags" Target="../tags/tag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7.png"/><Relationship Id="rId2" Type="http://schemas.openxmlformats.org/officeDocument/2006/relationships/slideLayout" Target="../slideLayouts/slideLayout20.xml"/><Relationship Id="rId1" Type="http://schemas.openxmlformats.org/officeDocument/2006/relationships/tags" Target="../tags/tag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0.xml"/><Relationship Id="rId5" Type="http://schemas.openxmlformats.org/officeDocument/2006/relationships/image" Target="../media/image40.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0.xml"/><Relationship Id="rId5" Type="http://schemas.openxmlformats.org/officeDocument/2006/relationships/image" Target="../media/image32.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launchpad.classlink.com/ddoe"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cid:image002.png@01D66734.0489D330" TargetMode="External"/><Relationship Id="rId5" Type="http://schemas.openxmlformats.org/officeDocument/2006/relationships/image" Target="../media/image11.jpe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18.xml"/><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56.png"/><Relationship Id="rId2" Type="http://schemas.openxmlformats.org/officeDocument/2006/relationships/slideLayout" Target="../slideLayouts/slideLayout18.xml"/><Relationship Id="rId1" Type="http://schemas.openxmlformats.org/officeDocument/2006/relationships/tags" Target="../tags/tag5.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0.xml"/><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0.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0.xml"/><Relationship Id="rId1" Type="http://schemas.openxmlformats.org/officeDocument/2006/relationships/tags" Target="../tags/tag6.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0.xml"/><Relationship Id="rId1" Type="http://schemas.openxmlformats.org/officeDocument/2006/relationships/tags" Target="../tags/tag7.xml"/><Relationship Id="rId5" Type="http://schemas.openxmlformats.org/officeDocument/2006/relationships/image" Target="../media/image61.png"/><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0.xml"/><Relationship Id="rId1" Type="http://schemas.openxmlformats.org/officeDocument/2006/relationships/tags" Target="../tags/tag8.xml"/><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20.xml"/><Relationship Id="rId5" Type="http://schemas.openxmlformats.org/officeDocument/2006/relationships/image" Target="../media/image66.png"/><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19.xml"/><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1.xml"/><Relationship Id="rId1" Type="http://schemas.openxmlformats.org/officeDocument/2006/relationships/slideLayout" Target="../slideLayouts/slideLayout19.xml"/><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3.xml"/><Relationship Id="rId7" Type="http://schemas.openxmlformats.org/officeDocument/2006/relationships/diagramColors" Target="../diagrams/colors1.xml"/><Relationship Id="rId2" Type="http://schemas.openxmlformats.org/officeDocument/2006/relationships/slideLayout" Target="../slideLayouts/slideLayout20.xml"/><Relationship Id="rId1" Type="http://schemas.openxmlformats.org/officeDocument/2006/relationships/tags" Target="../tags/tag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4.xml"/><Relationship Id="rId1" Type="http://schemas.openxmlformats.org/officeDocument/2006/relationships/slideLayout" Target="../slideLayouts/slideLayout20.xml"/><Relationship Id="rId4" Type="http://schemas.openxmlformats.org/officeDocument/2006/relationships/image" Target="../media/image71.png"/></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5.xml"/><Relationship Id="rId1" Type="http://schemas.openxmlformats.org/officeDocument/2006/relationships/slideLayout" Target="../slideLayouts/slideLayout20.xml"/><Relationship Id="rId4" Type="http://schemas.openxmlformats.org/officeDocument/2006/relationships/image" Target="../media/image72.PNG"/></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6.xml"/><Relationship Id="rId1" Type="http://schemas.openxmlformats.org/officeDocument/2006/relationships/slideLayout" Target="../slideLayouts/slideLayout20.xml"/><Relationship Id="rId4" Type="http://schemas.openxmlformats.org/officeDocument/2006/relationships/image" Target="../media/image70.PNG"/></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7.xml"/><Relationship Id="rId1" Type="http://schemas.openxmlformats.org/officeDocument/2006/relationships/slideLayout" Target="../slideLayouts/slideLayout20.xml"/><Relationship Id="rId4" Type="http://schemas.openxmlformats.org/officeDocument/2006/relationships/image" Target="../media/image70.PNG"/></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9.xml"/><Relationship Id="rId1" Type="http://schemas.openxmlformats.org/officeDocument/2006/relationships/slideLayout" Target="../slideLayouts/slideLayout20.xml"/><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0.xml"/><Relationship Id="rId1" Type="http://schemas.openxmlformats.org/officeDocument/2006/relationships/tags" Target="../tags/tag10.xml"/></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1.xml"/><Relationship Id="rId1" Type="http://schemas.openxmlformats.org/officeDocument/2006/relationships/slideLayout" Target="../slideLayouts/slideLayout20.xml"/><Relationship Id="rId4" Type="http://schemas.openxmlformats.org/officeDocument/2006/relationships/image" Target="../media/image75.png"/></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2.xml"/><Relationship Id="rId1" Type="http://schemas.openxmlformats.org/officeDocument/2006/relationships/slideLayout" Target="../slideLayouts/slideLayout20.xml"/><Relationship Id="rId4" Type="http://schemas.openxmlformats.org/officeDocument/2006/relationships/image" Target="../media/image75.png"/></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3.xml"/><Relationship Id="rId1" Type="http://schemas.openxmlformats.org/officeDocument/2006/relationships/slideLayout" Target="../slideLayouts/slideLayout20.xml"/><Relationship Id="rId4" Type="http://schemas.openxmlformats.org/officeDocument/2006/relationships/image" Target="../media/image75.png"/></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5.xml"/><Relationship Id="rId1" Type="http://schemas.openxmlformats.org/officeDocument/2006/relationships/slideLayout" Target="../slideLayouts/slideLayout20.xml"/><Relationship Id="rId4" Type="http://schemas.openxmlformats.org/officeDocument/2006/relationships/image" Target="../media/image81.png"/></Relationships>
</file>

<file path=ppt/slides/_rels/slide5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6.xml"/><Relationship Id="rId1" Type="http://schemas.openxmlformats.org/officeDocument/2006/relationships/slideLayout" Target="../slideLayouts/slideLayout20.xml"/><Relationship Id="rId4" Type="http://schemas.openxmlformats.org/officeDocument/2006/relationships/image" Target="../media/image80.png"/></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7.xml"/><Relationship Id="rId1" Type="http://schemas.openxmlformats.org/officeDocument/2006/relationships/slideLayout" Target="../slideLayouts/slideLayout20.xml"/><Relationship Id="rId4" Type="http://schemas.openxmlformats.org/officeDocument/2006/relationships/image" Target="../media/image83.png"/></Relationships>
</file>

<file path=ppt/slides/_rels/slide5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8.xml"/><Relationship Id="rId1" Type="http://schemas.openxmlformats.org/officeDocument/2006/relationships/slideLayout" Target="../slideLayouts/slideLayout20.xml"/><Relationship Id="rId4" Type="http://schemas.openxmlformats.org/officeDocument/2006/relationships/image" Target="../media/image80.png"/></Relationships>
</file>

<file path=ppt/slides/_rels/slide5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9.xml"/><Relationship Id="rId1" Type="http://schemas.openxmlformats.org/officeDocument/2006/relationships/slideLayout" Target="../slideLayouts/slideLayout19.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60.xml"/><Relationship Id="rId1" Type="http://schemas.openxmlformats.org/officeDocument/2006/relationships/slideLayout" Target="../slideLayouts/slideLayout20.xml"/><Relationship Id="rId4" Type="http://schemas.openxmlformats.org/officeDocument/2006/relationships/image" Target="../media/image80.png"/></Relationships>
</file>

<file path=ppt/slides/_rels/slide6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1.xml"/><Relationship Id="rId1" Type="http://schemas.openxmlformats.org/officeDocument/2006/relationships/slideLayout" Target="../slideLayouts/slideLayout20.xml"/><Relationship Id="rId4" Type="http://schemas.openxmlformats.org/officeDocument/2006/relationships/image" Target="../media/image80.png"/></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2.xml"/><Relationship Id="rId1" Type="http://schemas.openxmlformats.org/officeDocument/2006/relationships/slideLayout" Target="../slideLayouts/slideLayout20.xml"/><Relationship Id="rId4" Type="http://schemas.openxmlformats.org/officeDocument/2006/relationships/image" Target="../media/image91.png"/></Relationships>
</file>

<file path=ppt/slides/_rels/slide6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3.xml"/><Relationship Id="rId1" Type="http://schemas.openxmlformats.org/officeDocument/2006/relationships/slideLayout" Target="../slideLayouts/slideLayout20.xml"/><Relationship Id="rId4" Type="http://schemas.openxmlformats.org/officeDocument/2006/relationships/image" Target="../media/image80.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hyperlink" Target="https://de.portal.cambiumast.com/" TargetMode="External"/><Relationship Id="rId2" Type="http://schemas.openxmlformats.org/officeDocument/2006/relationships/notesSlide" Target="../notesSlides/notesSlide65.xml"/><Relationship Id="rId1" Type="http://schemas.openxmlformats.org/officeDocument/2006/relationships/slideLayout" Target="../slideLayouts/slideLayout19.xml"/><Relationship Id="rId5" Type="http://schemas.openxmlformats.org/officeDocument/2006/relationships/hyperlink" Target="https://helpdesk.doe.k12.de.us/" TargetMode="External"/><Relationship Id="rId4" Type="http://schemas.openxmlformats.org/officeDocument/2006/relationships/hyperlink" Target="mailto:DeSSAHelpDesk@cambiumassessment.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l"/>
            <a:r>
              <a:rPr lang="en-US" cap="none" dirty="0"/>
              <a:t>Test Information Distribution Engine (TIDE)</a:t>
            </a:r>
          </a:p>
        </p:txBody>
      </p:sp>
      <p:sp>
        <p:nvSpPr>
          <p:cNvPr id="3" name="Subtitle 2"/>
          <p:cNvSpPr>
            <a:spLocks noGrp="1"/>
          </p:cNvSpPr>
          <p:nvPr>
            <p:ph type="subTitle" idx="1"/>
          </p:nvPr>
        </p:nvSpPr>
        <p:spPr/>
        <p:txBody>
          <a:bodyPr>
            <a:normAutofit/>
          </a:bodyPr>
          <a:lstStyle/>
          <a:p>
            <a:r>
              <a:rPr lang="en-US" sz="2200" cap="none" dirty="0"/>
              <a:t>Training Module</a:t>
            </a:r>
          </a:p>
          <a:p>
            <a:r>
              <a:rPr lang="en-US" sz="2200" cap="none" dirty="0"/>
              <a:t>2023–2024 </a:t>
            </a:r>
          </a:p>
        </p:txBody>
      </p:sp>
      <p:sp>
        <p:nvSpPr>
          <p:cNvPr id="5" name="Rectangle 4">
            <a:extLst>
              <a:ext uri="{FF2B5EF4-FFF2-40B4-BE49-F238E27FC236}">
                <a16:creationId xmlns:a16="http://schemas.microsoft.com/office/drawing/2014/main" id="{EAC7422E-06FC-41E5-9B75-0EC48875A7BC}"/>
              </a:ext>
            </a:extLst>
          </p:cNvPr>
          <p:cNvSpPr/>
          <p:nvPr/>
        </p:nvSpPr>
        <p:spPr>
          <a:xfrm>
            <a:off x="8285650" y="6526640"/>
            <a:ext cx="2656496" cy="215444"/>
          </a:xfrm>
          <a:prstGeom prst="rect">
            <a:avLst/>
          </a:prstGeom>
        </p:spPr>
        <p:txBody>
          <a:bodyPr wrap="none">
            <a:spAutoFit/>
          </a:bodyPr>
          <a:lstStyle/>
          <a:p>
            <a:r>
              <a:rPr lang="en-US" sz="800" dirty="0">
                <a:solidFill>
                  <a:schemeClr val="bg1"/>
                </a:solidFill>
              </a:rPr>
              <a:t>Copyright © Cambium Assessment, Inc. All rights reserved.</a:t>
            </a:r>
          </a:p>
        </p:txBody>
      </p:sp>
    </p:spTree>
    <p:custDataLst>
      <p:tags r:id="rId1"/>
    </p:custDataLst>
    <p:extLst>
      <p:ext uri="{BB962C8B-B14F-4D97-AF65-F5344CB8AC3E}">
        <p14:creationId xmlns:p14="http://schemas.microsoft.com/office/powerpoint/2010/main" val="1533235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TIDE Banner: General Resources</a:t>
            </a:r>
          </a:p>
        </p:txBody>
      </p:sp>
      <p:sp>
        <p:nvSpPr>
          <p:cNvPr id="7" name="Slide Number Placeholder 3">
            <a:extLst>
              <a:ext uri="{FF2B5EF4-FFF2-40B4-BE49-F238E27FC236}">
                <a16:creationId xmlns:a16="http://schemas.microsoft.com/office/drawing/2014/main" id="{2E592747-13C3-46BE-AA87-4C549603C44F}"/>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10</a:t>
            </a:fld>
            <a:endParaRPr lang="en-US" dirty="0">
              <a:latin typeface="Arial"/>
              <a:ea typeface="ＭＳ Ｐゴシック" charset="-128"/>
            </a:endParaRPr>
          </a:p>
        </p:txBody>
      </p:sp>
      <p:sp>
        <p:nvSpPr>
          <p:cNvPr id="8" name="Arrow: Up 5">
            <a:extLst>
              <a:ext uri="{FF2B5EF4-FFF2-40B4-BE49-F238E27FC236}">
                <a16:creationId xmlns:a16="http://schemas.microsoft.com/office/drawing/2014/main" id="{4F552F5A-9156-9448-B8B3-74D5FFAA5C31}"/>
              </a:ext>
            </a:extLst>
          </p:cNvPr>
          <p:cNvSpPr/>
          <p:nvPr/>
        </p:nvSpPr>
        <p:spPr>
          <a:xfrm rot="10800000">
            <a:off x="5934331" y="1859594"/>
            <a:ext cx="614596" cy="89778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pic>
        <p:nvPicPr>
          <p:cNvPr id="4" name="Picture 3">
            <a:extLst>
              <a:ext uri="{FF2B5EF4-FFF2-40B4-BE49-F238E27FC236}">
                <a16:creationId xmlns:a16="http://schemas.microsoft.com/office/drawing/2014/main" id="{BA57F616-1BEB-0709-237E-4333FFE7DB2D}"/>
              </a:ext>
            </a:extLst>
          </p:cNvPr>
          <p:cNvPicPr>
            <a:picLocks noChangeAspect="1"/>
          </p:cNvPicPr>
          <p:nvPr/>
        </p:nvPicPr>
        <p:blipFill>
          <a:blip r:embed="rId3"/>
          <a:stretch>
            <a:fillRect/>
          </a:stretch>
        </p:blipFill>
        <p:spPr>
          <a:xfrm>
            <a:off x="588685" y="2884562"/>
            <a:ext cx="10853746" cy="11052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3516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56F4B6-2F12-A4D2-17B9-A1C8B5106EFD}"/>
              </a:ext>
            </a:extLst>
          </p:cNvPr>
          <p:cNvGrpSpPr>
            <a:grpSpLocks noChangeAspect="1"/>
          </p:cNvGrpSpPr>
          <p:nvPr/>
        </p:nvGrpSpPr>
        <p:grpSpPr>
          <a:xfrm>
            <a:off x="1884010" y="1716270"/>
            <a:ext cx="9512517" cy="4349427"/>
            <a:chOff x="1780031" y="1802039"/>
            <a:chExt cx="8631936" cy="3946797"/>
          </a:xfrm>
        </p:grpSpPr>
        <p:pic>
          <p:nvPicPr>
            <p:cNvPr id="21" name="Picture 20" descr="A screenshot of a computer&#10;&#10;Description automatically generated">
              <a:extLst>
                <a:ext uri="{FF2B5EF4-FFF2-40B4-BE49-F238E27FC236}">
                  <a16:creationId xmlns:a16="http://schemas.microsoft.com/office/drawing/2014/main" id="{FEE52389-1303-74DC-F056-A95ADC9E87DE}"/>
                </a:ext>
              </a:extLst>
            </p:cNvPr>
            <p:cNvPicPr>
              <a:picLocks noChangeAspect="1"/>
            </p:cNvPicPr>
            <p:nvPr/>
          </p:nvPicPr>
          <p:blipFill rotWithShape="1">
            <a:blip r:embed="rId4">
              <a:extLst>
                <a:ext uri="{28A0092B-C50C-407E-A947-70E740481C1C}">
                  <a14:useLocalDpi xmlns:a14="http://schemas.microsoft.com/office/drawing/2010/main" val="0"/>
                </a:ext>
              </a:extLst>
            </a:blip>
            <a:srcRect b="17698"/>
            <a:stretch/>
          </p:blipFill>
          <p:spPr>
            <a:xfrm>
              <a:off x="1780031" y="1802039"/>
              <a:ext cx="8631936" cy="394679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D8D7CDE9-62FF-9ED4-830B-5E1B94483233}"/>
                </a:ext>
              </a:extLst>
            </p:cNvPr>
            <p:cNvPicPr>
              <a:picLocks noChangeAspect="1"/>
            </p:cNvPicPr>
            <p:nvPr/>
          </p:nvPicPr>
          <p:blipFill>
            <a:blip r:embed="rId5"/>
            <a:stretch>
              <a:fillRect/>
            </a:stretch>
          </p:blipFill>
          <p:spPr>
            <a:xfrm>
              <a:off x="5753173" y="1802039"/>
              <a:ext cx="676201" cy="276191"/>
            </a:xfrm>
            <a:prstGeom prst="rect">
              <a:avLst/>
            </a:prstGeom>
          </p:spPr>
        </p:pic>
      </p:grpSp>
      <p:pic>
        <p:nvPicPr>
          <p:cNvPr id="14" name="Picture 13">
            <a:extLst>
              <a:ext uri="{FF2B5EF4-FFF2-40B4-BE49-F238E27FC236}">
                <a16:creationId xmlns:a16="http://schemas.microsoft.com/office/drawing/2014/main" id="{6DEDA662-BBC1-CECA-F799-71D97B6381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1533" y="863558"/>
            <a:ext cx="7248934" cy="46407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Secure File Center: View Documents</a:t>
            </a:r>
          </a:p>
        </p:txBody>
      </p:sp>
      <p:sp>
        <p:nvSpPr>
          <p:cNvPr id="13" name="Slide Number Placeholder 3">
            <a:extLst>
              <a:ext uri="{FF2B5EF4-FFF2-40B4-BE49-F238E27FC236}">
                <a16:creationId xmlns:a16="http://schemas.microsoft.com/office/drawing/2014/main" id="{2C201140-58B2-4E47-882D-929236464AE8}"/>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1" name="Down Arrow 10"/>
          <p:cNvSpPr/>
          <p:nvPr/>
        </p:nvSpPr>
        <p:spPr>
          <a:xfrm>
            <a:off x="7072927" y="1268505"/>
            <a:ext cx="381113" cy="60978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32DBC6E-DFE0-4853-97BF-B56CAD078446}"/>
              </a:ext>
            </a:extLst>
          </p:cNvPr>
          <p:cNvSpPr/>
          <p:nvPr/>
        </p:nvSpPr>
        <p:spPr>
          <a:xfrm>
            <a:off x="6640269" y="904943"/>
            <a:ext cx="1246431" cy="3537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122740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501BC69-BF5B-13DA-041D-EF1C93C626C6}"/>
              </a:ext>
            </a:extLst>
          </p:cNvPr>
          <p:cNvGrpSpPr/>
          <p:nvPr/>
        </p:nvGrpSpPr>
        <p:grpSpPr>
          <a:xfrm>
            <a:off x="1780615" y="1448267"/>
            <a:ext cx="8630771" cy="4603078"/>
            <a:chOff x="1780615" y="1448267"/>
            <a:chExt cx="8630771" cy="4603078"/>
          </a:xfrm>
        </p:grpSpPr>
        <p:pic>
          <p:nvPicPr>
            <p:cNvPr id="47" name="Picture 46" descr="A screenshot of a computer&#10;&#10;Description automatically generated">
              <a:extLst>
                <a:ext uri="{FF2B5EF4-FFF2-40B4-BE49-F238E27FC236}">
                  <a16:creationId xmlns:a16="http://schemas.microsoft.com/office/drawing/2014/main" id="{0B02F71D-4033-D19A-8DD4-2C8451FA75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0615" y="1448267"/>
              <a:ext cx="8630771" cy="460307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F7FEA39-F0A4-3057-A1AB-D4070BE9F47B}"/>
                </a:ext>
              </a:extLst>
            </p:cNvPr>
            <p:cNvPicPr>
              <a:picLocks noChangeAspect="1"/>
            </p:cNvPicPr>
            <p:nvPr/>
          </p:nvPicPr>
          <p:blipFill>
            <a:blip r:embed="rId5"/>
            <a:stretch>
              <a:fillRect/>
            </a:stretch>
          </p:blipFill>
          <p:spPr>
            <a:xfrm>
              <a:off x="5532419" y="1451757"/>
              <a:ext cx="673003" cy="336702"/>
            </a:xfrm>
            <a:prstGeom prst="rect">
              <a:avLst/>
            </a:prstGeom>
          </p:spPr>
        </p:pic>
      </p:grpSp>
      <p:pic>
        <p:nvPicPr>
          <p:cNvPr id="8" name="Picture 7">
            <a:extLst>
              <a:ext uri="{FF2B5EF4-FFF2-40B4-BE49-F238E27FC236}">
                <a16:creationId xmlns:a16="http://schemas.microsoft.com/office/drawing/2014/main" id="{9543ACB7-DE01-C66B-3433-DC4B6933B8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1533" y="834484"/>
            <a:ext cx="7248934" cy="46407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2C8FC22D-DDA0-4E68-B5F5-2E9A8C1DFB45}"/>
              </a:ext>
            </a:extLst>
          </p:cNvPr>
          <p:cNvSpPr>
            <a:spLocks noGrp="1"/>
          </p:cNvSpPr>
          <p:nvPr>
            <p:ph type="title"/>
          </p:nvPr>
        </p:nvSpPr>
        <p:spPr/>
        <p:txBody>
          <a:bodyPr/>
          <a:lstStyle/>
          <a:p>
            <a:r>
              <a:rPr lang="en-US" dirty="0"/>
              <a:t>Secure File Center: Sending Files</a:t>
            </a:r>
          </a:p>
        </p:txBody>
      </p:sp>
      <p:sp>
        <p:nvSpPr>
          <p:cNvPr id="19" name="Down Arrow 9">
            <a:extLst>
              <a:ext uri="{FF2B5EF4-FFF2-40B4-BE49-F238E27FC236}">
                <a16:creationId xmlns:a16="http://schemas.microsoft.com/office/drawing/2014/main" id="{7F65B41C-AEAD-4B68-8BAF-D6F95386B9EB}"/>
              </a:ext>
            </a:extLst>
          </p:cNvPr>
          <p:cNvSpPr>
            <a:spLocks noChangeAspect="1"/>
          </p:cNvSpPr>
          <p:nvPr/>
        </p:nvSpPr>
        <p:spPr>
          <a:xfrm rot="16200000">
            <a:off x="5952654" y="5619105"/>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own Arrow 9">
            <a:extLst>
              <a:ext uri="{FF2B5EF4-FFF2-40B4-BE49-F238E27FC236}">
                <a16:creationId xmlns:a16="http://schemas.microsoft.com/office/drawing/2014/main" id="{EF7CBF72-76C1-4991-B4EE-C0EEC83B2288}"/>
              </a:ext>
            </a:extLst>
          </p:cNvPr>
          <p:cNvSpPr>
            <a:spLocks noChangeAspect="1"/>
          </p:cNvSpPr>
          <p:nvPr/>
        </p:nvSpPr>
        <p:spPr>
          <a:xfrm rot="5400000">
            <a:off x="4272223" y="4799941"/>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wn Arrow 9">
            <a:extLst>
              <a:ext uri="{FF2B5EF4-FFF2-40B4-BE49-F238E27FC236}">
                <a16:creationId xmlns:a16="http://schemas.microsoft.com/office/drawing/2014/main" id="{076B6DD7-8712-43B9-8145-CF6B9BD02349}"/>
              </a:ext>
            </a:extLst>
          </p:cNvPr>
          <p:cNvSpPr>
            <a:spLocks noChangeAspect="1"/>
          </p:cNvSpPr>
          <p:nvPr/>
        </p:nvSpPr>
        <p:spPr>
          <a:xfrm rot="16200000">
            <a:off x="1438814" y="3112162"/>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own Arrow 9">
            <a:extLst>
              <a:ext uri="{FF2B5EF4-FFF2-40B4-BE49-F238E27FC236}">
                <a16:creationId xmlns:a16="http://schemas.microsoft.com/office/drawing/2014/main" id="{068055F7-47BD-4615-B642-C3352B37CB57}"/>
              </a:ext>
            </a:extLst>
          </p:cNvPr>
          <p:cNvSpPr>
            <a:spLocks noChangeAspect="1"/>
          </p:cNvSpPr>
          <p:nvPr/>
        </p:nvSpPr>
        <p:spPr>
          <a:xfrm rot="16200000">
            <a:off x="1438813" y="2247504"/>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9">
            <a:extLst>
              <a:ext uri="{FF2B5EF4-FFF2-40B4-BE49-F238E27FC236}">
                <a16:creationId xmlns:a16="http://schemas.microsoft.com/office/drawing/2014/main" id="{B17E5CED-B74C-413A-9346-36620FBDE8BC}"/>
              </a:ext>
            </a:extLst>
          </p:cNvPr>
          <p:cNvSpPr>
            <a:spLocks noChangeAspect="1"/>
          </p:cNvSpPr>
          <p:nvPr/>
        </p:nvSpPr>
        <p:spPr>
          <a:xfrm rot="16200000">
            <a:off x="1473962" y="1796556"/>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B3D9395-7D07-4D96-E34C-ABE8FE8AA5C3}"/>
              </a:ext>
            </a:extLst>
          </p:cNvPr>
          <p:cNvSpPr/>
          <p:nvPr/>
        </p:nvSpPr>
        <p:spPr>
          <a:xfrm>
            <a:off x="6611710" y="847165"/>
            <a:ext cx="1377524" cy="45139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50">
            <a:extLst>
              <a:ext uri="{FF2B5EF4-FFF2-40B4-BE49-F238E27FC236}">
                <a16:creationId xmlns:a16="http://schemas.microsoft.com/office/drawing/2014/main" id="{41154246-1CD5-31C6-6559-D9CB8F7D9E3E}"/>
              </a:ext>
            </a:extLst>
          </p:cNvPr>
          <p:cNvPicPr>
            <a:picLocks noChangeAspect="1"/>
          </p:cNvPicPr>
          <p:nvPr/>
        </p:nvPicPr>
        <p:blipFill>
          <a:blip r:embed="rId7"/>
          <a:stretch>
            <a:fillRect/>
          </a:stretch>
        </p:blipFill>
        <p:spPr>
          <a:xfrm>
            <a:off x="6375640" y="5753099"/>
            <a:ext cx="472140" cy="204594"/>
          </a:xfrm>
          <a:prstGeom prst="rect">
            <a:avLst/>
          </a:prstGeom>
        </p:spPr>
      </p:pic>
      <p:sp>
        <p:nvSpPr>
          <p:cNvPr id="56" name="Rectangle 55">
            <a:extLst>
              <a:ext uri="{FF2B5EF4-FFF2-40B4-BE49-F238E27FC236}">
                <a16:creationId xmlns:a16="http://schemas.microsoft.com/office/drawing/2014/main" id="{1F8F6DDA-871E-EF7F-0355-EF40050F6EE9}"/>
              </a:ext>
            </a:extLst>
          </p:cNvPr>
          <p:cNvSpPr/>
          <p:nvPr/>
        </p:nvSpPr>
        <p:spPr>
          <a:xfrm>
            <a:off x="4842209" y="1457325"/>
            <a:ext cx="663241" cy="31479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3">
            <a:extLst>
              <a:ext uri="{FF2B5EF4-FFF2-40B4-BE49-F238E27FC236}">
                <a16:creationId xmlns:a16="http://schemas.microsoft.com/office/drawing/2014/main" id="{CBBEC43E-66FE-3864-4940-880D86986829}"/>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2904392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Toolbars</a:t>
            </a:r>
          </a:p>
        </p:txBody>
      </p:sp>
      <p:sp>
        <p:nvSpPr>
          <p:cNvPr id="13" name="Slide Number Placeholder 3">
            <a:extLst>
              <a:ext uri="{FF2B5EF4-FFF2-40B4-BE49-F238E27FC236}">
                <a16:creationId xmlns:a16="http://schemas.microsoft.com/office/drawing/2014/main" id="{6A61D2C0-5415-4136-8338-5A16464F9139}"/>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3" name="Group 2">
            <a:extLst>
              <a:ext uri="{FF2B5EF4-FFF2-40B4-BE49-F238E27FC236}">
                <a16:creationId xmlns:a16="http://schemas.microsoft.com/office/drawing/2014/main" id="{22C9F3BF-6E81-4F67-A6AB-AFD716DCF499}"/>
              </a:ext>
            </a:extLst>
          </p:cNvPr>
          <p:cNvGrpSpPr/>
          <p:nvPr/>
        </p:nvGrpSpPr>
        <p:grpSpPr>
          <a:xfrm>
            <a:off x="779006" y="1164292"/>
            <a:ext cx="10883589" cy="3802280"/>
            <a:chOff x="935597" y="1164292"/>
            <a:chExt cx="10883589" cy="3802280"/>
          </a:xfrm>
        </p:grpSpPr>
        <p:grpSp>
          <p:nvGrpSpPr>
            <p:cNvPr id="7" name="Group 6">
              <a:extLst>
                <a:ext uri="{FF2B5EF4-FFF2-40B4-BE49-F238E27FC236}">
                  <a16:creationId xmlns:a16="http://schemas.microsoft.com/office/drawing/2014/main" id="{ADC19A70-B836-461D-A198-C6BBD8C0B566}"/>
                </a:ext>
              </a:extLst>
            </p:cNvPr>
            <p:cNvGrpSpPr>
              <a:grpSpLocks noChangeAspect="1"/>
            </p:cNvGrpSpPr>
            <p:nvPr/>
          </p:nvGrpSpPr>
          <p:grpSpPr>
            <a:xfrm>
              <a:off x="935597" y="1164292"/>
              <a:ext cx="10883589" cy="3802280"/>
              <a:chOff x="1886692" y="1880685"/>
              <a:chExt cx="9016865" cy="3150123"/>
            </a:xfrm>
          </p:grpSpPr>
          <p:pic>
            <p:nvPicPr>
              <p:cNvPr id="12" name="Picture 11">
                <a:extLst>
                  <a:ext uri="{FF2B5EF4-FFF2-40B4-BE49-F238E27FC236}">
                    <a16:creationId xmlns:a16="http://schemas.microsoft.com/office/drawing/2014/main" id="{0F8AABB8-3670-46A2-843B-2AE5959A29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86692" y="1880685"/>
                <a:ext cx="9016865" cy="315012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6B8ABC67-648F-49FB-ABCB-51FA028EB688}"/>
                  </a:ext>
                </a:extLst>
              </p:cNvPr>
              <p:cNvSpPr/>
              <p:nvPr/>
            </p:nvSpPr>
            <p:spPr>
              <a:xfrm>
                <a:off x="1935544" y="1880685"/>
                <a:ext cx="8968013" cy="7319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Down Arrow 9">
              <a:extLst>
                <a:ext uri="{FF2B5EF4-FFF2-40B4-BE49-F238E27FC236}">
                  <a16:creationId xmlns:a16="http://schemas.microsoft.com/office/drawing/2014/main" id="{260CD025-69F7-4E8C-8E79-05980728538D}"/>
                </a:ext>
              </a:extLst>
            </p:cNvPr>
            <p:cNvSpPr>
              <a:spLocks noChangeAspect="1"/>
            </p:cNvSpPr>
            <p:nvPr/>
          </p:nvSpPr>
          <p:spPr>
            <a:xfrm rot="10800000">
              <a:off x="1367880" y="3192708"/>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45260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29EF47-654D-4F49-BCCE-32A65D2CAC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3871" y="1468523"/>
            <a:ext cx="9040918" cy="3920953"/>
          </a:xfrm>
          <a:prstGeom prst="rect">
            <a:avLst/>
          </a:prstGeom>
          <a:ln>
            <a:solidFill>
              <a:schemeClr val="accent1"/>
            </a:solidFill>
          </a:ln>
        </p:spPr>
      </p:pic>
      <p:sp>
        <p:nvSpPr>
          <p:cNvPr id="2" name="Title 1"/>
          <p:cNvSpPr>
            <a:spLocks noGrp="1"/>
          </p:cNvSpPr>
          <p:nvPr>
            <p:ph type="title"/>
          </p:nvPr>
        </p:nvSpPr>
        <p:spPr/>
        <p:txBody>
          <a:bodyPr/>
          <a:lstStyle/>
          <a:p>
            <a:r>
              <a:rPr lang="en-US" dirty="0"/>
              <a:t>Help Text</a:t>
            </a:r>
          </a:p>
        </p:txBody>
      </p:sp>
      <p:grpSp>
        <p:nvGrpSpPr>
          <p:cNvPr id="19" name="Group 18">
            <a:extLst>
              <a:ext uri="{FF2B5EF4-FFF2-40B4-BE49-F238E27FC236}">
                <a16:creationId xmlns:a16="http://schemas.microsoft.com/office/drawing/2014/main" id="{A9233045-3356-4D1E-A877-70C41601CE4D}"/>
              </a:ext>
            </a:extLst>
          </p:cNvPr>
          <p:cNvGrpSpPr/>
          <p:nvPr/>
        </p:nvGrpSpPr>
        <p:grpSpPr>
          <a:xfrm>
            <a:off x="1575539" y="2712527"/>
            <a:ext cx="8798413" cy="801666"/>
            <a:chOff x="1456772" y="2694257"/>
            <a:chExt cx="8798413" cy="752589"/>
          </a:xfrm>
        </p:grpSpPr>
        <p:sp>
          <p:nvSpPr>
            <p:cNvPr id="9" name="Rectangle 8"/>
            <p:cNvSpPr/>
            <p:nvPr/>
          </p:nvSpPr>
          <p:spPr>
            <a:xfrm>
              <a:off x="1456772" y="2694257"/>
              <a:ext cx="8168302" cy="7525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
          <p:nvSpPr>
            <p:cNvPr id="12" name="Down Arrow 11"/>
            <p:cNvSpPr/>
            <p:nvPr/>
          </p:nvSpPr>
          <p:spPr>
            <a:xfrm rot="5400000">
              <a:off x="9801323" y="2598843"/>
              <a:ext cx="358448" cy="54927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grpSp>
      <p:sp>
        <p:nvSpPr>
          <p:cNvPr id="11" name="Slide Number Placeholder 3">
            <a:extLst>
              <a:ext uri="{FF2B5EF4-FFF2-40B4-BE49-F238E27FC236}">
                <a16:creationId xmlns:a16="http://schemas.microsoft.com/office/drawing/2014/main" id="{86FB5EEF-BA5B-48A1-88A8-374D0C9470C5}"/>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14</a:t>
            </a:fld>
            <a:endParaRPr lang="en-US" dirty="0">
              <a:latin typeface="Arial"/>
              <a:ea typeface="ＭＳ Ｐゴシック" charset="-128"/>
            </a:endParaRPr>
          </a:p>
        </p:txBody>
      </p:sp>
    </p:spTree>
    <p:extLst>
      <p:ext uri="{BB962C8B-B14F-4D97-AF65-F5344CB8AC3E}">
        <p14:creationId xmlns:p14="http://schemas.microsoft.com/office/powerpoint/2010/main" val="1337312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0A6CB-866A-4D7B-AD1C-46C76685A904}"/>
              </a:ext>
            </a:extLst>
          </p:cNvPr>
          <p:cNvSpPr>
            <a:spLocks noGrp="1"/>
          </p:cNvSpPr>
          <p:nvPr>
            <p:ph type="title"/>
          </p:nvPr>
        </p:nvSpPr>
        <p:spPr/>
        <p:txBody>
          <a:bodyPr/>
          <a:lstStyle/>
          <a:p>
            <a:r>
              <a:rPr lang="en-US" dirty="0"/>
              <a:t>Quick Search</a:t>
            </a:r>
          </a:p>
        </p:txBody>
      </p:sp>
      <p:sp>
        <p:nvSpPr>
          <p:cNvPr id="7" name="Slide Number Placeholder 3">
            <a:extLst>
              <a:ext uri="{FF2B5EF4-FFF2-40B4-BE49-F238E27FC236}">
                <a16:creationId xmlns:a16="http://schemas.microsoft.com/office/drawing/2014/main" id="{040F8572-6C08-4EC3-B3F2-9A64A3F58D6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0" name="Group 9">
            <a:extLst>
              <a:ext uri="{FF2B5EF4-FFF2-40B4-BE49-F238E27FC236}">
                <a16:creationId xmlns:a16="http://schemas.microsoft.com/office/drawing/2014/main" id="{B7A4F4EC-B2C6-4E7B-8D63-7AD56729419F}"/>
              </a:ext>
            </a:extLst>
          </p:cNvPr>
          <p:cNvGrpSpPr/>
          <p:nvPr/>
        </p:nvGrpSpPr>
        <p:grpSpPr>
          <a:xfrm>
            <a:off x="1539539" y="1882842"/>
            <a:ext cx="10435353" cy="3459665"/>
            <a:chOff x="1539539" y="1882842"/>
            <a:chExt cx="10435353" cy="3459665"/>
          </a:xfrm>
        </p:grpSpPr>
        <p:grpSp>
          <p:nvGrpSpPr>
            <p:cNvPr id="8" name="Group 7">
              <a:extLst>
                <a:ext uri="{FF2B5EF4-FFF2-40B4-BE49-F238E27FC236}">
                  <a16:creationId xmlns:a16="http://schemas.microsoft.com/office/drawing/2014/main" id="{326E48DC-9D70-4043-A1A4-955CE7CFC61F}"/>
                </a:ext>
              </a:extLst>
            </p:cNvPr>
            <p:cNvGrpSpPr>
              <a:grpSpLocks noChangeAspect="1"/>
            </p:cNvGrpSpPr>
            <p:nvPr/>
          </p:nvGrpSpPr>
          <p:grpSpPr>
            <a:xfrm>
              <a:off x="1539539" y="1882842"/>
              <a:ext cx="9902892" cy="3459665"/>
              <a:chOff x="2123046" y="1969593"/>
              <a:chExt cx="8199374" cy="2864526"/>
            </a:xfrm>
          </p:grpSpPr>
          <p:pic>
            <p:nvPicPr>
              <p:cNvPr id="4" name="Picture 3">
                <a:extLst>
                  <a:ext uri="{FF2B5EF4-FFF2-40B4-BE49-F238E27FC236}">
                    <a16:creationId xmlns:a16="http://schemas.microsoft.com/office/drawing/2014/main" id="{87279125-1395-4868-98C7-325664F5B37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23046" y="1969593"/>
                <a:ext cx="8199374" cy="286452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6AF1F3D0-21A5-4A48-8F4C-FA38874D5C93}"/>
                  </a:ext>
                </a:extLst>
              </p:cNvPr>
              <p:cNvSpPr/>
              <p:nvPr/>
            </p:nvSpPr>
            <p:spPr>
              <a:xfrm>
                <a:off x="8418574" y="1969593"/>
                <a:ext cx="1903846" cy="3428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Down Arrow 9">
              <a:extLst>
                <a:ext uri="{FF2B5EF4-FFF2-40B4-BE49-F238E27FC236}">
                  <a16:creationId xmlns:a16="http://schemas.microsoft.com/office/drawing/2014/main" id="{9B65743C-D8B0-42DB-A583-3F8D23CC39E1}"/>
                </a:ext>
              </a:extLst>
            </p:cNvPr>
            <p:cNvSpPr>
              <a:spLocks noChangeAspect="1"/>
            </p:cNvSpPr>
            <p:nvPr/>
          </p:nvSpPr>
          <p:spPr>
            <a:xfrm rot="5400000">
              <a:off x="11595255" y="1789897"/>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41457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Students</a:t>
            </a:r>
          </a:p>
        </p:txBody>
      </p:sp>
      <p:sp>
        <p:nvSpPr>
          <p:cNvPr id="7" name="Slide Number Placeholder 3">
            <a:extLst>
              <a:ext uri="{FF2B5EF4-FFF2-40B4-BE49-F238E27FC236}">
                <a16:creationId xmlns:a16="http://schemas.microsoft.com/office/drawing/2014/main" id="{B97A0EBA-852A-472D-B47D-4707F159B31E}"/>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12" name="Picture 11">
            <a:extLst>
              <a:ext uri="{FF2B5EF4-FFF2-40B4-BE49-F238E27FC236}">
                <a16:creationId xmlns:a16="http://schemas.microsoft.com/office/drawing/2014/main" id="{21D3573B-0974-45E1-8DC7-39D8D52969C9}"/>
              </a:ext>
            </a:extLst>
          </p:cNvPr>
          <p:cNvPicPr>
            <a:picLocks noChangeAspect="1"/>
          </p:cNvPicPr>
          <p:nvPr/>
        </p:nvPicPr>
        <p:blipFill>
          <a:blip r:embed="rId3">
            <a:extLst>
              <a:ext uri="{28A0092B-C50C-407E-A947-70E740481C1C}">
                <a14:useLocalDpi xmlns:a14="http://schemas.microsoft.com/office/drawing/2010/main" val="0"/>
              </a:ext>
            </a:extLst>
          </a:blip>
          <a:srcRect l="7569" r="7569"/>
          <a:stretch/>
        </p:blipFill>
        <p:spPr>
          <a:xfrm>
            <a:off x="4487467" y="792956"/>
            <a:ext cx="3217069" cy="527208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B81518DC-BE10-40E9-B8BA-E03FE5771FCE}"/>
              </a:ext>
            </a:extLst>
          </p:cNvPr>
          <p:cNvSpPr/>
          <p:nvPr/>
        </p:nvSpPr>
        <p:spPr>
          <a:xfrm>
            <a:off x="4487467" y="2367156"/>
            <a:ext cx="3217068" cy="16138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226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ＭＳ Ｐゴシック" charset="-128"/>
              </a:rPr>
              <a:t>Modify Students One at a Time</a:t>
            </a:r>
            <a:endParaRPr lang="en-US" dirty="0"/>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2" name="Group 1">
            <a:extLst>
              <a:ext uri="{FF2B5EF4-FFF2-40B4-BE49-F238E27FC236}">
                <a16:creationId xmlns:a16="http://schemas.microsoft.com/office/drawing/2014/main" id="{6442418F-CED9-4AE6-817B-A67D4A15942D}"/>
              </a:ext>
            </a:extLst>
          </p:cNvPr>
          <p:cNvGrpSpPr/>
          <p:nvPr/>
        </p:nvGrpSpPr>
        <p:grpSpPr>
          <a:xfrm>
            <a:off x="247480" y="877967"/>
            <a:ext cx="3226595" cy="5272087"/>
            <a:chOff x="247480" y="877967"/>
            <a:chExt cx="3226595" cy="5272087"/>
          </a:xfrm>
        </p:grpSpPr>
        <p:grpSp>
          <p:nvGrpSpPr>
            <p:cNvPr id="27" name="Group 26">
              <a:extLst>
                <a:ext uri="{FF2B5EF4-FFF2-40B4-BE49-F238E27FC236}">
                  <a16:creationId xmlns:a16="http://schemas.microsoft.com/office/drawing/2014/main" id="{6791CF0B-A59F-4B53-BB18-6386174DFB92}"/>
                </a:ext>
              </a:extLst>
            </p:cNvPr>
            <p:cNvGrpSpPr/>
            <p:nvPr/>
          </p:nvGrpSpPr>
          <p:grpSpPr>
            <a:xfrm>
              <a:off x="247480" y="877967"/>
              <a:ext cx="3217069" cy="5272087"/>
              <a:chOff x="4506884" y="832035"/>
              <a:chExt cx="3217069" cy="5272087"/>
            </a:xfrm>
          </p:grpSpPr>
          <p:pic>
            <p:nvPicPr>
              <p:cNvPr id="28" name="Picture 27">
                <a:extLst>
                  <a:ext uri="{FF2B5EF4-FFF2-40B4-BE49-F238E27FC236}">
                    <a16:creationId xmlns:a16="http://schemas.microsoft.com/office/drawing/2014/main" id="{9440D3DC-6C70-4295-923A-25D28FAD0C92}"/>
                  </a:ext>
                </a:extLst>
              </p:cNvPr>
              <p:cNvPicPr>
                <a:picLocks noChangeAspect="1"/>
              </p:cNvPicPr>
              <p:nvPr/>
            </p:nvPicPr>
            <p:blipFill rotWithShape="1">
              <a:blip r:embed="rId3">
                <a:extLst>
                  <a:ext uri="{28A0092B-C50C-407E-A947-70E740481C1C}">
                    <a14:useLocalDpi xmlns:a14="http://schemas.microsoft.com/office/drawing/2010/main" val="0"/>
                  </a:ext>
                </a:extLst>
              </a:blip>
              <a:srcRect l="406" r="406"/>
              <a:stretch/>
            </p:blipFill>
            <p:spPr>
              <a:xfrm>
                <a:off x="4506884" y="832035"/>
                <a:ext cx="3217069" cy="527208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11476A19-7D87-45F9-94EA-E384B9C1053E}"/>
                  </a:ext>
                </a:extLst>
              </p:cNvPr>
              <p:cNvPicPr>
                <a:picLocks noChangeAspect="1"/>
              </p:cNvPicPr>
              <p:nvPr/>
            </p:nvPicPr>
            <p:blipFill>
              <a:blip r:embed="rId4">
                <a:alphaModFix/>
              </a:blip>
              <a:stretch>
                <a:fillRect/>
              </a:stretch>
            </p:blipFill>
            <p:spPr>
              <a:xfrm>
                <a:off x="4995497" y="4729054"/>
                <a:ext cx="2079197" cy="218402"/>
              </a:xfrm>
              <a:prstGeom prst="rect">
                <a:avLst/>
              </a:prstGeom>
            </p:spPr>
          </p:pic>
        </p:grpSp>
        <p:sp>
          <p:nvSpPr>
            <p:cNvPr id="30" name="Rectangle 29">
              <a:extLst>
                <a:ext uri="{FF2B5EF4-FFF2-40B4-BE49-F238E27FC236}">
                  <a16:creationId xmlns:a16="http://schemas.microsoft.com/office/drawing/2014/main" id="{B47B2AB8-1D4A-40C9-8AA9-4DEDE513EC10}"/>
                </a:ext>
              </a:extLst>
            </p:cNvPr>
            <p:cNvSpPr/>
            <p:nvPr/>
          </p:nvSpPr>
          <p:spPr>
            <a:xfrm>
              <a:off x="247480" y="2841172"/>
              <a:ext cx="3226595" cy="3036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4598F987-4F82-4233-9FB1-9E3E0295B666}"/>
              </a:ext>
            </a:extLst>
          </p:cNvPr>
          <p:cNvGrpSpPr/>
          <p:nvPr/>
        </p:nvGrpSpPr>
        <p:grpSpPr>
          <a:xfrm>
            <a:off x="3721762" y="1564254"/>
            <a:ext cx="8147667" cy="3729491"/>
            <a:chOff x="3721762" y="1564254"/>
            <a:chExt cx="8147667" cy="3729491"/>
          </a:xfrm>
        </p:grpSpPr>
        <p:grpSp>
          <p:nvGrpSpPr>
            <p:cNvPr id="4" name="Group 3">
              <a:extLst>
                <a:ext uri="{FF2B5EF4-FFF2-40B4-BE49-F238E27FC236}">
                  <a16:creationId xmlns:a16="http://schemas.microsoft.com/office/drawing/2014/main" id="{E7416F04-8F90-42FC-9F61-EE8581EA9C2F}"/>
                </a:ext>
              </a:extLst>
            </p:cNvPr>
            <p:cNvGrpSpPr/>
            <p:nvPr/>
          </p:nvGrpSpPr>
          <p:grpSpPr>
            <a:xfrm>
              <a:off x="3721762" y="1564254"/>
              <a:ext cx="8147667" cy="3729491"/>
              <a:chOff x="3721762" y="1564254"/>
              <a:chExt cx="8147667" cy="3729491"/>
            </a:xfrm>
          </p:grpSpPr>
          <p:pic>
            <p:nvPicPr>
              <p:cNvPr id="24" name="Picture 2">
                <a:extLst>
                  <a:ext uri="{FF2B5EF4-FFF2-40B4-BE49-F238E27FC236}">
                    <a16:creationId xmlns:a16="http://schemas.microsoft.com/office/drawing/2014/main" id="{B93B8F42-F33E-477D-B143-AE70C7CCF2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3721762" y="1564254"/>
                <a:ext cx="8147667" cy="3729491"/>
              </a:xfrm>
              <a:prstGeom prst="rect">
                <a:avLst/>
              </a:prstGeom>
              <a:ln w="12700">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Down Arrow 9">
                <a:extLst>
                  <a:ext uri="{FF2B5EF4-FFF2-40B4-BE49-F238E27FC236}">
                    <a16:creationId xmlns:a16="http://schemas.microsoft.com/office/drawing/2014/main" id="{53FF212A-47F0-4A3F-BB63-DF1A7EC83380}"/>
                  </a:ext>
                </a:extLst>
              </p:cNvPr>
              <p:cNvSpPr/>
              <p:nvPr/>
            </p:nvSpPr>
            <p:spPr>
              <a:xfrm rot="16200000">
                <a:off x="7603493" y="4759628"/>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CBF99519-CD28-45E0-93E2-E803FED9DBCA}"/>
                </a:ext>
              </a:extLst>
            </p:cNvPr>
            <p:cNvPicPr>
              <a:picLocks noChangeAspect="1"/>
            </p:cNvPicPr>
            <p:nvPr/>
          </p:nvPicPr>
          <p:blipFill>
            <a:blip r:embed="rId6"/>
            <a:stretch>
              <a:fillRect/>
            </a:stretch>
          </p:blipFill>
          <p:spPr>
            <a:xfrm>
              <a:off x="5407763" y="2378577"/>
              <a:ext cx="1634305" cy="1062298"/>
            </a:xfrm>
            <a:prstGeom prst="rect">
              <a:avLst/>
            </a:prstGeom>
          </p:spPr>
        </p:pic>
      </p:grpSp>
    </p:spTree>
    <p:extLst>
      <p:ext uri="{BB962C8B-B14F-4D97-AF65-F5344CB8AC3E}">
        <p14:creationId xmlns:p14="http://schemas.microsoft.com/office/powerpoint/2010/main" val="2987953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ＭＳ Ｐゴシック" charset="-128"/>
              </a:rPr>
              <a:t>Modify Students One at a Time, continued</a:t>
            </a:r>
            <a:endParaRPr lang="en-US" dirty="0"/>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2" name="Group 1">
            <a:extLst>
              <a:ext uri="{FF2B5EF4-FFF2-40B4-BE49-F238E27FC236}">
                <a16:creationId xmlns:a16="http://schemas.microsoft.com/office/drawing/2014/main" id="{336466C7-0BD6-461C-AA04-486439F8F312}"/>
              </a:ext>
            </a:extLst>
          </p:cNvPr>
          <p:cNvGrpSpPr/>
          <p:nvPr/>
        </p:nvGrpSpPr>
        <p:grpSpPr>
          <a:xfrm>
            <a:off x="3721762" y="1213523"/>
            <a:ext cx="8153241" cy="4388513"/>
            <a:chOff x="3721762" y="1213523"/>
            <a:chExt cx="8153241" cy="4388513"/>
          </a:xfrm>
        </p:grpSpPr>
        <p:pic>
          <p:nvPicPr>
            <p:cNvPr id="11" name="Picture 10" descr="A screenshot of a cell phone&#10;&#10;Description automatically generated">
              <a:extLst>
                <a:ext uri="{FF2B5EF4-FFF2-40B4-BE49-F238E27FC236}">
                  <a16:creationId xmlns:a16="http://schemas.microsoft.com/office/drawing/2014/main" id="{36AF0203-900B-4542-B5AB-0C38E736D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1762" y="1213523"/>
              <a:ext cx="8153241" cy="438851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810FEA7C-C3CB-4D70-982A-47BFA389D605}"/>
                </a:ext>
              </a:extLst>
            </p:cNvPr>
            <p:cNvSpPr/>
            <p:nvPr/>
          </p:nvSpPr>
          <p:spPr>
            <a:xfrm>
              <a:off x="6168590" y="3700917"/>
              <a:ext cx="3153210" cy="4202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6CC6D0EB-E99C-4229-BBB1-200A5350EE28}"/>
              </a:ext>
            </a:extLst>
          </p:cNvPr>
          <p:cNvGrpSpPr/>
          <p:nvPr/>
        </p:nvGrpSpPr>
        <p:grpSpPr>
          <a:xfrm>
            <a:off x="228061" y="877967"/>
            <a:ext cx="3226595" cy="5272087"/>
            <a:chOff x="228061" y="877967"/>
            <a:chExt cx="3226595" cy="5272087"/>
          </a:xfrm>
        </p:grpSpPr>
        <p:pic>
          <p:nvPicPr>
            <p:cNvPr id="17" name="Picture 16">
              <a:extLst>
                <a:ext uri="{FF2B5EF4-FFF2-40B4-BE49-F238E27FC236}">
                  <a16:creationId xmlns:a16="http://schemas.microsoft.com/office/drawing/2014/main" id="{897A51C7-5534-470E-A1E2-BB7BF578ECEC}"/>
                </a:ext>
              </a:extLst>
            </p:cNvPr>
            <p:cNvPicPr>
              <a:picLocks noChangeAspect="1"/>
            </p:cNvPicPr>
            <p:nvPr/>
          </p:nvPicPr>
          <p:blipFill>
            <a:blip r:embed="rId4">
              <a:extLst>
                <a:ext uri="{28A0092B-C50C-407E-A947-70E740481C1C}">
                  <a14:useLocalDpi xmlns:a14="http://schemas.microsoft.com/office/drawing/2010/main" val="0"/>
                </a:ext>
              </a:extLst>
            </a:blip>
            <a:srcRect l="7569" r="7569"/>
            <a:stretch/>
          </p:blipFill>
          <p:spPr>
            <a:xfrm>
              <a:off x="228061" y="877967"/>
              <a:ext cx="3217069" cy="527208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9" name="Rectangle 18">
              <a:extLst>
                <a:ext uri="{FF2B5EF4-FFF2-40B4-BE49-F238E27FC236}">
                  <a16:creationId xmlns:a16="http://schemas.microsoft.com/office/drawing/2014/main" id="{F0449B5F-E71E-4ABA-95E3-6A3F77AB1B79}"/>
                </a:ext>
              </a:extLst>
            </p:cNvPr>
            <p:cNvSpPr/>
            <p:nvPr/>
          </p:nvSpPr>
          <p:spPr>
            <a:xfrm>
              <a:off x="228061" y="2814124"/>
              <a:ext cx="3226595" cy="2502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31315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ＭＳ Ｐゴシック" charset="-128"/>
              </a:rPr>
              <a:t>Modify Students One at a Time, continued</a:t>
            </a:r>
            <a:endParaRPr lang="en-US" dirty="0"/>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2" name="Group 1">
            <a:extLst>
              <a:ext uri="{FF2B5EF4-FFF2-40B4-BE49-F238E27FC236}">
                <a16:creationId xmlns:a16="http://schemas.microsoft.com/office/drawing/2014/main" id="{89A9D8BF-E979-428B-8716-08BED5F47B8B}"/>
              </a:ext>
            </a:extLst>
          </p:cNvPr>
          <p:cNvGrpSpPr/>
          <p:nvPr/>
        </p:nvGrpSpPr>
        <p:grpSpPr>
          <a:xfrm>
            <a:off x="228061" y="877967"/>
            <a:ext cx="3226595" cy="5272087"/>
            <a:chOff x="228061" y="877967"/>
            <a:chExt cx="3226595" cy="5272087"/>
          </a:xfrm>
        </p:grpSpPr>
        <p:pic>
          <p:nvPicPr>
            <p:cNvPr id="27" name="Picture 26">
              <a:extLst>
                <a:ext uri="{FF2B5EF4-FFF2-40B4-BE49-F238E27FC236}">
                  <a16:creationId xmlns:a16="http://schemas.microsoft.com/office/drawing/2014/main" id="{D80CEC4B-2053-4977-8CA6-1E7872B818BD}"/>
                </a:ext>
              </a:extLst>
            </p:cNvPr>
            <p:cNvPicPr>
              <a:picLocks noChangeAspect="1"/>
            </p:cNvPicPr>
            <p:nvPr/>
          </p:nvPicPr>
          <p:blipFill>
            <a:blip r:embed="rId3">
              <a:extLst>
                <a:ext uri="{28A0092B-C50C-407E-A947-70E740481C1C}">
                  <a14:useLocalDpi xmlns:a14="http://schemas.microsoft.com/office/drawing/2010/main" val="0"/>
                </a:ext>
              </a:extLst>
            </a:blip>
            <a:srcRect l="7569" r="7569"/>
            <a:stretch/>
          </p:blipFill>
          <p:spPr>
            <a:xfrm>
              <a:off x="228061" y="877967"/>
              <a:ext cx="3217069" cy="527208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9" name="Rectangle 28">
              <a:extLst>
                <a:ext uri="{FF2B5EF4-FFF2-40B4-BE49-F238E27FC236}">
                  <a16:creationId xmlns:a16="http://schemas.microsoft.com/office/drawing/2014/main" id="{F4335998-9296-4257-BD78-4A4285549EF0}"/>
                </a:ext>
              </a:extLst>
            </p:cNvPr>
            <p:cNvSpPr/>
            <p:nvPr/>
          </p:nvSpPr>
          <p:spPr>
            <a:xfrm>
              <a:off x="228061" y="2857667"/>
              <a:ext cx="3226595" cy="2502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9CA0768C-A845-4B92-AF80-B9727F5B1FFA}"/>
              </a:ext>
            </a:extLst>
          </p:cNvPr>
          <p:cNvGrpSpPr/>
          <p:nvPr/>
        </p:nvGrpSpPr>
        <p:grpSpPr>
          <a:xfrm>
            <a:off x="3537989" y="2051750"/>
            <a:ext cx="8584058" cy="3151538"/>
            <a:chOff x="3361912" y="2062635"/>
            <a:chExt cx="8584058" cy="3151538"/>
          </a:xfrm>
        </p:grpSpPr>
        <p:grpSp>
          <p:nvGrpSpPr>
            <p:cNvPr id="9" name="Group 8">
              <a:extLst>
                <a:ext uri="{FF2B5EF4-FFF2-40B4-BE49-F238E27FC236}">
                  <a16:creationId xmlns:a16="http://schemas.microsoft.com/office/drawing/2014/main" id="{73EF3202-0902-4573-B420-029BCBA460E3}"/>
                </a:ext>
              </a:extLst>
            </p:cNvPr>
            <p:cNvGrpSpPr/>
            <p:nvPr/>
          </p:nvGrpSpPr>
          <p:grpSpPr>
            <a:xfrm>
              <a:off x="3566393" y="2062635"/>
              <a:ext cx="8016007" cy="3108037"/>
              <a:chOff x="1810745" y="2102790"/>
              <a:chExt cx="8016007" cy="3108037"/>
            </a:xfrm>
          </p:grpSpPr>
          <p:pic>
            <p:nvPicPr>
              <p:cNvPr id="13" name="Picture 12">
                <a:extLst>
                  <a:ext uri="{FF2B5EF4-FFF2-40B4-BE49-F238E27FC236}">
                    <a16:creationId xmlns:a16="http://schemas.microsoft.com/office/drawing/2014/main" id="{360A2FAD-AC89-4783-8AD3-2CA61CBEC38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20271" y="2102790"/>
                <a:ext cx="8006481" cy="310803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BA04ACD4-135F-4B0C-9126-343E51AA8CF9}"/>
                  </a:ext>
                </a:extLst>
              </p:cNvPr>
              <p:cNvSpPr/>
              <p:nvPr/>
            </p:nvSpPr>
            <p:spPr>
              <a:xfrm>
                <a:off x="7109572" y="2794241"/>
                <a:ext cx="2461581" cy="24165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8278B7C-5E7D-4AB1-85DD-2E590E888C51}"/>
                  </a:ext>
                </a:extLst>
              </p:cNvPr>
              <p:cNvSpPr/>
              <p:nvPr/>
            </p:nvSpPr>
            <p:spPr>
              <a:xfrm>
                <a:off x="1810745" y="2102790"/>
                <a:ext cx="904687" cy="3115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Down Arrow 9">
              <a:extLst>
                <a:ext uri="{FF2B5EF4-FFF2-40B4-BE49-F238E27FC236}">
                  <a16:creationId xmlns:a16="http://schemas.microsoft.com/office/drawing/2014/main" id="{E731F06E-40DE-42A1-8142-8415FEF087DF}"/>
                </a:ext>
              </a:extLst>
            </p:cNvPr>
            <p:cNvSpPr/>
            <p:nvPr/>
          </p:nvSpPr>
          <p:spPr>
            <a:xfrm rot="7858023">
              <a:off x="11525245" y="4298078"/>
              <a:ext cx="384203" cy="457246"/>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wn Arrow 9">
              <a:extLst>
                <a:ext uri="{FF2B5EF4-FFF2-40B4-BE49-F238E27FC236}">
                  <a16:creationId xmlns:a16="http://schemas.microsoft.com/office/drawing/2014/main" id="{49DBC02A-5877-415C-9A00-7D226B1E2B6C}"/>
                </a:ext>
              </a:extLst>
            </p:cNvPr>
            <p:cNvSpPr/>
            <p:nvPr/>
          </p:nvSpPr>
          <p:spPr>
            <a:xfrm rot="5400000">
              <a:off x="4335293" y="4705411"/>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own Arrow 9">
              <a:extLst>
                <a:ext uri="{FF2B5EF4-FFF2-40B4-BE49-F238E27FC236}">
                  <a16:creationId xmlns:a16="http://schemas.microsoft.com/office/drawing/2014/main" id="{895F3BBE-AFE8-4B8B-99D0-9DF328971068}"/>
                </a:ext>
              </a:extLst>
            </p:cNvPr>
            <p:cNvSpPr/>
            <p:nvPr/>
          </p:nvSpPr>
          <p:spPr>
            <a:xfrm rot="19289177">
              <a:off x="3361912" y="4075299"/>
              <a:ext cx="384203" cy="432466"/>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06528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673768" y="953322"/>
            <a:ext cx="8717658" cy="4791261"/>
          </a:xfrm>
        </p:spPr>
        <p:txBody>
          <a:bodyPr>
            <a:noAutofit/>
          </a:bodyPr>
          <a:lstStyle/>
          <a:p>
            <a:pPr eaLnBrk="1" fontAlgn="auto" hangingPunct="1">
              <a:lnSpc>
                <a:spcPct val="100000"/>
              </a:lnSpc>
              <a:spcBef>
                <a:spcPts val="600"/>
              </a:spcBef>
              <a:defRPr/>
            </a:pPr>
            <a:r>
              <a:rPr lang="en-US" b="1" u="sng" dirty="0">
                <a:solidFill>
                  <a:srgbClr val="53565A"/>
                </a:solidFill>
              </a:rPr>
              <a:t>Preparing for Testing</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Activating your new TIDE account and logging in to TIDE</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Navigating the TIDE interface</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Understanding account permissions</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Managing user accounts </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Managing student information and test settings</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Managing test windows</a:t>
            </a:r>
          </a:p>
          <a:p>
            <a:pPr eaLnBrk="1" fontAlgn="auto" hangingPunct="1">
              <a:lnSpc>
                <a:spcPct val="100000"/>
              </a:lnSpc>
              <a:spcBef>
                <a:spcPts val="600"/>
              </a:spcBef>
              <a:defRPr/>
            </a:pPr>
            <a:r>
              <a:rPr lang="en-US" b="1" u="sng" dirty="0">
                <a:solidFill>
                  <a:srgbClr val="53565A"/>
                </a:solidFill>
              </a:rPr>
              <a:t>Administering Tests</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Managing appeals</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Monitoring test progress</a:t>
            </a:r>
          </a:p>
          <a:p>
            <a:pPr eaLnBrk="1" fontAlgn="auto" hangingPunct="1">
              <a:lnSpc>
                <a:spcPct val="100000"/>
              </a:lnSpc>
              <a:spcBef>
                <a:spcPts val="600"/>
              </a:spcBef>
              <a:defRPr/>
            </a:pPr>
            <a:r>
              <a:rPr lang="en-US" b="1" u="sng" dirty="0">
                <a:solidFill>
                  <a:srgbClr val="53565A"/>
                </a:solidFill>
              </a:rPr>
              <a:t>After Testing</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Managing Family Portal access codes</a:t>
            </a:r>
          </a:p>
          <a:p>
            <a:pPr eaLnBrk="1" fontAlgn="auto" hangingPunct="1">
              <a:lnSpc>
                <a:spcPct val="100000"/>
              </a:lnSpc>
              <a:spcBef>
                <a:spcPts val="600"/>
              </a:spcBef>
              <a:defRPr/>
            </a:pPr>
            <a:endParaRPr lang="en-US" dirty="0">
              <a:solidFill>
                <a:srgbClr val="53565A"/>
              </a:solidFill>
            </a:endParaRPr>
          </a:p>
        </p:txBody>
      </p:sp>
      <p:sp>
        <p:nvSpPr>
          <p:cNvPr id="12289" name="Title 1"/>
          <p:cNvSpPr>
            <a:spLocks noGrp="1"/>
          </p:cNvSpPr>
          <p:nvPr>
            <p:ph type="title"/>
          </p:nvPr>
        </p:nvSpPr>
        <p:spPr/>
        <p:txBody>
          <a:bodyPr/>
          <a:lstStyle/>
          <a:p>
            <a:r>
              <a:rPr lang="en-US" dirty="0">
                <a:ea typeface="ＭＳ Ｐゴシック" charset="-128"/>
              </a:rPr>
              <a:t>Objectives</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541913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ＭＳ Ｐゴシック" charset="-128"/>
              </a:rPr>
              <a:t>Modify Students One at a Time, continued</a:t>
            </a:r>
            <a:endParaRPr lang="en-US" dirty="0"/>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4" name="Group 3">
            <a:extLst>
              <a:ext uri="{FF2B5EF4-FFF2-40B4-BE49-F238E27FC236}">
                <a16:creationId xmlns:a16="http://schemas.microsoft.com/office/drawing/2014/main" id="{9CA0768C-A845-4B92-AF80-B9727F5B1FFA}"/>
              </a:ext>
            </a:extLst>
          </p:cNvPr>
          <p:cNvGrpSpPr/>
          <p:nvPr/>
        </p:nvGrpSpPr>
        <p:grpSpPr>
          <a:xfrm>
            <a:off x="889276" y="1148876"/>
            <a:ext cx="9397724" cy="4730634"/>
            <a:chOff x="2072474" y="1437675"/>
            <a:chExt cx="8267252" cy="3869714"/>
          </a:xfrm>
        </p:grpSpPr>
        <p:grpSp>
          <p:nvGrpSpPr>
            <p:cNvPr id="9" name="Group 8">
              <a:extLst>
                <a:ext uri="{FF2B5EF4-FFF2-40B4-BE49-F238E27FC236}">
                  <a16:creationId xmlns:a16="http://schemas.microsoft.com/office/drawing/2014/main" id="{73EF3202-0902-4573-B420-029BCBA460E3}"/>
                </a:ext>
              </a:extLst>
            </p:cNvPr>
            <p:cNvGrpSpPr/>
            <p:nvPr/>
          </p:nvGrpSpPr>
          <p:grpSpPr>
            <a:xfrm>
              <a:off x="2738203" y="1437675"/>
              <a:ext cx="7601523" cy="3869714"/>
              <a:chOff x="982555" y="1477830"/>
              <a:chExt cx="7601523" cy="3869714"/>
            </a:xfrm>
          </p:grpSpPr>
          <p:pic>
            <p:nvPicPr>
              <p:cNvPr id="13" name="Picture 12">
                <a:extLst>
                  <a:ext uri="{FF2B5EF4-FFF2-40B4-BE49-F238E27FC236}">
                    <a16:creationId xmlns:a16="http://schemas.microsoft.com/office/drawing/2014/main" id="{360A2FAD-AC89-4783-8AD3-2CA61CBEC38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2555" y="1477830"/>
                <a:ext cx="7601523" cy="386971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9" name="Rectangle 18">
                <a:extLst>
                  <a:ext uri="{FF2B5EF4-FFF2-40B4-BE49-F238E27FC236}">
                    <a16:creationId xmlns:a16="http://schemas.microsoft.com/office/drawing/2014/main" id="{F8278B7C-5E7D-4AB1-85DD-2E590E888C51}"/>
                  </a:ext>
                </a:extLst>
              </p:cNvPr>
              <p:cNvSpPr/>
              <p:nvPr/>
            </p:nvSpPr>
            <p:spPr>
              <a:xfrm>
                <a:off x="3973157" y="1883003"/>
                <a:ext cx="1672560" cy="3038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Down Arrow 9">
              <a:extLst>
                <a:ext uri="{FF2B5EF4-FFF2-40B4-BE49-F238E27FC236}">
                  <a16:creationId xmlns:a16="http://schemas.microsoft.com/office/drawing/2014/main" id="{895F3BBE-AFE8-4B8B-99D0-9DF328971068}"/>
                </a:ext>
              </a:extLst>
            </p:cNvPr>
            <p:cNvSpPr/>
            <p:nvPr/>
          </p:nvSpPr>
          <p:spPr>
            <a:xfrm rot="16200000">
              <a:off x="2197033" y="2761927"/>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BC0A034E-C0CD-B528-6BDA-29FC742F4203}"/>
              </a:ext>
            </a:extLst>
          </p:cNvPr>
          <p:cNvPicPr>
            <a:picLocks noChangeAspect="1"/>
          </p:cNvPicPr>
          <p:nvPr/>
        </p:nvPicPr>
        <p:blipFill>
          <a:blip r:embed="rId4"/>
          <a:stretch>
            <a:fillRect/>
          </a:stretch>
        </p:blipFill>
        <p:spPr>
          <a:xfrm>
            <a:off x="4180114" y="1630711"/>
            <a:ext cx="3990153" cy="414856"/>
          </a:xfrm>
          <a:prstGeom prst="rect">
            <a:avLst/>
          </a:prstGeom>
        </p:spPr>
      </p:pic>
      <p:sp>
        <p:nvSpPr>
          <p:cNvPr id="6" name="Rectangle 5">
            <a:extLst>
              <a:ext uri="{FF2B5EF4-FFF2-40B4-BE49-F238E27FC236}">
                <a16:creationId xmlns:a16="http://schemas.microsoft.com/office/drawing/2014/main" id="{07C07A4F-A028-D92F-3E73-6C15644FBF2F}"/>
              </a:ext>
            </a:extLst>
          </p:cNvPr>
          <p:cNvSpPr/>
          <p:nvPr/>
        </p:nvSpPr>
        <p:spPr>
          <a:xfrm>
            <a:off x="4180113" y="1630711"/>
            <a:ext cx="3990154" cy="4266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2950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ＭＳ Ｐゴシック" charset="-128"/>
              </a:rPr>
              <a:t>Dual Enrolled Students</a:t>
            </a:r>
            <a:endParaRPr lang="en-US" dirty="0"/>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7" name="Picture 6">
            <a:extLst>
              <a:ext uri="{FF2B5EF4-FFF2-40B4-BE49-F238E27FC236}">
                <a16:creationId xmlns:a16="http://schemas.microsoft.com/office/drawing/2014/main" id="{CC7085EA-0783-E5E4-3404-0E9658DF8EDF}"/>
              </a:ext>
            </a:extLst>
          </p:cNvPr>
          <p:cNvPicPr>
            <a:picLocks noChangeAspect="1"/>
          </p:cNvPicPr>
          <p:nvPr/>
        </p:nvPicPr>
        <p:blipFill>
          <a:blip r:embed="rId3"/>
          <a:stretch>
            <a:fillRect/>
          </a:stretch>
        </p:blipFill>
        <p:spPr>
          <a:xfrm>
            <a:off x="1369828" y="1241384"/>
            <a:ext cx="9452344" cy="4375231"/>
          </a:xfrm>
          <a:prstGeom prst="rect">
            <a:avLst/>
          </a:prstGeom>
          <a:ln>
            <a:noFill/>
          </a:ln>
          <a:effectLst>
            <a:outerShdw blurRad="292100" dist="139700" dir="2700000" algn="tl" rotWithShape="0">
              <a:srgbClr val="333333">
                <a:alpha val="65000"/>
              </a:srgbClr>
            </a:outerShdw>
          </a:effectLst>
        </p:spPr>
      </p:pic>
      <p:sp>
        <p:nvSpPr>
          <p:cNvPr id="8" name="Down Arrow 9">
            <a:extLst>
              <a:ext uri="{FF2B5EF4-FFF2-40B4-BE49-F238E27FC236}">
                <a16:creationId xmlns:a16="http://schemas.microsoft.com/office/drawing/2014/main" id="{D6C11C39-EBF0-7431-4EF4-B45C2B6A5367}"/>
              </a:ext>
            </a:extLst>
          </p:cNvPr>
          <p:cNvSpPr/>
          <p:nvPr/>
        </p:nvSpPr>
        <p:spPr>
          <a:xfrm rot="16200000">
            <a:off x="2053169" y="2560978"/>
            <a:ext cx="469679" cy="719922"/>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0730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Frequency Distribution Reports</a:t>
            </a:r>
          </a:p>
        </p:txBody>
      </p:sp>
      <p:sp>
        <p:nvSpPr>
          <p:cNvPr id="11" name="Slide Number Placeholder 3">
            <a:extLst>
              <a:ext uri="{FF2B5EF4-FFF2-40B4-BE49-F238E27FC236}">
                <a16:creationId xmlns:a16="http://schemas.microsoft.com/office/drawing/2014/main" id="{BA28AAC4-DDE1-497D-B8B5-AD37E78EAA7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2" name="Group 11">
            <a:extLst>
              <a:ext uri="{FF2B5EF4-FFF2-40B4-BE49-F238E27FC236}">
                <a16:creationId xmlns:a16="http://schemas.microsoft.com/office/drawing/2014/main" id="{7AF70648-7035-4160-9196-F452C8B5EBC9}"/>
              </a:ext>
            </a:extLst>
          </p:cNvPr>
          <p:cNvGrpSpPr>
            <a:grpSpLocks noChangeAspect="1"/>
          </p:cNvGrpSpPr>
          <p:nvPr/>
        </p:nvGrpSpPr>
        <p:grpSpPr>
          <a:xfrm>
            <a:off x="177234" y="974328"/>
            <a:ext cx="3011219" cy="4934743"/>
            <a:chOff x="4487465" y="832035"/>
            <a:chExt cx="3217069" cy="5272087"/>
          </a:xfrm>
        </p:grpSpPr>
        <p:grpSp>
          <p:nvGrpSpPr>
            <p:cNvPr id="13" name="Group 12">
              <a:extLst>
                <a:ext uri="{FF2B5EF4-FFF2-40B4-BE49-F238E27FC236}">
                  <a16:creationId xmlns:a16="http://schemas.microsoft.com/office/drawing/2014/main" id="{D7A3FB61-7C29-47A7-97E0-A19BB7C33ECB}"/>
                </a:ext>
              </a:extLst>
            </p:cNvPr>
            <p:cNvGrpSpPr/>
            <p:nvPr/>
          </p:nvGrpSpPr>
          <p:grpSpPr>
            <a:xfrm>
              <a:off x="4487465" y="832035"/>
              <a:ext cx="3217069" cy="5272087"/>
              <a:chOff x="4487465" y="832035"/>
              <a:chExt cx="3217069" cy="5272087"/>
            </a:xfrm>
          </p:grpSpPr>
          <p:pic>
            <p:nvPicPr>
              <p:cNvPr id="15" name="Picture 14">
                <a:extLst>
                  <a:ext uri="{FF2B5EF4-FFF2-40B4-BE49-F238E27FC236}">
                    <a16:creationId xmlns:a16="http://schemas.microsoft.com/office/drawing/2014/main" id="{D28B4D2F-82A3-47F7-8211-378DB68016A8}"/>
                  </a:ext>
                </a:extLst>
              </p:cNvPr>
              <p:cNvPicPr>
                <a:picLocks noChangeAspect="1"/>
              </p:cNvPicPr>
              <p:nvPr/>
            </p:nvPicPr>
            <p:blipFill>
              <a:blip r:embed="rId3">
                <a:extLst>
                  <a:ext uri="{28A0092B-C50C-407E-A947-70E740481C1C}">
                    <a14:useLocalDpi xmlns:a14="http://schemas.microsoft.com/office/drawing/2010/main" val="0"/>
                  </a:ext>
                </a:extLst>
              </a:blip>
              <a:srcRect l="7569" r="7569"/>
              <a:stretch/>
            </p:blipFill>
            <p:spPr>
              <a:xfrm>
                <a:off x="4487465" y="832035"/>
                <a:ext cx="3217069" cy="527208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1C311839-7540-4AF3-BBBA-0DC202A2809F}"/>
                  </a:ext>
                </a:extLst>
              </p:cNvPr>
              <p:cNvPicPr>
                <a:picLocks noChangeAspect="1"/>
              </p:cNvPicPr>
              <p:nvPr/>
            </p:nvPicPr>
            <p:blipFill>
              <a:blip r:embed="rId4">
                <a:alphaModFix/>
              </a:blip>
              <a:stretch>
                <a:fillRect/>
              </a:stretch>
            </p:blipFill>
            <p:spPr>
              <a:xfrm>
                <a:off x="4995497" y="4729054"/>
                <a:ext cx="2079197" cy="218402"/>
              </a:xfrm>
              <a:prstGeom prst="rect">
                <a:avLst/>
              </a:prstGeom>
            </p:spPr>
          </p:pic>
        </p:grpSp>
        <p:sp>
          <p:nvSpPr>
            <p:cNvPr id="14" name="Rectangle 13">
              <a:extLst>
                <a:ext uri="{FF2B5EF4-FFF2-40B4-BE49-F238E27FC236}">
                  <a16:creationId xmlns:a16="http://schemas.microsoft.com/office/drawing/2014/main" id="{C5C85285-BA7B-41F1-A3A7-69EBB9D9B0E4}"/>
                </a:ext>
              </a:extLst>
            </p:cNvPr>
            <p:cNvSpPr/>
            <p:nvPr/>
          </p:nvSpPr>
          <p:spPr>
            <a:xfrm>
              <a:off x="4487465" y="3135976"/>
              <a:ext cx="3207543" cy="248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3E570BE3-BCB0-4E23-934A-9BF85E579903}"/>
              </a:ext>
            </a:extLst>
          </p:cNvPr>
          <p:cNvGrpSpPr/>
          <p:nvPr/>
        </p:nvGrpSpPr>
        <p:grpSpPr>
          <a:xfrm>
            <a:off x="3425440" y="2017467"/>
            <a:ext cx="8457527" cy="2691840"/>
            <a:chOff x="3425440" y="2017467"/>
            <a:chExt cx="8457527" cy="2691840"/>
          </a:xfrm>
        </p:grpSpPr>
        <p:pic>
          <p:nvPicPr>
            <p:cNvPr id="6" name="Picture 5" descr="A screenshot of a cell phone&#10;&#10;Description generated with very high confidence">
              <a:extLst>
                <a:ext uri="{FF2B5EF4-FFF2-40B4-BE49-F238E27FC236}">
                  <a16:creationId xmlns:a16="http://schemas.microsoft.com/office/drawing/2014/main" id="{E6B87139-17EB-4B5E-B172-67D0CECA81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5440" y="2017467"/>
              <a:ext cx="8457527" cy="269184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7" name="Down Arrow 9">
              <a:extLst>
                <a:ext uri="{FF2B5EF4-FFF2-40B4-BE49-F238E27FC236}">
                  <a16:creationId xmlns:a16="http://schemas.microsoft.com/office/drawing/2014/main" id="{323E7FE5-6F86-4FAB-BF00-A0E0D8A4F4E5}"/>
                </a:ext>
              </a:extLst>
            </p:cNvPr>
            <p:cNvSpPr>
              <a:spLocks noChangeAspect="1"/>
            </p:cNvSpPr>
            <p:nvPr/>
          </p:nvSpPr>
          <p:spPr>
            <a:xfrm rot="16200000">
              <a:off x="6671436" y="4267752"/>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16482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9768" y="64008"/>
            <a:ext cx="11018520" cy="521208"/>
          </a:xfrm>
        </p:spPr>
        <p:txBody>
          <a:bodyPr/>
          <a:lstStyle/>
          <a:p>
            <a:r>
              <a:rPr lang="en-US" dirty="0"/>
              <a:t>Frequency Distribution Reports, continued</a:t>
            </a:r>
          </a:p>
        </p:txBody>
      </p:sp>
      <p:grpSp>
        <p:nvGrpSpPr>
          <p:cNvPr id="4" name="Group 3">
            <a:extLst>
              <a:ext uri="{FF2B5EF4-FFF2-40B4-BE49-F238E27FC236}">
                <a16:creationId xmlns:a16="http://schemas.microsoft.com/office/drawing/2014/main" id="{F33BF688-3FE6-4BEE-AD5C-3DE04F892912}"/>
              </a:ext>
            </a:extLst>
          </p:cNvPr>
          <p:cNvGrpSpPr>
            <a:grpSpLocks noChangeAspect="1"/>
          </p:cNvGrpSpPr>
          <p:nvPr/>
        </p:nvGrpSpPr>
        <p:grpSpPr>
          <a:xfrm>
            <a:off x="3381876" y="974328"/>
            <a:ext cx="8536791" cy="4645346"/>
            <a:chOff x="3794472" y="1476674"/>
            <a:chExt cx="7175610" cy="3904651"/>
          </a:xfrm>
        </p:grpSpPr>
        <p:pic>
          <p:nvPicPr>
            <p:cNvPr id="2" name="Picture 1">
              <a:extLst>
                <a:ext uri="{FF2B5EF4-FFF2-40B4-BE49-F238E27FC236}">
                  <a16:creationId xmlns:a16="http://schemas.microsoft.com/office/drawing/2014/main" id="{068E6543-FC8F-47FC-84A2-27EEF24EA5A0}"/>
                </a:ext>
              </a:extLst>
            </p:cNvPr>
            <p:cNvPicPr>
              <a:picLocks noChangeAspect="1"/>
            </p:cNvPicPr>
            <p:nvPr/>
          </p:nvPicPr>
          <p:blipFill>
            <a:blip r:embed="rId3"/>
            <a:stretch>
              <a:fillRect/>
            </a:stretch>
          </p:blipFill>
          <p:spPr>
            <a:xfrm>
              <a:off x="3794472" y="1476674"/>
              <a:ext cx="7175610" cy="390465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206BC343-FE68-474B-8B28-14F5AF38104C}"/>
                </a:ext>
              </a:extLst>
            </p:cNvPr>
            <p:cNvSpPr/>
            <p:nvPr/>
          </p:nvSpPr>
          <p:spPr>
            <a:xfrm>
              <a:off x="3811112" y="2802285"/>
              <a:ext cx="2707675" cy="398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Slide Number Placeholder 3">
            <a:extLst>
              <a:ext uri="{FF2B5EF4-FFF2-40B4-BE49-F238E27FC236}">
                <a16:creationId xmlns:a16="http://schemas.microsoft.com/office/drawing/2014/main" id="{91C9C00B-423D-442E-A8FF-EBA8B1A59E5E}"/>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9" name="Group 8">
            <a:extLst>
              <a:ext uri="{FF2B5EF4-FFF2-40B4-BE49-F238E27FC236}">
                <a16:creationId xmlns:a16="http://schemas.microsoft.com/office/drawing/2014/main" id="{AE81B480-3A7A-4944-A1C2-470E939415AE}"/>
              </a:ext>
            </a:extLst>
          </p:cNvPr>
          <p:cNvGrpSpPr>
            <a:grpSpLocks noChangeAspect="1"/>
          </p:cNvGrpSpPr>
          <p:nvPr/>
        </p:nvGrpSpPr>
        <p:grpSpPr>
          <a:xfrm>
            <a:off x="177234" y="974328"/>
            <a:ext cx="3011219" cy="4934743"/>
            <a:chOff x="4487465" y="832035"/>
            <a:chExt cx="3217069" cy="5272087"/>
          </a:xfrm>
        </p:grpSpPr>
        <p:grpSp>
          <p:nvGrpSpPr>
            <p:cNvPr id="14" name="Group 13">
              <a:extLst>
                <a:ext uri="{FF2B5EF4-FFF2-40B4-BE49-F238E27FC236}">
                  <a16:creationId xmlns:a16="http://schemas.microsoft.com/office/drawing/2014/main" id="{6B03D19D-E052-4E23-B3F2-68C3AAE9E9BF}"/>
                </a:ext>
              </a:extLst>
            </p:cNvPr>
            <p:cNvGrpSpPr/>
            <p:nvPr/>
          </p:nvGrpSpPr>
          <p:grpSpPr>
            <a:xfrm>
              <a:off x="4487465" y="832035"/>
              <a:ext cx="3217069" cy="5272087"/>
              <a:chOff x="4487465" y="832035"/>
              <a:chExt cx="3217069" cy="5272087"/>
            </a:xfrm>
          </p:grpSpPr>
          <p:pic>
            <p:nvPicPr>
              <p:cNvPr id="16" name="Picture 15">
                <a:extLst>
                  <a:ext uri="{FF2B5EF4-FFF2-40B4-BE49-F238E27FC236}">
                    <a16:creationId xmlns:a16="http://schemas.microsoft.com/office/drawing/2014/main" id="{34DA15EB-52AD-4B9B-B950-25E663BC1E3E}"/>
                  </a:ext>
                </a:extLst>
              </p:cNvPr>
              <p:cNvPicPr>
                <a:picLocks noChangeAspect="1"/>
              </p:cNvPicPr>
              <p:nvPr/>
            </p:nvPicPr>
            <p:blipFill>
              <a:blip r:embed="rId4">
                <a:extLst>
                  <a:ext uri="{28A0092B-C50C-407E-A947-70E740481C1C}">
                    <a14:useLocalDpi xmlns:a14="http://schemas.microsoft.com/office/drawing/2010/main" val="0"/>
                  </a:ext>
                </a:extLst>
              </a:blip>
              <a:srcRect l="7569" r="7569"/>
              <a:stretch/>
            </p:blipFill>
            <p:spPr>
              <a:xfrm>
                <a:off x="4487465" y="832035"/>
                <a:ext cx="3217069" cy="527208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878ADCF2-1B86-49D8-83FB-CD9A02EE8A38}"/>
                  </a:ext>
                </a:extLst>
              </p:cNvPr>
              <p:cNvPicPr>
                <a:picLocks noChangeAspect="1"/>
              </p:cNvPicPr>
              <p:nvPr/>
            </p:nvPicPr>
            <p:blipFill>
              <a:blip r:embed="rId5">
                <a:alphaModFix/>
              </a:blip>
              <a:stretch>
                <a:fillRect/>
              </a:stretch>
            </p:blipFill>
            <p:spPr>
              <a:xfrm>
                <a:off x="4995497" y="4729054"/>
                <a:ext cx="2079197" cy="218402"/>
              </a:xfrm>
              <a:prstGeom prst="rect">
                <a:avLst/>
              </a:prstGeom>
            </p:spPr>
          </p:pic>
        </p:grpSp>
        <p:sp>
          <p:nvSpPr>
            <p:cNvPr id="15" name="Rectangle 14">
              <a:extLst>
                <a:ext uri="{FF2B5EF4-FFF2-40B4-BE49-F238E27FC236}">
                  <a16:creationId xmlns:a16="http://schemas.microsoft.com/office/drawing/2014/main" id="{AFB434B1-57BD-4B6A-8699-995F449BFC2A}"/>
                </a:ext>
              </a:extLst>
            </p:cNvPr>
            <p:cNvSpPr/>
            <p:nvPr/>
          </p:nvSpPr>
          <p:spPr>
            <a:xfrm>
              <a:off x="4496991" y="3065052"/>
              <a:ext cx="3207543" cy="248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82178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Upload Student Settings</a:t>
            </a:r>
          </a:p>
        </p:txBody>
      </p:sp>
      <p:grpSp>
        <p:nvGrpSpPr>
          <p:cNvPr id="5" name="Group 4">
            <a:extLst>
              <a:ext uri="{FF2B5EF4-FFF2-40B4-BE49-F238E27FC236}">
                <a16:creationId xmlns:a16="http://schemas.microsoft.com/office/drawing/2014/main" id="{4A173327-8BF3-4223-80F9-F94F4FB44981}"/>
              </a:ext>
            </a:extLst>
          </p:cNvPr>
          <p:cNvGrpSpPr>
            <a:grpSpLocks noChangeAspect="1"/>
          </p:cNvGrpSpPr>
          <p:nvPr/>
        </p:nvGrpSpPr>
        <p:grpSpPr>
          <a:xfrm>
            <a:off x="4181707" y="953046"/>
            <a:ext cx="3560716" cy="4951907"/>
            <a:chOff x="4471879" y="1315962"/>
            <a:chExt cx="3248242" cy="4517348"/>
          </a:xfrm>
        </p:grpSpPr>
        <p:pic>
          <p:nvPicPr>
            <p:cNvPr id="4" name="Picture 3">
              <a:extLst>
                <a:ext uri="{FF2B5EF4-FFF2-40B4-BE49-F238E27FC236}">
                  <a16:creationId xmlns:a16="http://schemas.microsoft.com/office/drawing/2014/main" id="{F3610F2A-8CA2-43B4-9436-6391EE95F1F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71879" y="1315962"/>
              <a:ext cx="3248242" cy="451734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Rectangle 1"/>
            <p:cNvSpPr/>
            <p:nvPr/>
          </p:nvSpPr>
          <p:spPr>
            <a:xfrm>
              <a:off x="4471879" y="3747571"/>
              <a:ext cx="3248242" cy="2899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Slide Number Placeholder 3">
            <a:extLst>
              <a:ext uri="{FF2B5EF4-FFF2-40B4-BE49-F238E27FC236}">
                <a16:creationId xmlns:a16="http://schemas.microsoft.com/office/drawing/2014/main" id="{D9E00AE2-9D74-4CCF-82F1-7E218B10E1CD}"/>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039753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Upload Student Settings</a:t>
            </a:r>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2" name="Group 1">
            <a:extLst>
              <a:ext uri="{FF2B5EF4-FFF2-40B4-BE49-F238E27FC236}">
                <a16:creationId xmlns:a16="http://schemas.microsoft.com/office/drawing/2014/main" id="{CEFEC7AA-246C-41D5-B1A8-ABEDAC90722F}"/>
              </a:ext>
            </a:extLst>
          </p:cNvPr>
          <p:cNvGrpSpPr/>
          <p:nvPr/>
        </p:nvGrpSpPr>
        <p:grpSpPr>
          <a:xfrm>
            <a:off x="1244238" y="1112624"/>
            <a:ext cx="9238636" cy="2230015"/>
            <a:chOff x="1244238" y="1112624"/>
            <a:chExt cx="9238636" cy="2230015"/>
          </a:xfrm>
        </p:grpSpPr>
        <p:pic>
          <p:nvPicPr>
            <p:cNvPr id="5" name="Picture 4">
              <a:extLst>
                <a:ext uri="{FF2B5EF4-FFF2-40B4-BE49-F238E27FC236}">
                  <a16:creationId xmlns:a16="http://schemas.microsoft.com/office/drawing/2014/main" id="{0A984E13-F11D-4834-B221-CEC463A685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44238" y="1112624"/>
              <a:ext cx="9238636" cy="223001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3" name="Down Arrow 9">
              <a:extLst>
                <a:ext uri="{FF2B5EF4-FFF2-40B4-BE49-F238E27FC236}">
                  <a16:creationId xmlns:a16="http://schemas.microsoft.com/office/drawing/2014/main" id="{D1550F70-DA74-4CED-8C2D-2980BFFC0A69}"/>
                </a:ext>
              </a:extLst>
            </p:cNvPr>
            <p:cNvSpPr/>
            <p:nvPr/>
          </p:nvSpPr>
          <p:spPr>
            <a:xfrm rot="10800000">
              <a:off x="9135498" y="2077359"/>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own Arrow 9">
              <a:extLst>
                <a:ext uri="{FF2B5EF4-FFF2-40B4-BE49-F238E27FC236}">
                  <a16:creationId xmlns:a16="http://schemas.microsoft.com/office/drawing/2014/main" id="{18310F5B-5736-48CD-B873-937C4CBC23E2}"/>
                </a:ext>
              </a:extLst>
            </p:cNvPr>
            <p:cNvSpPr/>
            <p:nvPr/>
          </p:nvSpPr>
          <p:spPr>
            <a:xfrm rot="5400000">
              <a:off x="5189868" y="2077360"/>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9">
              <a:extLst>
                <a:ext uri="{FF2B5EF4-FFF2-40B4-BE49-F238E27FC236}">
                  <a16:creationId xmlns:a16="http://schemas.microsoft.com/office/drawing/2014/main" id="{C5D47A4F-FA9C-420A-8E5B-CB552E19A7D7}"/>
                </a:ext>
              </a:extLst>
            </p:cNvPr>
            <p:cNvSpPr/>
            <p:nvPr/>
          </p:nvSpPr>
          <p:spPr>
            <a:xfrm rot="16200000">
              <a:off x="4787857" y="2833877"/>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A114644D-B395-4C68-A99E-00EAF9BB0E4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44647" y="3594686"/>
            <a:ext cx="7702700" cy="240063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81070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ＭＳ Ｐゴシック" charset="-128"/>
              </a:rPr>
              <a:t>Upload Student Settings, continued</a:t>
            </a:r>
            <a:endParaRPr lang="en-US" dirty="0"/>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5" name="Group 4">
            <a:extLst>
              <a:ext uri="{FF2B5EF4-FFF2-40B4-BE49-F238E27FC236}">
                <a16:creationId xmlns:a16="http://schemas.microsoft.com/office/drawing/2014/main" id="{FCAE29B2-CEB4-46B5-9531-94C603D868E8}"/>
              </a:ext>
            </a:extLst>
          </p:cNvPr>
          <p:cNvGrpSpPr/>
          <p:nvPr/>
        </p:nvGrpSpPr>
        <p:grpSpPr>
          <a:xfrm>
            <a:off x="546158" y="1639997"/>
            <a:ext cx="11099684" cy="3586905"/>
            <a:chOff x="546158" y="1639997"/>
            <a:chExt cx="11099684" cy="3586905"/>
          </a:xfrm>
        </p:grpSpPr>
        <p:pic>
          <p:nvPicPr>
            <p:cNvPr id="4" name="Picture 3">
              <a:extLst>
                <a:ext uri="{FF2B5EF4-FFF2-40B4-BE49-F238E27FC236}">
                  <a16:creationId xmlns:a16="http://schemas.microsoft.com/office/drawing/2014/main" id="{4DA0F5D7-5CC5-4889-8DAF-E4E92B3B10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6158" y="1639997"/>
              <a:ext cx="11099684" cy="358690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Down Arrow 9">
              <a:extLst>
                <a:ext uri="{FF2B5EF4-FFF2-40B4-BE49-F238E27FC236}">
                  <a16:creationId xmlns:a16="http://schemas.microsoft.com/office/drawing/2014/main" id="{CEA0D445-2AC9-4057-B2AB-2C22DD282977}"/>
                </a:ext>
              </a:extLst>
            </p:cNvPr>
            <p:cNvSpPr/>
            <p:nvPr/>
          </p:nvSpPr>
          <p:spPr>
            <a:xfrm rot="16200000">
              <a:off x="4381294" y="4611305"/>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4501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ＭＳ Ｐゴシック" charset="-128"/>
              </a:rPr>
              <a:t>Upload Student Settings, continued</a:t>
            </a:r>
            <a:endParaRPr lang="en-US" dirty="0"/>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4" name="Group 3">
            <a:extLst>
              <a:ext uri="{FF2B5EF4-FFF2-40B4-BE49-F238E27FC236}">
                <a16:creationId xmlns:a16="http://schemas.microsoft.com/office/drawing/2014/main" id="{EA5B24C8-9934-4783-8A34-DCEEBE154ECF}"/>
              </a:ext>
            </a:extLst>
          </p:cNvPr>
          <p:cNvGrpSpPr/>
          <p:nvPr/>
        </p:nvGrpSpPr>
        <p:grpSpPr>
          <a:xfrm>
            <a:off x="952168" y="1582716"/>
            <a:ext cx="10287663" cy="3692567"/>
            <a:chOff x="952168" y="1582716"/>
            <a:chExt cx="10287663" cy="3692567"/>
          </a:xfrm>
        </p:grpSpPr>
        <p:pic>
          <p:nvPicPr>
            <p:cNvPr id="2" name="Picture 1">
              <a:extLst>
                <a:ext uri="{FF2B5EF4-FFF2-40B4-BE49-F238E27FC236}">
                  <a16:creationId xmlns:a16="http://schemas.microsoft.com/office/drawing/2014/main" id="{D8E85553-2DA3-4A47-9F7B-DBED053CC0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2168" y="1582716"/>
              <a:ext cx="10287663" cy="369256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4" name="Down Arrow 9">
              <a:extLst>
                <a:ext uri="{FF2B5EF4-FFF2-40B4-BE49-F238E27FC236}">
                  <a16:creationId xmlns:a16="http://schemas.microsoft.com/office/drawing/2014/main" id="{754ADA12-7900-4600-B257-F380AA2A1B64}"/>
                </a:ext>
              </a:extLst>
            </p:cNvPr>
            <p:cNvSpPr/>
            <p:nvPr/>
          </p:nvSpPr>
          <p:spPr>
            <a:xfrm rot="16200000">
              <a:off x="8496626" y="1479136"/>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3FC2306-E6F9-4F5E-831F-36E982A2DDF7}"/>
                </a:ext>
              </a:extLst>
            </p:cNvPr>
            <p:cNvSpPr/>
            <p:nvPr/>
          </p:nvSpPr>
          <p:spPr>
            <a:xfrm>
              <a:off x="3689950" y="2883238"/>
              <a:ext cx="7549881" cy="3155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2136D9A-095C-4CB2-824E-204159740BAB}"/>
                </a:ext>
              </a:extLst>
            </p:cNvPr>
            <p:cNvSpPr/>
            <p:nvPr/>
          </p:nvSpPr>
          <p:spPr>
            <a:xfrm>
              <a:off x="3689950" y="4805358"/>
              <a:ext cx="4818430" cy="4489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31197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ＭＳ Ｐゴシック" charset="-128"/>
              </a:rPr>
              <a:t>Upload Student Settings, continued</a:t>
            </a:r>
            <a:endParaRPr lang="en-US" dirty="0"/>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8" name="Group 7">
            <a:extLst>
              <a:ext uri="{FF2B5EF4-FFF2-40B4-BE49-F238E27FC236}">
                <a16:creationId xmlns:a16="http://schemas.microsoft.com/office/drawing/2014/main" id="{E5DABD0A-956C-460C-A82B-71C8A987C67C}"/>
              </a:ext>
            </a:extLst>
          </p:cNvPr>
          <p:cNvGrpSpPr/>
          <p:nvPr/>
        </p:nvGrpSpPr>
        <p:grpSpPr>
          <a:xfrm>
            <a:off x="453508" y="2028408"/>
            <a:ext cx="11284984" cy="2933886"/>
            <a:chOff x="453508" y="2028408"/>
            <a:chExt cx="11284984" cy="2933886"/>
          </a:xfrm>
        </p:grpSpPr>
        <p:pic>
          <p:nvPicPr>
            <p:cNvPr id="5" name="Picture 4">
              <a:extLst>
                <a:ext uri="{FF2B5EF4-FFF2-40B4-BE49-F238E27FC236}">
                  <a16:creationId xmlns:a16="http://schemas.microsoft.com/office/drawing/2014/main" id="{A75B58F9-644D-4516-A135-5935BE13D29C}"/>
                </a:ext>
              </a:extLst>
            </p:cNvPr>
            <p:cNvPicPr>
              <a:picLocks noChangeAspect="1"/>
            </p:cNvPicPr>
            <p:nvPr/>
          </p:nvPicPr>
          <p:blipFill>
            <a:blip r:embed="rId3"/>
            <a:stretch>
              <a:fillRect/>
            </a:stretch>
          </p:blipFill>
          <p:spPr>
            <a:xfrm>
              <a:off x="453508" y="2028408"/>
              <a:ext cx="11284984" cy="293388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D4DB7-8897-4C3E-9757-89FB2209A793}"/>
                </a:ext>
              </a:extLst>
            </p:cNvPr>
            <p:cNvSpPr/>
            <p:nvPr/>
          </p:nvSpPr>
          <p:spPr>
            <a:xfrm>
              <a:off x="1414463" y="3698081"/>
              <a:ext cx="73818" cy="17621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C7D6279-68E5-4B45-996A-DD37CF59FCB7}"/>
                </a:ext>
              </a:extLst>
            </p:cNvPr>
            <p:cNvSpPr txBox="1"/>
            <p:nvPr/>
          </p:nvSpPr>
          <p:spPr>
            <a:xfrm>
              <a:off x="1340407" y="3650620"/>
              <a:ext cx="133825" cy="276999"/>
            </a:xfrm>
            <a:prstGeom prst="rect">
              <a:avLst/>
            </a:prstGeom>
            <a:noFill/>
          </p:spPr>
          <p:txBody>
            <a:bodyPr wrap="square" rtlCol="0">
              <a:spAutoFit/>
            </a:bodyPr>
            <a:lstStyle/>
            <a:p>
              <a:r>
                <a:rPr lang="en-US" sz="1200" dirty="0">
                  <a:solidFill>
                    <a:schemeClr val="tx2"/>
                  </a:solidFill>
                  <a:latin typeface="Arial" panose="020B0604020202020204" pitchFamily="34" charset="0"/>
                  <a:cs typeface="Arial" panose="020B0604020202020204" pitchFamily="34" charset="0"/>
                </a:rPr>
                <a:t>4</a:t>
              </a:r>
            </a:p>
          </p:txBody>
        </p:sp>
      </p:grpSp>
    </p:spTree>
    <p:extLst>
      <p:ext uri="{BB962C8B-B14F-4D97-AF65-F5344CB8AC3E}">
        <p14:creationId xmlns:p14="http://schemas.microsoft.com/office/powerpoint/2010/main" val="2038649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sers\hgai\AppData\Local\Microsoft\Windows\INetCache\Content.Word\Upload Student Settings - TIDE - Google Chrome 7_28_2020 12_27_12 PM.PNG"/>
          <p:cNvPicPr/>
          <p:nvPr/>
        </p:nvPicPr>
        <p:blipFill rotWithShape="1">
          <a:blip r:embed="rId3">
            <a:extLst>
              <a:ext uri="{28A0092B-C50C-407E-A947-70E740481C1C}">
                <a14:useLocalDpi xmlns:a14="http://schemas.microsoft.com/office/drawing/2010/main" val="0"/>
              </a:ext>
            </a:extLst>
          </a:blip>
          <a:srcRect t="17114" r="68516" b="9480"/>
          <a:stretch/>
        </p:blipFill>
        <p:spPr bwMode="auto">
          <a:xfrm>
            <a:off x="4011652" y="937504"/>
            <a:ext cx="3845358" cy="505070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027" name="Title 6"/>
          <p:cNvSpPr>
            <a:spLocks noGrp="1"/>
          </p:cNvSpPr>
          <p:nvPr>
            <p:ph type="title"/>
          </p:nvPr>
        </p:nvSpPr>
        <p:spPr/>
        <p:txBody>
          <a:bodyPr/>
          <a:lstStyle/>
          <a:p>
            <a:r>
              <a:rPr lang="en-US" dirty="0"/>
              <a:t>Rosters</a:t>
            </a:r>
          </a:p>
        </p:txBody>
      </p:sp>
      <p:sp>
        <p:nvSpPr>
          <p:cNvPr id="8" name="Rectangle 7"/>
          <p:cNvSpPr/>
          <p:nvPr/>
        </p:nvSpPr>
        <p:spPr>
          <a:xfrm>
            <a:off x="4011652" y="4465333"/>
            <a:ext cx="3845358" cy="13595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
        <p:nvSpPr>
          <p:cNvPr id="9" name="Slide Number Placeholder 3">
            <a:extLst>
              <a:ext uri="{FF2B5EF4-FFF2-40B4-BE49-F238E27FC236}">
                <a16:creationId xmlns:a16="http://schemas.microsoft.com/office/drawing/2014/main" id="{54E43296-336E-4C2B-B372-37F56A0988DD}"/>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29</a:t>
            </a:fld>
            <a:endParaRPr lang="en-US" dirty="0">
              <a:latin typeface="Arial"/>
              <a:ea typeface="ＭＳ Ｐゴシック" charset="-128"/>
            </a:endParaRPr>
          </a:p>
        </p:txBody>
      </p:sp>
    </p:spTree>
    <p:extLst>
      <p:ext uri="{BB962C8B-B14F-4D97-AF65-F5344CB8AC3E}">
        <p14:creationId xmlns:p14="http://schemas.microsoft.com/office/powerpoint/2010/main" val="4071211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79C776-B27C-4462-9759-5E6CB3554F0F}"/>
              </a:ext>
            </a:extLst>
          </p:cNvPr>
          <p:cNvSpPr>
            <a:spLocks noGrp="1"/>
          </p:cNvSpPr>
          <p:nvPr>
            <p:ph type="title"/>
          </p:nvPr>
        </p:nvSpPr>
        <p:spPr>
          <a:xfrm>
            <a:off x="429768" y="64008"/>
            <a:ext cx="11018520" cy="521208"/>
          </a:xfrm>
        </p:spPr>
        <p:txBody>
          <a:bodyPr/>
          <a:lstStyle/>
          <a:p>
            <a:r>
              <a:rPr lang="en-US" dirty="0"/>
              <a:t>Accessing your TIDE Account</a:t>
            </a:r>
          </a:p>
        </p:txBody>
      </p:sp>
      <p:sp>
        <p:nvSpPr>
          <p:cNvPr id="11" name="Slide Number Placeholder 3">
            <a:extLst>
              <a:ext uri="{FF2B5EF4-FFF2-40B4-BE49-F238E27FC236}">
                <a16:creationId xmlns:a16="http://schemas.microsoft.com/office/drawing/2014/main" id="{E8386C17-1DBE-4D32-B98A-DE4F42C9F65F}"/>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3</a:t>
            </a:fld>
            <a:endParaRPr lang="en-US" dirty="0">
              <a:latin typeface="Arial"/>
              <a:ea typeface="ＭＳ Ｐゴシック" charset="-128"/>
            </a:endParaRPr>
          </a:p>
        </p:txBody>
      </p:sp>
      <p:sp>
        <p:nvSpPr>
          <p:cNvPr id="4" name="TextBox 3"/>
          <p:cNvSpPr txBox="1"/>
          <p:nvPr/>
        </p:nvSpPr>
        <p:spPr>
          <a:xfrm>
            <a:off x="0" y="813311"/>
            <a:ext cx="12543228" cy="1041439"/>
          </a:xfrm>
          <a:prstGeom prst="rect">
            <a:avLst/>
          </a:prstGeom>
          <a:noFill/>
        </p:spPr>
        <p:txBody>
          <a:bodyPr wrap="square" rtlCol="0">
            <a:spAutoFit/>
          </a:bodyPr>
          <a:lstStyle/>
          <a:p>
            <a:r>
              <a:rPr lang="en-US" sz="2056" dirty="0"/>
              <a:t>TIDE is accessed through the Delaware Department of Education’s (DDOE’s) </a:t>
            </a:r>
            <a:r>
              <a:rPr lang="en-US" sz="2056" dirty="0" err="1"/>
              <a:t>EdAccess</a:t>
            </a:r>
            <a:r>
              <a:rPr lang="en-US" sz="2056" dirty="0"/>
              <a:t> or LEA </a:t>
            </a:r>
            <a:r>
              <a:rPr lang="en-US" sz="2056" dirty="0" err="1"/>
              <a:t>Classlink</a:t>
            </a:r>
            <a:r>
              <a:rPr lang="en-US" sz="2056" dirty="0"/>
              <a:t> application.</a:t>
            </a:r>
          </a:p>
          <a:p>
            <a:endParaRPr lang="en-US" sz="2056" b="1" dirty="0"/>
          </a:p>
        </p:txBody>
      </p:sp>
      <p:sp>
        <p:nvSpPr>
          <p:cNvPr id="8" name="TextBox 7"/>
          <p:cNvSpPr txBox="1"/>
          <p:nvPr/>
        </p:nvSpPr>
        <p:spPr>
          <a:xfrm>
            <a:off x="429768" y="1464274"/>
            <a:ext cx="4797325" cy="1674176"/>
          </a:xfrm>
          <a:prstGeom prst="rect">
            <a:avLst/>
          </a:prstGeom>
          <a:noFill/>
        </p:spPr>
        <p:txBody>
          <a:bodyPr wrap="square" rtlCol="0">
            <a:spAutoFit/>
          </a:bodyPr>
          <a:lstStyle/>
          <a:p>
            <a:pPr>
              <a:spcAft>
                <a:spcPts val="1200"/>
              </a:spcAft>
            </a:pPr>
            <a:r>
              <a:rPr lang="en-US" sz="2056" dirty="0">
                <a:ea typeface="Times New Roman" panose="02020603050405020304" pitchFamily="18" charset="0"/>
                <a:cs typeface="Calibri" panose="020F0502020204030204" pitchFamily="34" charset="0"/>
              </a:rPr>
              <a:t>1. Access the DDOE </a:t>
            </a:r>
            <a:r>
              <a:rPr lang="en-US" sz="2056" dirty="0" err="1"/>
              <a:t>EdAccess</a:t>
            </a:r>
            <a:r>
              <a:rPr lang="en-US" sz="2056" dirty="0"/>
              <a:t> or LEA </a:t>
            </a:r>
            <a:r>
              <a:rPr lang="en-US" sz="2056" dirty="0" err="1"/>
              <a:t>Classlink</a:t>
            </a:r>
            <a:r>
              <a:rPr lang="en-US" sz="2056" dirty="0"/>
              <a:t> Single Sign-On (SSO) login page </a:t>
            </a:r>
            <a:r>
              <a:rPr lang="en-US" sz="2056" dirty="0">
                <a:hlinkClick r:id="rId3" action="ppaction://hlinkfile"/>
              </a:rPr>
              <a:t>launchpad.classlink.com/</a:t>
            </a:r>
            <a:r>
              <a:rPr lang="en-US" sz="2056" dirty="0" err="1">
                <a:hlinkClick r:id="rId3" action="ppaction://hlinkfile"/>
              </a:rPr>
              <a:t>ddoe</a:t>
            </a:r>
            <a:r>
              <a:rPr lang="en-US" sz="2056" dirty="0">
                <a:ea typeface="Times New Roman" panose="02020603050405020304" pitchFamily="18" charset="0"/>
                <a:cs typeface="Calibri" panose="020F0502020204030204" pitchFamily="34" charset="0"/>
              </a:rPr>
              <a:t>. Use your regular </a:t>
            </a:r>
            <a:r>
              <a:rPr lang="en-US" sz="2056" dirty="0" err="1">
                <a:ea typeface="Times New Roman" panose="02020603050405020304" pitchFamily="18" charset="0"/>
                <a:cs typeface="Calibri" panose="020F0502020204030204" pitchFamily="34" charset="0"/>
              </a:rPr>
              <a:t>EdAccess</a:t>
            </a:r>
            <a:r>
              <a:rPr lang="en-US" sz="2056" dirty="0">
                <a:ea typeface="Times New Roman" panose="02020603050405020304" pitchFamily="18" charset="0"/>
                <a:cs typeface="Calibri" panose="020F0502020204030204" pitchFamily="34" charset="0"/>
              </a:rPr>
              <a:t> ID and password to log in.</a:t>
            </a:r>
          </a:p>
        </p:txBody>
      </p:sp>
      <p:sp>
        <p:nvSpPr>
          <p:cNvPr id="12" name="TextBox 11"/>
          <p:cNvSpPr txBox="1"/>
          <p:nvPr/>
        </p:nvSpPr>
        <p:spPr>
          <a:xfrm>
            <a:off x="6706188" y="1494741"/>
            <a:ext cx="5485813" cy="1674176"/>
          </a:xfrm>
          <a:prstGeom prst="rect">
            <a:avLst/>
          </a:prstGeom>
          <a:noFill/>
        </p:spPr>
        <p:txBody>
          <a:bodyPr wrap="square" rtlCol="0">
            <a:spAutoFit/>
          </a:bodyPr>
          <a:lstStyle/>
          <a:p>
            <a:pPr lvl="0"/>
            <a:r>
              <a:rPr lang="en-US" sz="2056" dirty="0"/>
              <a:t>2. After you have successfully logged in, you will see a list of authorized applications, including DeSSA Math &amp; ELA. </a:t>
            </a:r>
          </a:p>
          <a:p>
            <a:pPr lvl="0"/>
            <a:r>
              <a:rPr lang="en-US" sz="2056" dirty="0"/>
              <a:t>Click the [</a:t>
            </a:r>
            <a:r>
              <a:rPr lang="en-US" sz="2056" b="1" dirty="0" err="1"/>
              <a:t>DeSSA</a:t>
            </a:r>
            <a:r>
              <a:rPr lang="en-US" sz="2056" b="1" dirty="0"/>
              <a:t> Math &amp; ELA</a:t>
            </a:r>
            <a:r>
              <a:rPr lang="en-US" sz="2056" dirty="0"/>
              <a:t>] button from your menu. You will be directed to the </a:t>
            </a:r>
            <a:r>
              <a:rPr lang="en-US" sz="2056" dirty="0" err="1"/>
              <a:t>DeSSA</a:t>
            </a:r>
            <a:r>
              <a:rPr lang="en-US" sz="2056" dirty="0"/>
              <a:t> portal.</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18188" y="3233013"/>
            <a:ext cx="4922641" cy="2811676"/>
          </a:xfrm>
          <a:prstGeom prst="rect">
            <a:avLst/>
          </a:prstGeom>
          <a:ln>
            <a:solidFill>
              <a:schemeClr val="accent1"/>
            </a:solidFill>
          </a:ln>
        </p:spPr>
      </p:pic>
      <p:pic>
        <p:nvPicPr>
          <p:cNvPr id="9" name="Picture 8">
            <a:extLst>
              <a:ext uri="{FF2B5EF4-FFF2-40B4-BE49-F238E27FC236}">
                <a16:creationId xmlns:a16="http://schemas.microsoft.com/office/drawing/2014/main" id="{EA7C6E5C-3FB2-4096-AE55-9B27FA9D8535}"/>
              </a:ext>
            </a:extLst>
          </p:cNvPr>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7990429" y="3429000"/>
            <a:ext cx="2164224" cy="2418347"/>
          </a:xfrm>
          <a:prstGeom prst="rect">
            <a:avLst/>
          </a:prstGeom>
          <a:noFill/>
          <a:ln>
            <a:solidFill>
              <a:schemeClr val="accent1"/>
            </a:solidFill>
          </a:ln>
        </p:spPr>
      </p:pic>
    </p:spTree>
    <p:extLst>
      <p:ext uri="{BB962C8B-B14F-4D97-AF65-F5344CB8AC3E}">
        <p14:creationId xmlns:p14="http://schemas.microsoft.com/office/powerpoint/2010/main" val="3411545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ea typeface="ＭＳ Ｐゴシック" charset="-128"/>
              </a:rPr>
              <a:t>Add Rosters One at a Time</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2" name="Group 1">
            <a:extLst>
              <a:ext uri="{FF2B5EF4-FFF2-40B4-BE49-F238E27FC236}">
                <a16:creationId xmlns:a16="http://schemas.microsoft.com/office/drawing/2014/main" id="{0097E58F-421F-407E-9F9C-F80EA95DAEBA}"/>
              </a:ext>
            </a:extLst>
          </p:cNvPr>
          <p:cNvGrpSpPr/>
          <p:nvPr/>
        </p:nvGrpSpPr>
        <p:grpSpPr>
          <a:xfrm>
            <a:off x="226474" y="877967"/>
            <a:ext cx="3231588" cy="4866617"/>
            <a:chOff x="226474" y="877967"/>
            <a:chExt cx="3231588" cy="4866617"/>
          </a:xfrm>
        </p:grpSpPr>
        <p:pic>
          <p:nvPicPr>
            <p:cNvPr id="7" name="Picture 6">
              <a:extLst>
                <a:ext uri="{FF2B5EF4-FFF2-40B4-BE49-F238E27FC236}">
                  <a16:creationId xmlns:a16="http://schemas.microsoft.com/office/drawing/2014/main" id="{58B867A3-2A81-4123-BC72-8CAADD8C14AD}"/>
                </a:ext>
              </a:extLst>
            </p:cNvPr>
            <p:cNvPicPr>
              <a:picLocks noChangeAspect="1"/>
            </p:cNvPicPr>
            <p:nvPr/>
          </p:nvPicPr>
          <p:blipFill>
            <a:blip r:embed="rId3">
              <a:extLst>
                <a:ext uri="{28A0092B-C50C-407E-A947-70E740481C1C}">
                  <a14:useLocalDpi xmlns:a14="http://schemas.microsoft.com/office/drawing/2010/main" val="0"/>
                </a:ext>
              </a:extLst>
            </a:blip>
            <a:srcRect l="7217" r="7217"/>
            <a:stretch/>
          </p:blipFill>
          <p:spPr>
            <a:xfrm>
              <a:off x="226474" y="877967"/>
              <a:ext cx="3231588" cy="486661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E9FA347F-D3C9-4DDC-8656-277B6614185E}"/>
                </a:ext>
              </a:extLst>
            </p:cNvPr>
            <p:cNvSpPr/>
            <p:nvPr/>
          </p:nvSpPr>
          <p:spPr>
            <a:xfrm>
              <a:off x="226474" y="4855923"/>
              <a:ext cx="3226595" cy="2502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A screenshot of a computer&#10;&#10;Description automatically generated">
            <a:extLst>
              <a:ext uri="{FF2B5EF4-FFF2-40B4-BE49-F238E27FC236}">
                <a16:creationId xmlns:a16="http://schemas.microsoft.com/office/drawing/2014/main" id="{8A622235-DF08-36A4-6F20-AA82AB6D9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5203" y="2359709"/>
            <a:ext cx="7499684" cy="375240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5" name="Picture 4" descr="A screenshot of a computer&#10;&#10;Description automatically generated">
            <a:extLst>
              <a:ext uri="{FF2B5EF4-FFF2-40B4-BE49-F238E27FC236}">
                <a16:creationId xmlns:a16="http://schemas.microsoft.com/office/drawing/2014/main" id="{3BE8C21D-B615-A236-070C-5272635F87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4975" y="865400"/>
            <a:ext cx="4580140" cy="140086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C5D73D05-0EEC-E2CC-8832-D6ED10EE1901}"/>
              </a:ext>
            </a:extLst>
          </p:cNvPr>
          <p:cNvSpPr/>
          <p:nvPr/>
        </p:nvSpPr>
        <p:spPr>
          <a:xfrm>
            <a:off x="4138606" y="3124159"/>
            <a:ext cx="1096369" cy="19462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33449F0-B344-A246-B4C7-8C3F6C5DDB1C}"/>
              </a:ext>
            </a:extLst>
          </p:cNvPr>
          <p:cNvSpPr/>
          <p:nvPr/>
        </p:nvSpPr>
        <p:spPr>
          <a:xfrm>
            <a:off x="7805045" y="3116647"/>
            <a:ext cx="700781" cy="1694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a:extLst>
              <a:ext uri="{FF2B5EF4-FFF2-40B4-BE49-F238E27FC236}">
                <a16:creationId xmlns:a16="http://schemas.microsoft.com/office/drawing/2014/main" id="{C16AE6DB-C690-F53E-9D95-548F50078506}"/>
              </a:ext>
            </a:extLst>
          </p:cNvPr>
          <p:cNvSpPr>
            <a:spLocks noChangeAspect="1"/>
          </p:cNvSpPr>
          <p:nvPr/>
        </p:nvSpPr>
        <p:spPr>
          <a:xfrm rot="5400000">
            <a:off x="8180094" y="1866500"/>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9">
            <a:extLst>
              <a:ext uri="{FF2B5EF4-FFF2-40B4-BE49-F238E27FC236}">
                <a16:creationId xmlns:a16="http://schemas.microsoft.com/office/drawing/2014/main" id="{2C161F2B-8582-17A1-73F5-8C2EE7D763D9}"/>
              </a:ext>
            </a:extLst>
          </p:cNvPr>
          <p:cNvSpPr>
            <a:spLocks noChangeAspect="1"/>
          </p:cNvSpPr>
          <p:nvPr/>
        </p:nvSpPr>
        <p:spPr>
          <a:xfrm rot="16200000">
            <a:off x="3739918" y="3856274"/>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F0CAEE9-BC20-2DF4-52F0-26B6E583BD40}"/>
              </a:ext>
            </a:extLst>
          </p:cNvPr>
          <p:cNvSpPr/>
          <p:nvPr/>
        </p:nvSpPr>
        <p:spPr>
          <a:xfrm>
            <a:off x="5613202" y="5750041"/>
            <a:ext cx="642257" cy="24801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0421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ea typeface="ＭＳ Ｐゴシック" charset="-128"/>
              </a:rPr>
              <a:t>Add Rosters One at a Time, continued</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3" name="Group 2">
            <a:extLst>
              <a:ext uri="{FF2B5EF4-FFF2-40B4-BE49-F238E27FC236}">
                <a16:creationId xmlns:a16="http://schemas.microsoft.com/office/drawing/2014/main" id="{90CE2F80-074C-4974-A471-D25CA5422DC9}"/>
              </a:ext>
            </a:extLst>
          </p:cNvPr>
          <p:cNvGrpSpPr/>
          <p:nvPr/>
        </p:nvGrpSpPr>
        <p:grpSpPr>
          <a:xfrm>
            <a:off x="226474" y="877967"/>
            <a:ext cx="3231588" cy="4866617"/>
            <a:chOff x="226474" y="877967"/>
            <a:chExt cx="3231588" cy="4866617"/>
          </a:xfrm>
        </p:grpSpPr>
        <p:pic>
          <p:nvPicPr>
            <p:cNvPr id="7" name="Picture 6">
              <a:extLst>
                <a:ext uri="{FF2B5EF4-FFF2-40B4-BE49-F238E27FC236}">
                  <a16:creationId xmlns:a16="http://schemas.microsoft.com/office/drawing/2014/main" id="{58B867A3-2A81-4123-BC72-8CAADD8C14AD}"/>
                </a:ext>
              </a:extLst>
            </p:cNvPr>
            <p:cNvPicPr>
              <a:picLocks noChangeAspect="1"/>
            </p:cNvPicPr>
            <p:nvPr/>
          </p:nvPicPr>
          <p:blipFill rotWithShape="1">
            <a:blip r:embed="rId3">
              <a:extLst>
                <a:ext uri="{28A0092B-C50C-407E-A947-70E740481C1C}">
                  <a14:useLocalDpi xmlns:a14="http://schemas.microsoft.com/office/drawing/2010/main" val="0"/>
                </a:ext>
              </a:extLst>
            </a:blip>
            <a:srcRect t="448" b="448"/>
            <a:stretch/>
          </p:blipFill>
          <p:spPr>
            <a:xfrm>
              <a:off x="226474" y="877967"/>
              <a:ext cx="3231588" cy="486661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E9FA347F-D3C9-4DDC-8656-277B6614185E}"/>
                </a:ext>
              </a:extLst>
            </p:cNvPr>
            <p:cNvSpPr/>
            <p:nvPr/>
          </p:nvSpPr>
          <p:spPr>
            <a:xfrm>
              <a:off x="478535" y="4866137"/>
              <a:ext cx="2845168" cy="3086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A screenshot of a computer&#10;&#10;Description automatically generated">
            <a:extLst>
              <a:ext uri="{FF2B5EF4-FFF2-40B4-BE49-F238E27FC236}">
                <a16:creationId xmlns:a16="http://schemas.microsoft.com/office/drawing/2014/main" id="{EA045F28-195D-D1A6-DEBC-2608AABF46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0631" y="1384855"/>
            <a:ext cx="7982404" cy="385284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9" name="Group 8">
            <a:extLst>
              <a:ext uri="{FF2B5EF4-FFF2-40B4-BE49-F238E27FC236}">
                <a16:creationId xmlns:a16="http://schemas.microsoft.com/office/drawing/2014/main" id="{0C4D6C6D-082E-4796-75B3-BD280FA7C995}"/>
              </a:ext>
            </a:extLst>
          </p:cNvPr>
          <p:cNvGrpSpPr/>
          <p:nvPr/>
        </p:nvGrpSpPr>
        <p:grpSpPr>
          <a:xfrm>
            <a:off x="7791834" y="2181283"/>
            <a:ext cx="2428491" cy="2982266"/>
            <a:chOff x="4820034" y="1372172"/>
            <a:chExt cx="2428491" cy="2982266"/>
          </a:xfrm>
        </p:grpSpPr>
        <p:sp>
          <p:nvSpPr>
            <p:cNvPr id="10" name="Rectangle 9">
              <a:extLst>
                <a:ext uri="{FF2B5EF4-FFF2-40B4-BE49-F238E27FC236}">
                  <a16:creationId xmlns:a16="http://schemas.microsoft.com/office/drawing/2014/main" id="{1CF0B069-AD24-0DED-C405-647C5A752C48}"/>
                </a:ext>
              </a:extLst>
            </p:cNvPr>
            <p:cNvSpPr/>
            <p:nvPr/>
          </p:nvSpPr>
          <p:spPr>
            <a:xfrm>
              <a:off x="4820034" y="1372172"/>
              <a:ext cx="2066542" cy="60001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72D00F4-D193-E531-AC67-F0892CE93F2F}"/>
                </a:ext>
              </a:extLst>
            </p:cNvPr>
            <p:cNvSpPr/>
            <p:nvPr/>
          </p:nvSpPr>
          <p:spPr>
            <a:xfrm>
              <a:off x="6172200" y="4074165"/>
              <a:ext cx="1076325" cy="28027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Down Arrow 9">
            <a:extLst>
              <a:ext uri="{FF2B5EF4-FFF2-40B4-BE49-F238E27FC236}">
                <a16:creationId xmlns:a16="http://schemas.microsoft.com/office/drawing/2014/main" id="{13676965-0BED-34B1-080C-0D4F25DD4F2E}"/>
              </a:ext>
            </a:extLst>
          </p:cNvPr>
          <p:cNvSpPr>
            <a:spLocks noChangeAspect="1"/>
          </p:cNvSpPr>
          <p:nvPr/>
        </p:nvSpPr>
        <p:spPr>
          <a:xfrm rot="10800000">
            <a:off x="7835675" y="4143616"/>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9">
            <a:extLst>
              <a:ext uri="{FF2B5EF4-FFF2-40B4-BE49-F238E27FC236}">
                <a16:creationId xmlns:a16="http://schemas.microsoft.com/office/drawing/2014/main" id="{7174706C-667E-2B7F-136C-C07C0A8CC9A8}"/>
              </a:ext>
            </a:extLst>
          </p:cNvPr>
          <p:cNvSpPr>
            <a:spLocks noChangeAspect="1"/>
          </p:cNvSpPr>
          <p:nvPr/>
        </p:nvSpPr>
        <p:spPr>
          <a:xfrm rot="10800000">
            <a:off x="7257835" y="4867517"/>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1206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E24683-8DEB-159F-C05E-474C3B81A2E0}"/>
              </a:ext>
            </a:extLst>
          </p:cNvPr>
          <p:cNvSpPr>
            <a:spLocks noGrp="1"/>
          </p:cNvSpPr>
          <p:nvPr>
            <p:ph type="title"/>
          </p:nvPr>
        </p:nvSpPr>
        <p:spPr/>
        <p:txBody>
          <a:bodyPr/>
          <a:lstStyle/>
          <a:p>
            <a:r>
              <a:rPr lang="en-US" dirty="0"/>
              <a:t>Add Rosters One at a Time, continued</a:t>
            </a:r>
          </a:p>
        </p:txBody>
      </p:sp>
      <p:pic>
        <p:nvPicPr>
          <p:cNvPr id="7" name="Picture 6">
            <a:extLst>
              <a:ext uri="{FF2B5EF4-FFF2-40B4-BE49-F238E27FC236}">
                <a16:creationId xmlns:a16="http://schemas.microsoft.com/office/drawing/2014/main" id="{847FC61F-178F-31A7-C818-DF337D1BBE51}"/>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21" r="621"/>
          <a:stretch/>
        </p:blipFill>
        <p:spPr>
          <a:xfrm>
            <a:off x="226474" y="877967"/>
            <a:ext cx="3231588" cy="486661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Down Arrow 9">
            <a:extLst>
              <a:ext uri="{FF2B5EF4-FFF2-40B4-BE49-F238E27FC236}">
                <a16:creationId xmlns:a16="http://schemas.microsoft.com/office/drawing/2014/main" id="{B58032DC-512A-03F3-80B6-0A88AE6FF8B6}"/>
              </a:ext>
            </a:extLst>
          </p:cNvPr>
          <p:cNvSpPr>
            <a:spLocks noChangeAspect="1"/>
          </p:cNvSpPr>
          <p:nvPr/>
        </p:nvSpPr>
        <p:spPr>
          <a:xfrm rot="16200000">
            <a:off x="58155" y="4712011"/>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screenshot of a computer&#10;&#10;Description automatically generated">
            <a:extLst>
              <a:ext uri="{FF2B5EF4-FFF2-40B4-BE49-F238E27FC236}">
                <a16:creationId xmlns:a16="http://schemas.microsoft.com/office/drawing/2014/main" id="{2ED1AD2F-F019-0B7F-DEEC-6C24A414A4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1039" y="2801129"/>
            <a:ext cx="6545801" cy="332455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1" name="Down Arrow 9">
            <a:extLst>
              <a:ext uri="{FF2B5EF4-FFF2-40B4-BE49-F238E27FC236}">
                <a16:creationId xmlns:a16="http://schemas.microsoft.com/office/drawing/2014/main" id="{1405DD6E-F791-3F74-3E32-326D9C2E3D94}"/>
              </a:ext>
            </a:extLst>
          </p:cNvPr>
          <p:cNvSpPr>
            <a:spLocks noChangeAspect="1"/>
          </p:cNvSpPr>
          <p:nvPr/>
        </p:nvSpPr>
        <p:spPr>
          <a:xfrm rot="16200000">
            <a:off x="7940448" y="5734679"/>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screenshot of a computer&#10;&#10;Description automatically generated">
            <a:extLst>
              <a:ext uri="{FF2B5EF4-FFF2-40B4-BE49-F238E27FC236}">
                <a16:creationId xmlns:a16="http://schemas.microsoft.com/office/drawing/2014/main" id="{E80E0F6C-B4AC-4680-BAE9-291C1C6E9C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6907" y="1195933"/>
            <a:ext cx="4696135" cy="212964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9" name="Rectangle 18">
            <a:extLst>
              <a:ext uri="{FF2B5EF4-FFF2-40B4-BE49-F238E27FC236}">
                <a16:creationId xmlns:a16="http://schemas.microsoft.com/office/drawing/2014/main" id="{58125F18-C4BD-764C-CE06-5128779A3F11}"/>
              </a:ext>
            </a:extLst>
          </p:cNvPr>
          <p:cNvSpPr/>
          <p:nvPr/>
        </p:nvSpPr>
        <p:spPr>
          <a:xfrm>
            <a:off x="4732456" y="1243060"/>
            <a:ext cx="655895" cy="21743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9">
            <a:extLst>
              <a:ext uri="{FF2B5EF4-FFF2-40B4-BE49-F238E27FC236}">
                <a16:creationId xmlns:a16="http://schemas.microsoft.com/office/drawing/2014/main" id="{1086EB4B-46AF-E4E8-3090-4B4EDD6E878C}"/>
              </a:ext>
            </a:extLst>
          </p:cNvPr>
          <p:cNvSpPr>
            <a:spLocks noChangeAspect="1"/>
          </p:cNvSpPr>
          <p:nvPr/>
        </p:nvSpPr>
        <p:spPr>
          <a:xfrm>
            <a:off x="6020056" y="3252776"/>
            <a:ext cx="286692" cy="472583"/>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3">
            <a:extLst>
              <a:ext uri="{FF2B5EF4-FFF2-40B4-BE49-F238E27FC236}">
                <a16:creationId xmlns:a16="http://schemas.microsoft.com/office/drawing/2014/main" id="{6149E892-2243-2735-471D-A7B5D732DE16}"/>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4" name="Rectangle 3">
            <a:extLst>
              <a:ext uri="{FF2B5EF4-FFF2-40B4-BE49-F238E27FC236}">
                <a16:creationId xmlns:a16="http://schemas.microsoft.com/office/drawing/2014/main" id="{861CD95B-A1F2-FBE1-FC1E-8C821641498E}"/>
              </a:ext>
            </a:extLst>
          </p:cNvPr>
          <p:cNvSpPr/>
          <p:nvPr/>
        </p:nvSpPr>
        <p:spPr>
          <a:xfrm>
            <a:off x="5519079" y="4508193"/>
            <a:ext cx="655895" cy="21743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25184E1-42C5-115E-5CB5-982ED5CE5A8E}"/>
              </a:ext>
            </a:extLst>
          </p:cNvPr>
          <p:cNvSpPr/>
          <p:nvPr/>
        </p:nvSpPr>
        <p:spPr>
          <a:xfrm>
            <a:off x="5519079" y="4930771"/>
            <a:ext cx="233135" cy="21743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33009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Users\hgai\AppData\Local\Microsoft\Windows\INetCache\Content.Word\Upload Student Settings - TIDE - Google Chrome 7_28_2020 12_27_12 PM.PNG"/>
          <p:cNvPicPr/>
          <p:nvPr/>
        </p:nvPicPr>
        <p:blipFill rotWithShape="1">
          <a:blip r:embed="rId3">
            <a:extLst>
              <a:ext uri="{28A0092B-C50C-407E-A947-70E740481C1C}">
                <a14:useLocalDpi xmlns:a14="http://schemas.microsoft.com/office/drawing/2010/main" val="0"/>
              </a:ext>
            </a:extLst>
          </a:blip>
          <a:srcRect t="17114" r="68516" b="9480"/>
          <a:stretch/>
        </p:blipFill>
        <p:spPr bwMode="auto">
          <a:xfrm>
            <a:off x="241591" y="1099452"/>
            <a:ext cx="3466610" cy="4829481"/>
          </a:xfrm>
          <a:prstGeom prst="rect">
            <a:avLst/>
          </a:prstGeom>
          <a:noFill/>
          <a:ln>
            <a:solidFill>
              <a:schemeClr val="accent1"/>
            </a:solidFill>
          </a:ln>
          <a:extLst>
            <a:ext uri="{53640926-AAD7-44D8-BBD7-CCE9431645EC}">
              <a14:shadowObscured xmlns:a14="http://schemas.microsoft.com/office/drawing/2010/main"/>
            </a:ext>
          </a:extLst>
        </p:spPr>
      </p:pic>
      <p:sp>
        <p:nvSpPr>
          <p:cNvPr id="3" name="Title 2"/>
          <p:cNvSpPr>
            <a:spLocks noGrp="1"/>
          </p:cNvSpPr>
          <p:nvPr>
            <p:ph type="title"/>
          </p:nvPr>
        </p:nvSpPr>
        <p:spPr/>
        <p:txBody>
          <a:bodyPr/>
          <a:lstStyle/>
          <a:p>
            <a:r>
              <a:rPr lang="en-US" dirty="0"/>
              <a:t>View Rosters</a:t>
            </a:r>
          </a:p>
        </p:txBody>
      </p:sp>
      <p:grpSp>
        <p:nvGrpSpPr>
          <p:cNvPr id="21" name="Group 20">
            <a:extLst>
              <a:ext uri="{FF2B5EF4-FFF2-40B4-BE49-F238E27FC236}">
                <a16:creationId xmlns:a16="http://schemas.microsoft.com/office/drawing/2014/main" id="{4AA040B0-E539-40C5-A9D0-88625152CFB1}"/>
              </a:ext>
            </a:extLst>
          </p:cNvPr>
          <p:cNvGrpSpPr/>
          <p:nvPr/>
        </p:nvGrpSpPr>
        <p:grpSpPr>
          <a:xfrm>
            <a:off x="3944954" y="1335219"/>
            <a:ext cx="7717642" cy="4561889"/>
            <a:chOff x="4137660" y="1902311"/>
            <a:chExt cx="7007860" cy="3715654"/>
          </a:xfrm>
        </p:grpSpPr>
        <p:pic>
          <p:nvPicPr>
            <p:cNvPr id="20" name="Picture 19">
              <a:extLst>
                <a:ext uri="{FF2B5EF4-FFF2-40B4-BE49-F238E27FC236}">
                  <a16:creationId xmlns:a16="http://schemas.microsoft.com/office/drawing/2014/main" id="{8952A657-98A6-474E-B84A-432D0DCC2CA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37660" y="1902311"/>
              <a:ext cx="7007860" cy="3070396"/>
            </a:xfrm>
            <a:prstGeom prst="rect">
              <a:avLst/>
            </a:prstGeom>
            <a:ln>
              <a:solidFill>
                <a:schemeClr val="accent1"/>
              </a:solidFill>
            </a:ln>
            <a:effectLst>
              <a:outerShdw blurRad="292100" dist="139700" dir="2700000" algn="tl" rotWithShape="0">
                <a:srgbClr val="333333">
                  <a:alpha val="65000"/>
                </a:srgbClr>
              </a:outerShdw>
            </a:effectLst>
          </p:spPr>
        </p:pic>
        <p:sp>
          <p:nvSpPr>
            <p:cNvPr id="11" name="Down Arrow 10"/>
            <p:cNvSpPr/>
            <p:nvPr/>
          </p:nvSpPr>
          <p:spPr>
            <a:xfrm rot="10800000">
              <a:off x="4453534" y="5008185"/>
              <a:ext cx="381113" cy="609780"/>
            </a:xfrm>
            <a:prstGeom prst="down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grpSp>
      <p:sp>
        <p:nvSpPr>
          <p:cNvPr id="17" name="Rectangle 16">
            <a:extLst>
              <a:ext uri="{FF2B5EF4-FFF2-40B4-BE49-F238E27FC236}">
                <a16:creationId xmlns:a16="http://schemas.microsoft.com/office/drawing/2014/main" id="{40CCF9CD-21FF-4EBD-9116-251160516A68}"/>
              </a:ext>
            </a:extLst>
          </p:cNvPr>
          <p:cNvSpPr/>
          <p:nvPr/>
        </p:nvSpPr>
        <p:spPr>
          <a:xfrm>
            <a:off x="241590" y="5104894"/>
            <a:ext cx="3466609" cy="3077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
        <p:nvSpPr>
          <p:cNvPr id="13" name="Slide Number Placeholder 3">
            <a:extLst>
              <a:ext uri="{FF2B5EF4-FFF2-40B4-BE49-F238E27FC236}">
                <a16:creationId xmlns:a16="http://schemas.microsoft.com/office/drawing/2014/main" id="{40394344-A5CD-4344-AEF9-254DE1B47764}"/>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33</a:t>
            </a:fld>
            <a:endParaRPr lang="en-US" dirty="0">
              <a:latin typeface="Arial"/>
              <a:ea typeface="ＭＳ Ｐゴシック" charset="-128"/>
            </a:endParaRPr>
          </a:p>
        </p:txBody>
      </p:sp>
      <p:sp>
        <p:nvSpPr>
          <p:cNvPr id="2" name="Down Arrow 9">
            <a:extLst>
              <a:ext uri="{FF2B5EF4-FFF2-40B4-BE49-F238E27FC236}">
                <a16:creationId xmlns:a16="http://schemas.microsoft.com/office/drawing/2014/main" id="{292E1837-7B66-D811-F9D6-904509CAE53E}"/>
              </a:ext>
            </a:extLst>
          </p:cNvPr>
          <p:cNvSpPr/>
          <p:nvPr/>
        </p:nvSpPr>
        <p:spPr>
          <a:xfrm rot="16200000">
            <a:off x="6984964" y="2727562"/>
            <a:ext cx="467911" cy="671541"/>
          </a:xfrm>
          <a:prstGeom prst="down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Tree>
    <p:extLst>
      <p:ext uri="{BB962C8B-B14F-4D97-AF65-F5344CB8AC3E}">
        <p14:creationId xmlns:p14="http://schemas.microsoft.com/office/powerpoint/2010/main" val="2343263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Upload Rosters</a:t>
            </a:r>
          </a:p>
        </p:txBody>
      </p:sp>
      <p:grpSp>
        <p:nvGrpSpPr>
          <p:cNvPr id="5" name="Group 4">
            <a:extLst>
              <a:ext uri="{FF2B5EF4-FFF2-40B4-BE49-F238E27FC236}">
                <a16:creationId xmlns:a16="http://schemas.microsoft.com/office/drawing/2014/main" id="{82266F4D-B47E-495A-BAF7-819ADE5D0AEC}"/>
              </a:ext>
            </a:extLst>
          </p:cNvPr>
          <p:cNvGrpSpPr/>
          <p:nvPr/>
        </p:nvGrpSpPr>
        <p:grpSpPr>
          <a:xfrm>
            <a:off x="4153556" y="1180901"/>
            <a:ext cx="7288875" cy="3969722"/>
            <a:chOff x="4984737" y="2668118"/>
            <a:chExt cx="4213844" cy="2451803"/>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4984737" y="2668118"/>
              <a:ext cx="4136860" cy="2451803"/>
            </a:xfrm>
            <a:prstGeom prst="rect">
              <a:avLst/>
            </a:prstGeom>
            <a:ln>
              <a:solidFill>
                <a:schemeClr val="accent1"/>
              </a:solidFill>
            </a:ln>
          </p:spPr>
        </p:pic>
        <p:sp>
          <p:nvSpPr>
            <p:cNvPr id="7" name="Down Arrow 6"/>
            <p:cNvSpPr/>
            <p:nvPr/>
          </p:nvSpPr>
          <p:spPr>
            <a:xfrm rot="16200000">
              <a:off x="5665397" y="4312916"/>
              <a:ext cx="381113" cy="609780"/>
            </a:xfrm>
            <a:prstGeom prst="down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
          <p:nvSpPr>
            <p:cNvPr id="8" name="Down Arrow 7"/>
            <p:cNvSpPr/>
            <p:nvPr/>
          </p:nvSpPr>
          <p:spPr>
            <a:xfrm rot="5400000">
              <a:off x="8703134" y="3779686"/>
              <a:ext cx="381113" cy="609780"/>
            </a:xfrm>
            <a:prstGeom prst="down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grpSp>
      <p:sp>
        <p:nvSpPr>
          <p:cNvPr id="16" name="Rectangle 15">
            <a:extLst>
              <a:ext uri="{FF2B5EF4-FFF2-40B4-BE49-F238E27FC236}">
                <a16:creationId xmlns:a16="http://schemas.microsoft.com/office/drawing/2014/main" id="{ED1A43BA-2E54-498D-ABFC-D7B9DEA4F28F}"/>
              </a:ext>
            </a:extLst>
          </p:cNvPr>
          <p:cNvSpPr/>
          <p:nvPr/>
        </p:nvSpPr>
        <p:spPr>
          <a:xfrm>
            <a:off x="389368" y="5186219"/>
            <a:ext cx="3002769" cy="2825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
        <p:nvSpPr>
          <p:cNvPr id="11" name="Slide Number Placeholder 3">
            <a:extLst>
              <a:ext uri="{FF2B5EF4-FFF2-40B4-BE49-F238E27FC236}">
                <a16:creationId xmlns:a16="http://schemas.microsoft.com/office/drawing/2014/main" id="{BC1C9056-A4DE-4934-968E-9F1DB01E539E}"/>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34</a:t>
            </a:fld>
            <a:endParaRPr lang="en-US" dirty="0">
              <a:latin typeface="Arial"/>
              <a:ea typeface="ＭＳ Ｐゴシック" charset="-128"/>
            </a:endParaRPr>
          </a:p>
        </p:txBody>
      </p:sp>
      <p:pic>
        <p:nvPicPr>
          <p:cNvPr id="17" name="Picture 16" descr="C:\Users\hgai\AppData\Local\Microsoft\Windows\INetCache\Content.Word\Upload Student Settings - TIDE - Google Chrome 7_28_2020 12_27_12 PM.PNG"/>
          <p:cNvPicPr/>
          <p:nvPr/>
        </p:nvPicPr>
        <p:blipFill rotWithShape="1">
          <a:blip r:embed="rId4">
            <a:extLst>
              <a:ext uri="{28A0092B-C50C-407E-A947-70E740481C1C}">
                <a14:useLocalDpi xmlns:a14="http://schemas.microsoft.com/office/drawing/2010/main" val="0"/>
              </a:ext>
            </a:extLst>
          </a:blip>
          <a:srcRect t="17114" r="68516" b="9480"/>
          <a:stretch/>
        </p:blipFill>
        <p:spPr bwMode="auto">
          <a:xfrm>
            <a:off x="359252" y="1180901"/>
            <a:ext cx="3466610" cy="4829481"/>
          </a:xfrm>
          <a:prstGeom prst="rect">
            <a:avLst/>
          </a:prstGeom>
          <a:noFill/>
          <a:ln>
            <a:solidFill>
              <a:schemeClr val="accent1"/>
            </a:solid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A8063013-11D8-8C48-B62C-7AF10A703591}"/>
              </a:ext>
            </a:extLst>
          </p:cNvPr>
          <p:cNvSpPr/>
          <p:nvPr/>
        </p:nvSpPr>
        <p:spPr>
          <a:xfrm>
            <a:off x="359252" y="5470781"/>
            <a:ext cx="3431010" cy="2807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Tree>
    <p:extLst>
      <p:ext uri="{BB962C8B-B14F-4D97-AF65-F5344CB8AC3E}">
        <p14:creationId xmlns:p14="http://schemas.microsoft.com/office/powerpoint/2010/main" val="3476821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D1D1D7-55B2-0C5B-2122-0CF3AA8B18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09211" y="1931446"/>
            <a:ext cx="10658142" cy="355495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dirty="0">
                <a:ea typeface="ＭＳ Ｐゴシック" charset="-128"/>
              </a:rPr>
              <a:t>Upload, continued</a:t>
            </a:r>
            <a:endParaRPr lang="en-US" dirty="0"/>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0" name="Down Arrow 9">
            <a:extLst>
              <a:ext uri="{FF2B5EF4-FFF2-40B4-BE49-F238E27FC236}">
                <a16:creationId xmlns:a16="http://schemas.microsoft.com/office/drawing/2014/main" id="{CEA0D445-2AC9-4057-B2AB-2C22DD282977}"/>
              </a:ext>
            </a:extLst>
          </p:cNvPr>
          <p:cNvSpPr/>
          <p:nvPr/>
        </p:nvSpPr>
        <p:spPr>
          <a:xfrm rot="16200000">
            <a:off x="5082569" y="4977638"/>
            <a:ext cx="384203" cy="633321"/>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5BF0690-79DE-4420-E501-48AC8EE1F372}"/>
              </a:ext>
            </a:extLst>
          </p:cNvPr>
          <p:cNvSpPr/>
          <p:nvPr/>
        </p:nvSpPr>
        <p:spPr>
          <a:xfrm>
            <a:off x="3466182" y="2951510"/>
            <a:ext cx="1031390" cy="81241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995813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53E13F-2AAD-DEB2-90A7-9D4F9041F41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40662" y="1612280"/>
            <a:ext cx="7587338" cy="448836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dirty="0">
                <a:ea typeface="ＭＳ Ｐゴシック" charset="-128"/>
              </a:rPr>
              <a:t>Upload Rosters, continued</a:t>
            </a:r>
            <a:endParaRPr lang="en-US" dirty="0"/>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4" name="Down Arrow 9">
            <a:extLst>
              <a:ext uri="{FF2B5EF4-FFF2-40B4-BE49-F238E27FC236}">
                <a16:creationId xmlns:a16="http://schemas.microsoft.com/office/drawing/2014/main" id="{754ADA12-7900-4600-B257-F380AA2A1B64}"/>
              </a:ext>
            </a:extLst>
          </p:cNvPr>
          <p:cNvSpPr/>
          <p:nvPr/>
        </p:nvSpPr>
        <p:spPr>
          <a:xfrm rot="16200000">
            <a:off x="1347626" y="2075876"/>
            <a:ext cx="384203" cy="633321"/>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2136D9A-095C-4CB2-824E-204159740BAB}"/>
              </a:ext>
            </a:extLst>
          </p:cNvPr>
          <p:cNvSpPr/>
          <p:nvPr/>
        </p:nvSpPr>
        <p:spPr>
          <a:xfrm>
            <a:off x="4147456" y="5736772"/>
            <a:ext cx="3831772" cy="39899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2BDFBFB-517F-1994-AE31-979A2AE64F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5966" y="815465"/>
            <a:ext cx="8976730" cy="64119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Down Arrow 9">
            <a:extLst>
              <a:ext uri="{FF2B5EF4-FFF2-40B4-BE49-F238E27FC236}">
                <a16:creationId xmlns:a16="http://schemas.microsoft.com/office/drawing/2014/main" id="{F5ABE560-5B5D-D3EA-DDFD-77787AFB6DFC}"/>
              </a:ext>
            </a:extLst>
          </p:cNvPr>
          <p:cNvSpPr/>
          <p:nvPr/>
        </p:nvSpPr>
        <p:spPr>
          <a:xfrm rot="16200000">
            <a:off x="1358513" y="3989490"/>
            <a:ext cx="384203" cy="633321"/>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BC408FB-26D2-14C0-6260-A5669DC70087}"/>
              </a:ext>
            </a:extLst>
          </p:cNvPr>
          <p:cNvSpPr/>
          <p:nvPr/>
        </p:nvSpPr>
        <p:spPr>
          <a:xfrm>
            <a:off x="6096000" y="777057"/>
            <a:ext cx="942374" cy="75741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93199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omputer&#10;&#10;Description automatically generated">
            <a:extLst>
              <a:ext uri="{FF2B5EF4-FFF2-40B4-BE49-F238E27FC236}">
                <a16:creationId xmlns:a16="http://schemas.microsoft.com/office/drawing/2014/main" id="{E9AF8C49-6B8D-9ED7-25C2-C2F6FF18FF69}"/>
              </a:ext>
            </a:extLst>
          </p:cNvPr>
          <p:cNvPicPr>
            <a:picLocks noChangeAspect="1"/>
          </p:cNvPicPr>
          <p:nvPr/>
        </p:nvPicPr>
        <p:blipFill rotWithShape="1">
          <a:blip r:embed="rId4">
            <a:extLst>
              <a:ext uri="{28A0092B-C50C-407E-A947-70E740481C1C}">
                <a14:useLocalDpi xmlns:a14="http://schemas.microsoft.com/office/drawing/2010/main" val="0"/>
              </a:ext>
            </a:extLst>
          </a:blip>
          <a:srcRect l="5284" r="4824"/>
          <a:stretch/>
        </p:blipFill>
        <p:spPr>
          <a:xfrm>
            <a:off x="1427988" y="1440265"/>
            <a:ext cx="9336024" cy="372405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dirty="0">
                <a:ea typeface="ＭＳ Ｐゴシック" charset="-128"/>
              </a:rPr>
              <a:t>Upload Rosters, continued</a:t>
            </a:r>
            <a:endParaRPr lang="en-US" dirty="0"/>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1" name="Rectangle 10">
            <a:extLst>
              <a:ext uri="{FF2B5EF4-FFF2-40B4-BE49-F238E27FC236}">
                <a16:creationId xmlns:a16="http://schemas.microsoft.com/office/drawing/2014/main" id="{F94C931C-5B9D-17FE-44DB-97CB8315B194}"/>
              </a:ext>
            </a:extLst>
          </p:cNvPr>
          <p:cNvSpPr/>
          <p:nvPr/>
        </p:nvSpPr>
        <p:spPr>
          <a:xfrm>
            <a:off x="1872342" y="3048521"/>
            <a:ext cx="3233058" cy="115200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9">
            <a:extLst>
              <a:ext uri="{FF2B5EF4-FFF2-40B4-BE49-F238E27FC236}">
                <a16:creationId xmlns:a16="http://schemas.microsoft.com/office/drawing/2014/main" id="{E3EC5EA6-1F34-9FC4-14A8-7F71F43EDB7A}"/>
              </a:ext>
            </a:extLst>
          </p:cNvPr>
          <p:cNvSpPr/>
          <p:nvPr/>
        </p:nvSpPr>
        <p:spPr>
          <a:xfrm rot="10800000">
            <a:off x="4818304" y="4696239"/>
            <a:ext cx="384203" cy="633321"/>
          </a:xfrm>
          <a:prstGeom prst="downArrow">
            <a:avLst>
              <a:gd name="adj1" fmla="val 40337"/>
              <a:gd name="adj2" fmla="val 687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8E68326-3C7F-03B2-F545-65866D1BE043}"/>
              </a:ext>
            </a:extLst>
          </p:cNvPr>
          <p:cNvSpPr/>
          <p:nvPr/>
        </p:nvSpPr>
        <p:spPr>
          <a:xfrm>
            <a:off x="8560253" y="2037787"/>
            <a:ext cx="1404258" cy="75741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607427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92859A-D8F6-3A49-8BD7-851F052B87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31831" y="730917"/>
            <a:ext cx="5493968" cy="5431888"/>
          </a:xfrm>
          <a:prstGeom prst="rect">
            <a:avLst/>
          </a:prstGeom>
          <a:solidFill>
            <a:schemeClr val="accent1"/>
          </a:solidFill>
          <a:ln>
            <a:solidFill>
              <a:schemeClr val="accent1"/>
            </a:solidFill>
          </a:ln>
        </p:spPr>
      </p:pic>
      <p:sp>
        <p:nvSpPr>
          <p:cNvPr id="8" name="Title 1"/>
          <p:cNvSpPr>
            <a:spLocks noGrp="1"/>
          </p:cNvSpPr>
          <p:nvPr>
            <p:ph type="title"/>
          </p:nvPr>
        </p:nvSpPr>
        <p:spPr/>
        <p:txBody>
          <a:bodyPr/>
          <a:lstStyle/>
          <a:p>
            <a:r>
              <a:rPr lang="en-US" dirty="0"/>
              <a:t>Users</a:t>
            </a:r>
          </a:p>
        </p:txBody>
      </p:sp>
      <p:sp>
        <p:nvSpPr>
          <p:cNvPr id="5" name="Rectangle 4">
            <a:extLst>
              <a:ext uri="{FF2B5EF4-FFF2-40B4-BE49-F238E27FC236}">
                <a16:creationId xmlns:a16="http://schemas.microsoft.com/office/drawing/2014/main" id="{0D3C5A33-4D8A-4807-B0C4-DBB4064BD83C}"/>
              </a:ext>
            </a:extLst>
          </p:cNvPr>
          <p:cNvSpPr/>
          <p:nvPr/>
        </p:nvSpPr>
        <p:spPr>
          <a:xfrm>
            <a:off x="3531830" y="2855935"/>
            <a:ext cx="5493967" cy="7139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a:p>
        </p:txBody>
      </p:sp>
      <p:sp>
        <p:nvSpPr>
          <p:cNvPr id="10" name="Slide Number Placeholder 3">
            <a:extLst>
              <a:ext uri="{FF2B5EF4-FFF2-40B4-BE49-F238E27FC236}">
                <a16:creationId xmlns:a16="http://schemas.microsoft.com/office/drawing/2014/main" id="{A7BE1E50-82AC-4492-84FB-BA07B2EBAA3A}"/>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38</a:t>
            </a:fld>
            <a:endParaRPr lang="en-US" dirty="0">
              <a:latin typeface="Arial"/>
              <a:ea typeface="ＭＳ Ｐゴシック" charset="-128"/>
            </a:endParaRPr>
          </a:p>
        </p:txBody>
      </p:sp>
    </p:spTree>
    <p:extLst>
      <p:ext uri="{BB962C8B-B14F-4D97-AF65-F5344CB8AC3E}">
        <p14:creationId xmlns:p14="http://schemas.microsoft.com/office/powerpoint/2010/main" val="3385064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ＭＳ Ｐゴシック" charset="-128"/>
              </a:rPr>
              <a:t>Modify Users One at a Time</a:t>
            </a:r>
            <a:endParaRPr lang="en-US" dirty="0"/>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4" name="Group 3">
            <a:extLst>
              <a:ext uri="{FF2B5EF4-FFF2-40B4-BE49-F238E27FC236}">
                <a16:creationId xmlns:a16="http://schemas.microsoft.com/office/drawing/2014/main" id="{BC7686B9-70D7-4752-9F55-031BDC99FE79}"/>
              </a:ext>
            </a:extLst>
          </p:cNvPr>
          <p:cNvGrpSpPr/>
          <p:nvPr/>
        </p:nvGrpSpPr>
        <p:grpSpPr>
          <a:xfrm>
            <a:off x="225028" y="954205"/>
            <a:ext cx="3207544" cy="5102066"/>
            <a:chOff x="224915" y="951994"/>
            <a:chExt cx="2995759" cy="4954012"/>
          </a:xfrm>
        </p:grpSpPr>
        <p:pic>
          <p:nvPicPr>
            <p:cNvPr id="14" name="Picture 13">
              <a:extLst>
                <a:ext uri="{FF2B5EF4-FFF2-40B4-BE49-F238E27FC236}">
                  <a16:creationId xmlns:a16="http://schemas.microsoft.com/office/drawing/2014/main" id="{BAA19F95-5C33-4ED6-8C1D-A8AB35A5E78C}"/>
                </a:ext>
              </a:extLst>
            </p:cNvPr>
            <p:cNvPicPr>
              <a:picLocks noChangeAspect="1"/>
            </p:cNvPicPr>
            <p:nvPr/>
          </p:nvPicPr>
          <p:blipFill rotWithShape="1">
            <a:blip r:embed="rId3">
              <a:extLst>
                <a:ext uri="{28A0092B-C50C-407E-A947-70E740481C1C}">
                  <a14:useLocalDpi xmlns:a14="http://schemas.microsoft.com/office/drawing/2010/main" val="0"/>
                </a:ext>
              </a:extLst>
            </a:blip>
            <a:srcRect l="1170" r="1170"/>
            <a:stretch/>
          </p:blipFill>
          <p:spPr>
            <a:xfrm>
              <a:off x="224915" y="951994"/>
              <a:ext cx="2995759" cy="495401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2CCECF02-8395-4198-9817-61C8629390FA}"/>
                </a:ext>
              </a:extLst>
            </p:cNvPr>
            <p:cNvSpPr/>
            <p:nvPr/>
          </p:nvSpPr>
          <p:spPr>
            <a:xfrm>
              <a:off x="259852" y="3450102"/>
              <a:ext cx="2960822" cy="3013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1617EFDA-6D0E-4963-B404-BDB827A3DE68}"/>
              </a:ext>
            </a:extLst>
          </p:cNvPr>
          <p:cNvGrpSpPr/>
          <p:nvPr/>
        </p:nvGrpSpPr>
        <p:grpSpPr>
          <a:xfrm>
            <a:off x="3991813" y="757803"/>
            <a:ext cx="7919770" cy="2551033"/>
            <a:chOff x="3991813" y="757803"/>
            <a:chExt cx="7919770" cy="2551033"/>
          </a:xfrm>
        </p:grpSpPr>
        <p:pic>
          <p:nvPicPr>
            <p:cNvPr id="7" name="Picture 6">
              <a:extLst>
                <a:ext uri="{FF2B5EF4-FFF2-40B4-BE49-F238E27FC236}">
                  <a16:creationId xmlns:a16="http://schemas.microsoft.com/office/drawing/2014/main" id="{DB352275-02E6-43C8-905E-A2AF2A82CA2D}"/>
                </a:ext>
              </a:extLst>
            </p:cNvPr>
            <p:cNvPicPr>
              <a:picLocks noChangeAspect="1"/>
            </p:cNvPicPr>
            <p:nvPr/>
          </p:nvPicPr>
          <p:blipFill rotWithShape="1">
            <a:blip r:embed="rId4">
              <a:extLst>
                <a:ext uri="{28A0092B-C50C-407E-A947-70E740481C1C}">
                  <a14:useLocalDpi xmlns:a14="http://schemas.microsoft.com/office/drawing/2010/main" val="0"/>
                </a:ext>
              </a:extLst>
            </a:blip>
            <a:srcRect t="287" b="287"/>
            <a:stretch/>
          </p:blipFill>
          <p:spPr>
            <a:xfrm>
              <a:off x="3991813" y="757803"/>
              <a:ext cx="7919770" cy="255103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1" name="Down Arrow 9">
              <a:extLst>
                <a:ext uri="{FF2B5EF4-FFF2-40B4-BE49-F238E27FC236}">
                  <a16:creationId xmlns:a16="http://schemas.microsoft.com/office/drawing/2014/main" id="{E9BAF241-A56D-4B93-B3EE-52AB5CA6DE33}"/>
                </a:ext>
              </a:extLst>
            </p:cNvPr>
            <p:cNvSpPr/>
            <p:nvPr/>
          </p:nvSpPr>
          <p:spPr>
            <a:xfrm rot="5400000">
              <a:off x="8904527" y="2800074"/>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920B76BF-2A4F-4E34-AA23-4F5E39182B22}"/>
              </a:ext>
            </a:extLst>
          </p:cNvPr>
          <p:cNvGrpSpPr/>
          <p:nvPr/>
        </p:nvGrpSpPr>
        <p:grpSpPr>
          <a:xfrm>
            <a:off x="3764038" y="3429000"/>
            <a:ext cx="8133153" cy="2703512"/>
            <a:chOff x="3764038" y="3429000"/>
            <a:chExt cx="8133153" cy="2703512"/>
          </a:xfrm>
        </p:grpSpPr>
        <p:grpSp>
          <p:nvGrpSpPr>
            <p:cNvPr id="17" name="Group 16">
              <a:extLst>
                <a:ext uri="{FF2B5EF4-FFF2-40B4-BE49-F238E27FC236}">
                  <a16:creationId xmlns:a16="http://schemas.microsoft.com/office/drawing/2014/main" id="{2A40B06A-204A-4899-B67C-1D869B7BC05D}"/>
                </a:ext>
              </a:extLst>
            </p:cNvPr>
            <p:cNvGrpSpPr/>
            <p:nvPr/>
          </p:nvGrpSpPr>
          <p:grpSpPr>
            <a:xfrm>
              <a:off x="3960901" y="3429000"/>
              <a:ext cx="7936290" cy="2703512"/>
              <a:chOff x="3925960" y="1757163"/>
              <a:chExt cx="7815943" cy="2640273"/>
            </a:xfrm>
          </p:grpSpPr>
          <p:pic>
            <p:nvPicPr>
              <p:cNvPr id="19" name="Picture 18" descr="A screenshot of a computer screen&#10;&#10;Description generated with very high confidence">
                <a:extLst>
                  <a:ext uri="{FF2B5EF4-FFF2-40B4-BE49-F238E27FC236}">
                    <a16:creationId xmlns:a16="http://schemas.microsoft.com/office/drawing/2014/main" id="{CD520867-91BF-407F-8873-DCB92BCFE7A9}"/>
                  </a:ext>
                </a:extLst>
              </p:cNvPr>
              <p:cNvPicPr>
                <a:picLocks noChangeAspect="1"/>
              </p:cNvPicPr>
              <p:nvPr/>
            </p:nvPicPr>
            <p:blipFill rotWithShape="1">
              <a:blip r:embed="rId5">
                <a:extLst>
                  <a:ext uri="{28A0092B-C50C-407E-A947-70E740481C1C}">
                    <a14:useLocalDpi xmlns:a14="http://schemas.microsoft.com/office/drawing/2010/main" val="0"/>
                  </a:ext>
                </a:extLst>
              </a:blip>
              <a:srcRect b="21037"/>
              <a:stretch/>
            </p:blipFill>
            <p:spPr>
              <a:xfrm>
                <a:off x="3925960" y="1757163"/>
                <a:ext cx="7815943" cy="264027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C5D63C94-44DA-4D4F-B1CC-5BC4EA9570A6}"/>
                  </a:ext>
                </a:extLst>
              </p:cNvPr>
              <p:cNvSpPr/>
              <p:nvPr/>
            </p:nvSpPr>
            <p:spPr>
              <a:xfrm>
                <a:off x="3956403" y="2526016"/>
                <a:ext cx="978453" cy="3811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Down Arrow 9">
              <a:extLst>
                <a:ext uri="{FF2B5EF4-FFF2-40B4-BE49-F238E27FC236}">
                  <a16:creationId xmlns:a16="http://schemas.microsoft.com/office/drawing/2014/main" id="{D0961E20-D9A1-424F-9C3C-9997E03F7670}"/>
                </a:ext>
              </a:extLst>
            </p:cNvPr>
            <p:cNvSpPr/>
            <p:nvPr/>
          </p:nvSpPr>
          <p:spPr>
            <a:xfrm rot="16200000">
              <a:off x="3888597" y="5623750"/>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3067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79C776-B27C-4462-9759-5E6CB3554F0F}"/>
              </a:ext>
            </a:extLst>
          </p:cNvPr>
          <p:cNvSpPr>
            <a:spLocks noGrp="1"/>
          </p:cNvSpPr>
          <p:nvPr>
            <p:ph type="title"/>
          </p:nvPr>
        </p:nvSpPr>
        <p:spPr>
          <a:xfrm>
            <a:off x="429768" y="64008"/>
            <a:ext cx="11018520" cy="521208"/>
          </a:xfrm>
        </p:spPr>
        <p:txBody>
          <a:bodyPr/>
          <a:lstStyle/>
          <a:p>
            <a:r>
              <a:rPr lang="en-US" dirty="0"/>
              <a:t>Accessing your TIDE Account, continued</a:t>
            </a:r>
          </a:p>
        </p:txBody>
      </p:sp>
      <p:sp>
        <p:nvSpPr>
          <p:cNvPr id="11" name="Slide Number Placeholder 3">
            <a:extLst>
              <a:ext uri="{FF2B5EF4-FFF2-40B4-BE49-F238E27FC236}">
                <a16:creationId xmlns:a16="http://schemas.microsoft.com/office/drawing/2014/main" id="{E8386C17-1DBE-4D32-B98A-DE4F42C9F65F}"/>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4</a:t>
            </a:fld>
            <a:endParaRPr lang="en-US" dirty="0">
              <a:latin typeface="Arial"/>
              <a:ea typeface="ＭＳ Ｐゴシック" charset="-128"/>
            </a:endParaRPr>
          </a:p>
        </p:txBody>
      </p:sp>
      <p:sp>
        <p:nvSpPr>
          <p:cNvPr id="8" name="TextBox 7"/>
          <p:cNvSpPr txBox="1"/>
          <p:nvPr/>
        </p:nvSpPr>
        <p:spPr>
          <a:xfrm>
            <a:off x="429767" y="1464274"/>
            <a:ext cx="5370532" cy="1041439"/>
          </a:xfrm>
          <a:prstGeom prst="rect">
            <a:avLst/>
          </a:prstGeom>
          <a:noFill/>
        </p:spPr>
        <p:txBody>
          <a:bodyPr wrap="square" rtlCol="0">
            <a:spAutoFit/>
          </a:bodyPr>
          <a:lstStyle/>
          <a:p>
            <a:pPr>
              <a:spcAft>
                <a:spcPts val="1200"/>
              </a:spcAft>
            </a:pPr>
            <a:r>
              <a:rPr lang="en-US" sz="2056" dirty="0"/>
              <a:t>3. Click the [</a:t>
            </a:r>
            <a:r>
              <a:rPr lang="en-US" sz="2056" b="1" dirty="0"/>
              <a:t>ELA &amp; Mathematics</a:t>
            </a:r>
            <a:r>
              <a:rPr lang="en-US" sz="2056" dirty="0"/>
              <a:t>] portal card or ELA and Mathematics topic in the top navigation to access DeSSA applications.</a:t>
            </a:r>
          </a:p>
        </p:txBody>
      </p:sp>
      <p:sp>
        <p:nvSpPr>
          <p:cNvPr id="12" name="TextBox 11"/>
          <p:cNvSpPr txBox="1"/>
          <p:nvPr/>
        </p:nvSpPr>
        <p:spPr>
          <a:xfrm>
            <a:off x="6706188" y="1494741"/>
            <a:ext cx="5485813" cy="1357808"/>
          </a:xfrm>
          <a:prstGeom prst="rect">
            <a:avLst/>
          </a:prstGeom>
          <a:noFill/>
        </p:spPr>
        <p:txBody>
          <a:bodyPr wrap="square" rtlCol="0">
            <a:spAutoFit/>
          </a:bodyPr>
          <a:lstStyle/>
          <a:p>
            <a:pPr lvl="0"/>
            <a:r>
              <a:rPr lang="en-US" sz="2056" dirty="0"/>
              <a:t>4. Click the [</a:t>
            </a:r>
            <a:r>
              <a:rPr lang="en-US" sz="2056" b="1" dirty="0"/>
              <a:t>TIDE</a:t>
            </a:r>
            <a:r>
              <a:rPr lang="en-US" sz="2056" dirty="0"/>
              <a:t>]</a:t>
            </a:r>
            <a:r>
              <a:rPr lang="en-US" sz="2056" b="1" dirty="0"/>
              <a:t> </a:t>
            </a:r>
            <a:r>
              <a:rPr lang="en-US" sz="2056" dirty="0"/>
              <a:t>button. If you are authorized to access this application, you will be automatically directed to the TIDE home page. You will not have to log in again.</a:t>
            </a:r>
          </a:p>
        </p:txBody>
      </p:sp>
      <p:pic>
        <p:nvPicPr>
          <p:cNvPr id="6" name="Picture 5">
            <a:extLst>
              <a:ext uri="{FF2B5EF4-FFF2-40B4-BE49-F238E27FC236}">
                <a16:creationId xmlns:a16="http://schemas.microsoft.com/office/drawing/2014/main" id="{E12FB441-1735-441D-A452-D6E94EDEE3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5827" y="3082702"/>
            <a:ext cx="2985124" cy="2837570"/>
          </a:xfrm>
          <a:prstGeom prst="rect">
            <a:avLst/>
          </a:prstGeom>
          <a:ln>
            <a:solidFill>
              <a:schemeClr val="accent1"/>
            </a:solidFill>
          </a:ln>
        </p:spPr>
      </p:pic>
      <p:pic>
        <p:nvPicPr>
          <p:cNvPr id="13" name="Picture 12">
            <a:extLst>
              <a:ext uri="{FF2B5EF4-FFF2-40B4-BE49-F238E27FC236}">
                <a16:creationId xmlns:a16="http://schemas.microsoft.com/office/drawing/2014/main" id="{89A09EBE-75D0-4DB4-99E1-1C6A974AF5E0}"/>
              </a:ext>
            </a:extLst>
          </p:cNvPr>
          <p:cNvPicPr/>
          <p:nvPr/>
        </p:nvPicPr>
        <p:blipFill>
          <a:blip r:embed="rId4"/>
          <a:stretch>
            <a:fillRect/>
          </a:stretch>
        </p:blipFill>
        <p:spPr>
          <a:xfrm>
            <a:off x="7653065" y="3180139"/>
            <a:ext cx="2721020" cy="2642696"/>
          </a:xfrm>
          <a:prstGeom prst="rect">
            <a:avLst/>
          </a:prstGeom>
          <a:ln>
            <a:solidFill>
              <a:schemeClr val="accent1"/>
            </a:solidFill>
          </a:ln>
        </p:spPr>
      </p:pic>
    </p:spTree>
    <p:extLst>
      <p:ext uri="{BB962C8B-B14F-4D97-AF65-F5344CB8AC3E}">
        <p14:creationId xmlns:p14="http://schemas.microsoft.com/office/powerpoint/2010/main" val="1099791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4435" y="1886192"/>
            <a:ext cx="8224699" cy="3852006"/>
          </a:xfrm>
        </p:spPr>
        <p:txBody>
          <a:bodyPr/>
          <a:lstStyle/>
          <a:p>
            <a:pPr marL="0" indent="0">
              <a:buNone/>
            </a:pPr>
            <a:endParaRPr lang="en-US" dirty="0"/>
          </a:p>
          <a:p>
            <a:endParaRPr lang="en-US" dirty="0"/>
          </a:p>
        </p:txBody>
      </p:sp>
      <p:sp>
        <p:nvSpPr>
          <p:cNvPr id="3" name="Title 2"/>
          <p:cNvSpPr>
            <a:spLocks noGrp="1"/>
          </p:cNvSpPr>
          <p:nvPr>
            <p:ph type="title"/>
          </p:nvPr>
        </p:nvSpPr>
        <p:spPr/>
        <p:txBody>
          <a:bodyPr/>
          <a:lstStyle/>
          <a:p>
            <a:r>
              <a:rPr lang="en-US" dirty="0"/>
              <a:t>View/Edit/Export User Results</a:t>
            </a:r>
          </a:p>
        </p:txBody>
      </p:sp>
      <p:sp>
        <p:nvSpPr>
          <p:cNvPr id="17" name="Slide Number Placeholder 3">
            <a:extLst>
              <a:ext uri="{FF2B5EF4-FFF2-40B4-BE49-F238E27FC236}">
                <a16:creationId xmlns:a16="http://schemas.microsoft.com/office/drawing/2014/main" id="{6EB9348E-ADE6-48A4-886D-8A620150CE0C}"/>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40</a:t>
            </a:fld>
            <a:endParaRPr lang="en-US" dirty="0">
              <a:latin typeface="Arial"/>
              <a:ea typeface="ＭＳ Ｐゴシック" charset="-128"/>
            </a:endParaRPr>
          </a:p>
        </p:txBody>
      </p:sp>
      <p:pic>
        <p:nvPicPr>
          <p:cNvPr id="19" name="Picture 18" descr="A screenshot of a cell phone&#10;&#10;Description automatically generated">
            <a:extLst>
              <a:ext uri="{FF2B5EF4-FFF2-40B4-BE49-F238E27FC236}">
                <a16:creationId xmlns:a16="http://schemas.microsoft.com/office/drawing/2014/main" id="{2623FEF6-0185-DB4A-9935-D7D5DCC2C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679" y="1233120"/>
            <a:ext cx="3314595" cy="4700564"/>
          </a:xfrm>
          <a:prstGeom prst="rect">
            <a:avLst/>
          </a:prstGeom>
        </p:spPr>
      </p:pic>
      <p:sp>
        <p:nvSpPr>
          <p:cNvPr id="20" name="Rectangle 19">
            <a:extLst>
              <a:ext uri="{FF2B5EF4-FFF2-40B4-BE49-F238E27FC236}">
                <a16:creationId xmlns:a16="http://schemas.microsoft.com/office/drawing/2014/main" id="{F10A1FD6-3305-6146-80F0-E27DECB9463F}"/>
              </a:ext>
            </a:extLst>
          </p:cNvPr>
          <p:cNvSpPr/>
          <p:nvPr/>
        </p:nvSpPr>
        <p:spPr>
          <a:xfrm>
            <a:off x="249679" y="3439677"/>
            <a:ext cx="3330389" cy="3078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a:p>
        </p:txBody>
      </p:sp>
      <p:pic>
        <p:nvPicPr>
          <p:cNvPr id="7" name="Picture 6">
            <a:extLst>
              <a:ext uri="{FF2B5EF4-FFF2-40B4-BE49-F238E27FC236}">
                <a16:creationId xmlns:a16="http://schemas.microsoft.com/office/drawing/2014/main" id="{61E78BE6-8065-4A53-822C-D9E526689460}"/>
              </a:ext>
            </a:extLst>
          </p:cNvPr>
          <p:cNvPicPr>
            <a:picLocks noChangeAspect="1"/>
          </p:cNvPicPr>
          <p:nvPr/>
        </p:nvPicPr>
        <p:blipFill>
          <a:blip r:embed="rId4"/>
          <a:stretch>
            <a:fillRect/>
          </a:stretch>
        </p:blipFill>
        <p:spPr>
          <a:xfrm>
            <a:off x="4205641" y="1581760"/>
            <a:ext cx="7947700" cy="2861172"/>
          </a:xfrm>
          <a:prstGeom prst="rect">
            <a:avLst/>
          </a:prstGeom>
        </p:spPr>
      </p:pic>
      <p:grpSp>
        <p:nvGrpSpPr>
          <p:cNvPr id="5" name="Group 4">
            <a:extLst>
              <a:ext uri="{FF2B5EF4-FFF2-40B4-BE49-F238E27FC236}">
                <a16:creationId xmlns:a16="http://schemas.microsoft.com/office/drawing/2014/main" id="{41C97D09-7B9C-4743-9EAF-DDF10BBDDD31}"/>
              </a:ext>
            </a:extLst>
          </p:cNvPr>
          <p:cNvGrpSpPr/>
          <p:nvPr/>
        </p:nvGrpSpPr>
        <p:grpSpPr>
          <a:xfrm>
            <a:off x="3580068" y="1991638"/>
            <a:ext cx="1681090" cy="2143322"/>
            <a:chOff x="3692905" y="2514587"/>
            <a:chExt cx="1681090" cy="2143322"/>
          </a:xfrm>
        </p:grpSpPr>
        <p:sp>
          <p:nvSpPr>
            <p:cNvPr id="15" name="Rectangle 14"/>
            <p:cNvSpPr/>
            <p:nvPr/>
          </p:nvSpPr>
          <p:spPr>
            <a:xfrm>
              <a:off x="4341343" y="2514587"/>
              <a:ext cx="1032652" cy="3757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
          <p:nvSpPr>
            <p:cNvPr id="14" name="Down Arrow 13"/>
            <p:cNvSpPr/>
            <p:nvPr/>
          </p:nvSpPr>
          <p:spPr>
            <a:xfrm rot="16200000">
              <a:off x="3807238" y="4162463"/>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grpSp>
    </p:spTree>
    <p:extLst>
      <p:ext uri="{BB962C8B-B14F-4D97-AF65-F5344CB8AC3E}">
        <p14:creationId xmlns:p14="http://schemas.microsoft.com/office/powerpoint/2010/main" val="1430030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961747" y="914400"/>
            <a:ext cx="6802833" cy="4782065"/>
          </a:xfrm>
          <a:prstGeom prst="rect">
            <a:avLst/>
          </a:prstGeom>
          <a:ln>
            <a:solidFill>
              <a:schemeClr val="accent1"/>
            </a:solidFill>
          </a:ln>
        </p:spPr>
      </p:pic>
      <p:sp>
        <p:nvSpPr>
          <p:cNvPr id="3" name="Title 2"/>
          <p:cNvSpPr>
            <a:spLocks noGrp="1"/>
          </p:cNvSpPr>
          <p:nvPr>
            <p:ph type="title"/>
          </p:nvPr>
        </p:nvSpPr>
        <p:spPr/>
        <p:txBody>
          <a:bodyPr/>
          <a:lstStyle/>
          <a:p>
            <a:r>
              <a:rPr lang="en-US" dirty="0"/>
              <a:t>View/Edit/Export User Results- Add More Roles</a:t>
            </a:r>
          </a:p>
        </p:txBody>
      </p:sp>
      <p:sp>
        <p:nvSpPr>
          <p:cNvPr id="14" name="Down Arrow 13"/>
          <p:cNvSpPr/>
          <p:nvPr/>
        </p:nvSpPr>
        <p:spPr>
          <a:xfrm rot="16200000">
            <a:off x="6660874" y="4883922"/>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
        <p:nvSpPr>
          <p:cNvPr id="17" name="Slide Number Placeholder 3">
            <a:extLst>
              <a:ext uri="{FF2B5EF4-FFF2-40B4-BE49-F238E27FC236}">
                <a16:creationId xmlns:a16="http://schemas.microsoft.com/office/drawing/2014/main" id="{6EB9348E-ADE6-48A4-886D-8A620150CE0C}"/>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41</a:t>
            </a:fld>
            <a:endParaRPr lang="en-US" dirty="0">
              <a:latin typeface="Arial"/>
              <a:ea typeface="ＭＳ Ｐゴシック" charset="-128"/>
            </a:endParaRPr>
          </a:p>
        </p:txBody>
      </p:sp>
      <p:pic>
        <p:nvPicPr>
          <p:cNvPr id="19" name="Picture 18" descr="A screenshot of a cell phone&#10;&#10;Description automatically generated">
            <a:extLst>
              <a:ext uri="{FF2B5EF4-FFF2-40B4-BE49-F238E27FC236}">
                <a16:creationId xmlns:a16="http://schemas.microsoft.com/office/drawing/2014/main" id="{2623FEF6-0185-DB4A-9935-D7D5DCC2C0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473" y="1209369"/>
            <a:ext cx="3314595" cy="4700564"/>
          </a:xfrm>
          <a:prstGeom prst="rect">
            <a:avLst/>
          </a:prstGeom>
          <a:ln>
            <a:solidFill>
              <a:schemeClr val="accent1"/>
            </a:solidFill>
          </a:ln>
        </p:spPr>
      </p:pic>
      <p:sp>
        <p:nvSpPr>
          <p:cNvPr id="20" name="Rectangle 19">
            <a:extLst>
              <a:ext uri="{FF2B5EF4-FFF2-40B4-BE49-F238E27FC236}">
                <a16:creationId xmlns:a16="http://schemas.microsoft.com/office/drawing/2014/main" id="{F10A1FD6-3305-6146-80F0-E27DECB9463F}"/>
              </a:ext>
            </a:extLst>
          </p:cNvPr>
          <p:cNvSpPr/>
          <p:nvPr/>
        </p:nvSpPr>
        <p:spPr>
          <a:xfrm>
            <a:off x="249679" y="3439677"/>
            <a:ext cx="3330389" cy="3078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a:p>
        </p:txBody>
      </p:sp>
      <p:sp>
        <p:nvSpPr>
          <p:cNvPr id="16" name="Rectangle 15"/>
          <p:cNvSpPr/>
          <p:nvPr/>
        </p:nvSpPr>
        <p:spPr>
          <a:xfrm>
            <a:off x="5165126" y="4342404"/>
            <a:ext cx="6413156" cy="3387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a:p>
        </p:txBody>
      </p:sp>
    </p:spTree>
    <p:extLst>
      <p:ext uri="{BB962C8B-B14F-4D97-AF65-F5344CB8AC3E}">
        <p14:creationId xmlns:p14="http://schemas.microsoft.com/office/powerpoint/2010/main" val="2838386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Test Windows</a:t>
            </a:r>
          </a:p>
        </p:txBody>
      </p:sp>
      <p:grpSp>
        <p:nvGrpSpPr>
          <p:cNvPr id="8" name="Group 7">
            <a:extLst>
              <a:ext uri="{FF2B5EF4-FFF2-40B4-BE49-F238E27FC236}">
                <a16:creationId xmlns:a16="http://schemas.microsoft.com/office/drawing/2014/main" id="{F78CB214-3297-44DB-AE9A-CB04117A4FAA}"/>
              </a:ext>
            </a:extLst>
          </p:cNvPr>
          <p:cNvGrpSpPr>
            <a:grpSpLocks noChangeAspect="1"/>
          </p:cNvGrpSpPr>
          <p:nvPr/>
        </p:nvGrpSpPr>
        <p:grpSpPr>
          <a:xfrm>
            <a:off x="3775094" y="819816"/>
            <a:ext cx="4855018" cy="5218368"/>
            <a:chOff x="3813234" y="1185236"/>
            <a:chExt cx="4482185" cy="4817632"/>
          </a:xfrm>
        </p:grpSpPr>
        <p:pic>
          <p:nvPicPr>
            <p:cNvPr id="5" name="Picture 4">
              <a:extLst>
                <a:ext uri="{FF2B5EF4-FFF2-40B4-BE49-F238E27FC236}">
                  <a16:creationId xmlns:a16="http://schemas.microsoft.com/office/drawing/2014/main" id="{888F41CA-D0DF-41F3-8804-0C2C69917F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13234" y="1185236"/>
              <a:ext cx="4482185" cy="475090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Rectangle 8"/>
            <p:cNvSpPr/>
            <p:nvPr/>
          </p:nvSpPr>
          <p:spPr>
            <a:xfrm>
              <a:off x="3813234" y="4718318"/>
              <a:ext cx="4482185" cy="12845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Slide Number Placeholder 3">
            <a:extLst>
              <a:ext uri="{FF2B5EF4-FFF2-40B4-BE49-F238E27FC236}">
                <a16:creationId xmlns:a16="http://schemas.microsoft.com/office/drawing/2014/main" id="{33B7120E-C2C4-42EA-B35B-76CAEE175173}"/>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500702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809616" y="83872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le 3"/>
          <p:cNvSpPr>
            <a:spLocks noGrp="1"/>
          </p:cNvSpPr>
          <p:nvPr>
            <p:ph type="title"/>
          </p:nvPr>
        </p:nvSpPr>
        <p:spPr/>
        <p:txBody>
          <a:bodyPr/>
          <a:lstStyle/>
          <a:p>
            <a:r>
              <a:rPr lang="en-US" dirty="0"/>
              <a:t>Test Windows Example</a:t>
            </a:r>
          </a:p>
        </p:txBody>
      </p:sp>
      <p:sp>
        <p:nvSpPr>
          <p:cNvPr id="15" name="TextBox 14"/>
          <p:cNvSpPr txBox="1"/>
          <p:nvPr/>
        </p:nvSpPr>
        <p:spPr>
          <a:xfrm>
            <a:off x="3208949" y="4951479"/>
            <a:ext cx="1208985" cy="400110"/>
          </a:xfrm>
          <a:prstGeom prst="rect">
            <a:avLst/>
          </a:prstGeom>
          <a:noFill/>
        </p:spPr>
        <p:txBody>
          <a:bodyPr wrap="none" rtlCol="0">
            <a:spAutoFit/>
          </a:bodyPr>
          <a:lstStyle/>
          <a:p>
            <a:r>
              <a:rPr lang="en-US" sz="2000" dirty="0"/>
              <a:t>April 1</a:t>
            </a:r>
            <a:r>
              <a:rPr lang="en-US" sz="2000" dirty="0">
                <a:latin typeface="Courier New"/>
                <a:cs typeface="Courier New"/>
              </a:rPr>
              <a:t>–</a:t>
            </a:r>
            <a:r>
              <a:rPr lang="en-US" sz="2000" dirty="0"/>
              <a:t>5</a:t>
            </a:r>
          </a:p>
        </p:txBody>
      </p:sp>
      <p:sp>
        <p:nvSpPr>
          <p:cNvPr id="16" name="TextBox 15"/>
          <p:cNvSpPr txBox="1"/>
          <p:nvPr/>
        </p:nvSpPr>
        <p:spPr>
          <a:xfrm>
            <a:off x="5842830" y="4914816"/>
            <a:ext cx="1351652" cy="400110"/>
          </a:xfrm>
          <a:prstGeom prst="rect">
            <a:avLst/>
          </a:prstGeom>
          <a:noFill/>
        </p:spPr>
        <p:txBody>
          <a:bodyPr wrap="none" rtlCol="0">
            <a:spAutoFit/>
          </a:bodyPr>
          <a:lstStyle/>
          <a:p>
            <a:r>
              <a:rPr lang="en-US" sz="2000" dirty="0"/>
              <a:t>April 8</a:t>
            </a:r>
            <a:r>
              <a:rPr lang="en-US" sz="2000" dirty="0">
                <a:latin typeface="Courier New"/>
                <a:cs typeface="Courier New"/>
              </a:rPr>
              <a:t>–</a:t>
            </a:r>
            <a:r>
              <a:rPr lang="en-US" sz="2000" dirty="0"/>
              <a:t>12</a:t>
            </a:r>
          </a:p>
        </p:txBody>
      </p:sp>
      <p:sp>
        <p:nvSpPr>
          <p:cNvPr id="17" name="TextBox 16"/>
          <p:cNvSpPr txBox="1"/>
          <p:nvPr/>
        </p:nvSpPr>
        <p:spPr>
          <a:xfrm>
            <a:off x="7888064" y="4902724"/>
            <a:ext cx="1494320" cy="400110"/>
          </a:xfrm>
          <a:prstGeom prst="rect">
            <a:avLst/>
          </a:prstGeom>
          <a:noFill/>
        </p:spPr>
        <p:txBody>
          <a:bodyPr wrap="none" rtlCol="0">
            <a:spAutoFit/>
          </a:bodyPr>
          <a:lstStyle/>
          <a:p>
            <a:r>
              <a:rPr lang="en-US" sz="2000" dirty="0"/>
              <a:t>April 15</a:t>
            </a:r>
            <a:r>
              <a:rPr lang="en-US" sz="2000" dirty="0">
                <a:latin typeface="Courier New"/>
                <a:cs typeface="Courier New"/>
              </a:rPr>
              <a:t>–</a:t>
            </a:r>
            <a:r>
              <a:rPr lang="en-US" sz="2000" dirty="0"/>
              <a:t>19</a:t>
            </a:r>
          </a:p>
        </p:txBody>
      </p:sp>
      <p:cxnSp>
        <p:nvCxnSpPr>
          <p:cNvPr id="19" name="Straight Connector 18"/>
          <p:cNvCxnSpPr/>
          <p:nvPr/>
        </p:nvCxnSpPr>
        <p:spPr>
          <a:xfrm>
            <a:off x="2621881" y="4840810"/>
            <a:ext cx="676050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124472" y="4812706"/>
            <a:ext cx="274320" cy="322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7638520" y="4812706"/>
            <a:ext cx="274320" cy="32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Slide Number Placeholder 3">
            <a:extLst>
              <a:ext uri="{FF2B5EF4-FFF2-40B4-BE49-F238E27FC236}">
                <a16:creationId xmlns:a16="http://schemas.microsoft.com/office/drawing/2014/main" id="{326D041C-25E3-47E8-BFEE-3BDBC2C51AC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644099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Test Windows</a:t>
            </a:r>
          </a:p>
        </p:txBody>
      </p:sp>
      <p:grpSp>
        <p:nvGrpSpPr>
          <p:cNvPr id="10" name="Group 9">
            <a:extLst>
              <a:ext uri="{FF2B5EF4-FFF2-40B4-BE49-F238E27FC236}">
                <a16:creationId xmlns:a16="http://schemas.microsoft.com/office/drawing/2014/main" id="{7AB261D0-63C1-4FD5-AB39-31CFA078C9EA}"/>
              </a:ext>
            </a:extLst>
          </p:cNvPr>
          <p:cNvGrpSpPr>
            <a:grpSpLocks noChangeAspect="1"/>
          </p:cNvGrpSpPr>
          <p:nvPr/>
        </p:nvGrpSpPr>
        <p:grpSpPr>
          <a:xfrm>
            <a:off x="200722" y="1650541"/>
            <a:ext cx="3355735" cy="3556918"/>
            <a:chOff x="4314659" y="1854405"/>
            <a:chExt cx="3282502" cy="3479295"/>
          </a:xfrm>
        </p:grpSpPr>
        <p:pic>
          <p:nvPicPr>
            <p:cNvPr id="12" name="Picture 11">
              <a:extLst>
                <a:ext uri="{FF2B5EF4-FFF2-40B4-BE49-F238E27FC236}">
                  <a16:creationId xmlns:a16="http://schemas.microsoft.com/office/drawing/2014/main" id="{06B69A87-8851-4882-A3EB-7C258FE27A8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314659" y="1854405"/>
              <a:ext cx="3282502" cy="347929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5F81F9F9-AECE-4213-8251-8D4B4F5E4CE3}"/>
                </a:ext>
              </a:extLst>
            </p:cNvPr>
            <p:cNvSpPr/>
            <p:nvPr/>
          </p:nvSpPr>
          <p:spPr>
            <a:xfrm>
              <a:off x="4314660" y="4461228"/>
              <a:ext cx="3282501" cy="8724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Slide Number Placeholder 3">
            <a:extLst>
              <a:ext uri="{FF2B5EF4-FFF2-40B4-BE49-F238E27FC236}">
                <a16:creationId xmlns:a16="http://schemas.microsoft.com/office/drawing/2014/main" id="{EB703B1C-0295-4D70-B37B-B6846F3BF35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4" name="Picture 3">
            <a:extLst>
              <a:ext uri="{FF2B5EF4-FFF2-40B4-BE49-F238E27FC236}">
                <a16:creationId xmlns:a16="http://schemas.microsoft.com/office/drawing/2014/main" id="{D5080736-7CD6-63D8-A335-D1A213FA10A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63889" y="1650541"/>
            <a:ext cx="7952035" cy="3556918"/>
          </a:xfrm>
          <a:prstGeom prst="rect">
            <a:avLst/>
          </a:prstGeom>
          <a:ln>
            <a:solidFill>
              <a:schemeClr val="accent1"/>
            </a:solid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DCA9EFBC-C679-675D-D43C-8A51B75988FE}"/>
              </a:ext>
            </a:extLst>
          </p:cNvPr>
          <p:cNvSpPr/>
          <p:nvPr/>
        </p:nvSpPr>
        <p:spPr>
          <a:xfrm>
            <a:off x="5103628" y="2466705"/>
            <a:ext cx="1828226" cy="208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a:p>
        </p:txBody>
      </p:sp>
      <p:sp>
        <p:nvSpPr>
          <p:cNvPr id="9" name="Rectangle 8">
            <a:extLst>
              <a:ext uri="{FF2B5EF4-FFF2-40B4-BE49-F238E27FC236}">
                <a16:creationId xmlns:a16="http://schemas.microsoft.com/office/drawing/2014/main" id="{EBD707E9-F8BA-FE00-3BE3-611B6ABA7214}"/>
              </a:ext>
            </a:extLst>
          </p:cNvPr>
          <p:cNvSpPr/>
          <p:nvPr/>
        </p:nvSpPr>
        <p:spPr>
          <a:xfrm>
            <a:off x="5103628" y="2675061"/>
            <a:ext cx="1828226" cy="2083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a:p>
        </p:txBody>
      </p:sp>
      <p:sp>
        <p:nvSpPr>
          <p:cNvPr id="11" name="Rectangle 10">
            <a:extLst>
              <a:ext uri="{FF2B5EF4-FFF2-40B4-BE49-F238E27FC236}">
                <a16:creationId xmlns:a16="http://schemas.microsoft.com/office/drawing/2014/main" id="{B18D0C84-A89F-90E2-2E12-DAB4312FA1A5}"/>
              </a:ext>
            </a:extLst>
          </p:cNvPr>
          <p:cNvSpPr/>
          <p:nvPr/>
        </p:nvSpPr>
        <p:spPr>
          <a:xfrm>
            <a:off x="8830591" y="2466729"/>
            <a:ext cx="1965702" cy="3124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a:p>
        </p:txBody>
      </p:sp>
      <p:sp>
        <p:nvSpPr>
          <p:cNvPr id="15" name="Rectangle 14">
            <a:extLst>
              <a:ext uri="{FF2B5EF4-FFF2-40B4-BE49-F238E27FC236}">
                <a16:creationId xmlns:a16="http://schemas.microsoft.com/office/drawing/2014/main" id="{3D251DB9-9040-B0E1-BAB4-AA638F0EE110}"/>
              </a:ext>
            </a:extLst>
          </p:cNvPr>
          <p:cNvSpPr/>
          <p:nvPr/>
        </p:nvSpPr>
        <p:spPr>
          <a:xfrm>
            <a:off x="8830591" y="2779226"/>
            <a:ext cx="1965702" cy="208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a:p>
        </p:txBody>
      </p:sp>
    </p:spTree>
    <p:extLst>
      <p:ext uri="{BB962C8B-B14F-4D97-AF65-F5344CB8AC3E}">
        <p14:creationId xmlns:p14="http://schemas.microsoft.com/office/powerpoint/2010/main" val="783582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Test Windows, continued</a:t>
            </a:r>
          </a:p>
        </p:txBody>
      </p:sp>
      <p:sp>
        <p:nvSpPr>
          <p:cNvPr id="15" name="Slide Number Placeholder 3">
            <a:extLst>
              <a:ext uri="{FF2B5EF4-FFF2-40B4-BE49-F238E27FC236}">
                <a16:creationId xmlns:a16="http://schemas.microsoft.com/office/drawing/2014/main" id="{588A2DB3-8958-4E82-9B93-84BB7283A7F7}"/>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20" name="Group 19">
            <a:extLst>
              <a:ext uri="{FF2B5EF4-FFF2-40B4-BE49-F238E27FC236}">
                <a16:creationId xmlns:a16="http://schemas.microsoft.com/office/drawing/2014/main" id="{95F2E5D6-56FF-480F-909A-3C1969C7A9E5}"/>
              </a:ext>
            </a:extLst>
          </p:cNvPr>
          <p:cNvGrpSpPr>
            <a:grpSpLocks noChangeAspect="1"/>
          </p:cNvGrpSpPr>
          <p:nvPr/>
        </p:nvGrpSpPr>
        <p:grpSpPr>
          <a:xfrm>
            <a:off x="200722" y="1650541"/>
            <a:ext cx="3355735" cy="3556918"/>
            <a:chOff x="4314659" y="1854405"/>
            <a:chExt cx="3282502" cy="3479295"/>
          </a:xfrm>
        </p:grpSpPr>
        <p:pic>
          <p:nvPicPr>
            <p:cNvPr id="21" name="Picture 20">
              <a:extLst>
                <a:ext uri="{FF2B5EF4-FFF2-40B4-BE49-F238E27FC236}">
                  <a16:creationId xmlns:a16="http://schemas.microsoft.com/office/drawing/2014/main" id="{03872C0C-2ACB-4C7E-86DF-1EA71FF2C1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314659" y="1854405"/>
              <a:ext cx="3282502" cy="347929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2" name="Rectangle 21">
              <a:extLst>
                <a:ext uri="{FF2B5EF4-FFF2-40B4-BE49-F238E27FC236}">
                  <a16:creationId xmlns:a16="http://schemas.microsoft.com/office/drawing/2014/main" id="{98579027-1729-4C82-8CF8-D3CBE669158A}"/>
                </a:ext>
              </a:extLst>
            </p:cNvPr>
            <p:cNvSpPr/>
            <p:nvPr/>
          </p:nvSpPr>
          <p:spPr>
            <a:xfrm>
              <a:off x="4314660" y="4461228"/>
              <a:ext cx="3282501" cy="8724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58AFA3D1-6017-C360-3B5E-B2DD6D20F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124700" y="1038371"/>
            <a:ext cx="7313333" cy="4905919"/>
          </a:xfrm>
          <a:prstGeom prst="rect">
            <a:avLst/>
          </a:prstGeom>
          <a:ln w="12700">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Down Arrow 9">
            <a:extLst>
              <a:ext uri="{FF2B5EF4-FFF2-40B4-BE49-F238E27FC236}">
                <a16:creationId xmlns:a16="http://schemas.microsoft.com/office/drawing/2014/main" id="{C4AB61AD-26AE-7888-D7C4-049664C745FC}"/>
              </a:ext>
            </a:extLst>
          </p:cNvPr>
          <p:cNvSpPr>
            <a:spLocks noChangeAspect="1"/>
          </p:cNvSpPr>
          <p:nvPr/>
        </p:nvSpPr>
        <p:spPr>
          <a:xfrm rot="16200000">
            <a:off x="6499708" y="1557596"/>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9">
            <a:extLst>
              <a:ext uri="{FF2B5EF4-FFF2-40B4-BE49-F238E27FC236}">
                <a16:creationId xmlns:a16="http://schemas.microsoft.com/office/drawing/2014/main" id="{E1CF9F9F-C35D-8951-E65B-96FF50EB8303}"/>
              </a:ext>
            </a:extLst>
          </p:cNvPr>
          <p:cNvSpPr>
            <a:spLocks noChangeAspect="1"/>
          </p:cNvSpPr>
          <p:nvPr/>
        </p:nvSpPr>
        <p:spPr>
          <a:xfrm rot="5400000">
            <a:off x="8896028" y="4668545"/>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own Arrow 9">
            <a:extLst>
              <a:ext uri="{FF2B5EF4-FFF2-40B4-BE49-F238E27FC236}">
                <a16:creationId xmlns:a16="http://schemas.microsoft.com/office/drawing/2014/main" id="{1306058C-3828-261F-C59F-26D896684804}"/>
              </a:ext>
            </a:extLst>
          </p:cNvPr>
          <p:cNvSpPr>
            <a:spLocks noChangeAspect="1"/>
          </p:cNvSpPr>
          <p:nvPr/>
        </p:nvSpPr>
        <p:spPr>
          <a:xfrm rot="5400000">
            <a:off x="5186882" y="4668545"/>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7802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View/Edit/Export Test Windows</a:t>
            </a:r>
          </a:p>
        </p:txBody>
      </p:sp>
      <p:sp>
        <p:nvSpPr>
          <p:cNvPr id="12" name="Slide Number Placeholder 3">
            <a:extLst>
              <a:ext uri="{FF2B5EF4-FFF2-40B4-BE49-F238E27FC236}">
                <a16:creationId xmlns:a16="http://schemas.microsoft.com/office/drawing/2014/main" id="{AC917826-9F5A-45D3-8D8A-095AC2361870}"/>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5" name="Group 4">
            <a:extLst>
              <a:ext uri="{FF2B5EF4-FFF2-40B4-BE49-F238E27FC236}">
                <a16:creationId xmlns:a16="http://schemas.microsoft.com/office/drawing/2014/main" id="{032A80FC-9008-4907-A85B-53C6F9E73B13}"/>
              </a:ext>
            </a:extLst>
          </p:cNvPr>
          <p:cNvGrpSpPr/>
          <p:nvPr/>
        </p:nvGrpSpPr>
        <p:grpSpPr>
          <a:xfrm>
            <a:off x="3821938" y="1038371"/>
            <a:ext cx="8078019" cy="4690740"/>
            <a:chOff x="3821938" y="1038371"/>
            <a:chExt cx="8078019" cy="4690740"/>
          </a:xfrm>
        </p:grpSpPr>
        <p:grpSp>
          <p:nvGrpSpPr>
            <p:cNvPr id="3" name="Group 2">
              <a:extLst>
                <a:ext uri="{FF2B5EF4-FFF2-40B4-BE49-F238E27FC236}">
                  <a16:creationId xmlns:a16="http://schemas.microsoft.com/office/drawing/2014/main" id="{C748830D-6311-4121-8320-C792106B5291}"/>
                </a:ext>
              </a:extLst>
            </p:cNvPr>
            <p:cNvGrpSpPr>
              <a:grpSpLocks noChangeAspect="1"/>
            </p:cNvGrpSpPr>
            <p:nvPr/>
          </p:nvGrpSpPr>
          <p:grpSpPr>
            <a:xfrm>
              <a:off x="3821938" y="1038371"/>
              <a:ext cx="8078019" cy="4690740"/>
              <a:chOff x="3923538" y="1308553"/>
              <a:chExt cx="7289885" cy="4233087"/>
            </a:xfrm>
          </p:grpSpPr>
          <p:pic>
            <p:nvPicPr>
              <p:cNvPr id="7" name="Picture 6">
                <a:extLst>
                  <a:ext uri="{FF2B5EF4-FFF2-40B4-BE49-F238E27FC236}">
                    <a16:creationId xmlns:a16="http://schemas.microsoft.com/office/drawing/2014/main" id="{B484BFDE-18F1-4947-9925-B57F4D6B84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23538" y="1308553"/>
                <a:ext cx="7289885" cy="423308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66E2312A-7C2D-4E1C-A903-13C5A19CB14E}"/>
                  </a:ext>
                </a:extLst>
              </p:cNvPr>
              <p:cNvSpPr/>
              <p:nvPr/>
            </p:nvSpPr>
            <p:spPr>
              <a:xfrm>
                <a:off x="9908499" y="3606752"/>
                <a:ext cx="1154242" cy="16098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Down Arrow 9">
              <a:extLst>
                <a:ext uri="{FF2B5EF4-FFF2-40B4-BE49-F238E27FC236}">
                  <a16:creationId xmlns:a16="http://schemas.microsoft.com/office/drawing/2014/main" id="{BA6FAAFC-E1A6-4295-98D3-EA3EF77988FC}"/>
                </a:ext>
              </a:extLst>
            </p:cNvPr>
            <p:cNvSpPr>
              <a:spLocks noChangeAspect="1"/>
            </p:cNvSpPr>
            <p:nvPr/>
          </p:nvSpPr>
          <p:spPr>
            <a:xfrm rot="16200000">
              <a:off x="6976236" y="2753556"/>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wn Arrow 9">
              <a:extLst>
                <a:ext uri="{FF2B5EF4-FFF2-40B4-BE49-F238E27FC236}">
                  <a16:creationId xmlns:a16="http://schemas.microsoft.com/office/drawing/2014/main" id="{07C0BDF5-C0ED-4FB4-ACA9-B619B153E782}"/>
                </a:ext>
              </a:extLst>
            </p:cNvPr>
            <p:cNvSpPr>
              <a:spLocks noChangeAspect="1"/>
            </p:cNvSpPr>
            <p:nvPr/>
          </p:nvSpPr>
          <p:spPr>
            <a:xfrm rot="5400000">
              <a:off x="4894743" y="3323345"/>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own Arrow 9">
              <a:extLst>
                <a:ext uri="{FF2B5EF4-FFF2-40B4-BE49-F238E27FC236}">
                  <a16:creationId xmlns:a16="http://schemas.microsoft.com/office/drawing/2014/main" id="{4A919B62-5C66-49CB-A3DF-E239D5F465DE}"/>
                </a:ext>
              </a:extLst>
            </p:cNvPr>
            <p:cNvSpPr>
              <a:spLocks noChangeAspect="1"/>
            </p:cNvSpPr>
            <p:nvPr/>
          </p:nvSpPr>
          <p:spPr>
            <a:xfrm rot="5400000">
              <a:off x="4658451" y="4566911"/>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1B5E3D53-F51D-483D-97EB-112A5768FB2D}"/>
              </a:ext>
            </a:extLst>
          </p:cNvPr>
          <p:cNvGrpSpPr>
            <a:grpSpLocks noChangeAspect="1"/>
          </p:cNvGrpSpPr>
          <p:nvPr/>
        </p:nvGrpSpPr>
        <p:grpSpPr>
          <a:xfrm>
            <a:off x="200722" y="1650541"/>
            <a:ext cx="3355735" cy="3556918"/>
            <a:chOff x="4314659" y="1854405"/>
            <a:chExt cx="3282502" cy="3479295"/>
          </a:xfrm>
        </p:grpSpPr>
        <p:pic>
          <p:nvPicPr>
            <p:cNvPr id="15" name="Picture 14">
              <a:extLst>
                <a:ext uri="{FF2B5EF4-FFF2-40B4-BE49-F238E27FC236}">
                  <a16:creationId xmlns:a16="http://schemas.microsoft.com/office/drawing/2014/main" id="{387CDCA8-836B-445C-8CFD-174A927BBE0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314659" y="1854405"/>
              <a:ext cx="3282502" cy="347929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1" name="Rectangle 20">
              <a:extLst>
                <a:ext uri="{FF2B5EF4-FFF2-40B4-BE49-F238E27FC236}">
                  <a16:creationId xmlns:a16="http://schemas.microsoft.com/office/drawing/2014/main" id="{4BD2B9CA-9F89-4F9A-B898-DB6A908CDE41}"/>
                </a:ext>
              </a:extLst>
            </p:cNvPr>
            <p:cNvSpPr/>
            <p:nvPr/>
          </p:nvSpPr>
          <p:spPr>
            <a:xfrm>
              <a:off x="4314660" y="4461228"/>
              <a:ext cx="3282501" cy="8724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73253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Upload Test Windows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776" y="1913929"/>
            <a:ext cx="7712191" cy="302497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1" name="Slide Number Placeholder 3">
            <a:extLst>
              <a:ext uri="{FF2B5EF4-FFF2-40B4-BE49-F238E27FC236}">
                <a16:creationId xmlns:a16="http://schemas.microsoft.com/office/drawing/2014/main" id="{3C628A05-7BF1-4326-A445-9EB531953606}"/>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3" name="Down Arrow 9">
            <a:extLst>
              <a:ext uri="{FF2B5EF4-FFF2-40B4-BE49-F238E27FC236}">
                <a16:creationId xmlns:a16="http://schemas.microsoft.com/office/drawing/2014/main" id="{6AE46E91-AB68-4B9E-9683-064012E90EDF}"/>
              </a:ext>
            </a:extLst>
          </p:cNvPr>
          <p:cNvSpPr>
            <a:spLocks noChangeAspect="1"/>
          </p:cNvSpPr>
          <p:nvPr/>
        </p:nvSpPr>
        <p:spPr>
          <a:xfrm rot="5400000">
            <a:off x="7677108" y="2815080"/>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9">
            <a:extLst>
              <a:ext uri="{FF2B5EF4-FFF2-40B4-BE49-F238E27FC236}">
                <a16:creationId xmlns:a16="http://schemas.microsoft.com/office/drawing/2014/main" id="{07DA909A-DFC9-4F44-A365-D6E6D470C782}"/>
              </a:ext>
            </a:extLst>
          </p:cNvPr>
          <p:cNvSpPr>
            <a:spLocks noChangeAspect="1"/>
          </p:cNvSpPr>
          <p:nvPr/>
        </p:nvSpPr>
        <p:spPr>
          <a:xfrm rot="16200000">
            <a:off x="7204525" y="4474513"/>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F8BADB3-9710-4167-95D5-3F0E85F1B1A6}"/>
              </a:ext>
            </a:extLst>
          </p:cNvPr>
          <p:cNvGrpSpPr>
            <a:grpSpLocks noChangeAspect="1"/>
          </p:cNvGrpSpPr>
          <p:nvPr/>
        </p:nvGrpSpPr>
        <p:grpSpPr>
          <a:xfrm>
            <a:off x="200722" y="1650541"/>
            <a:ext cx="3355735" cy="3556918"/>
            <a:chOff x="4314659" y="1854405"/>
            <a:chExt cx="3282502" cy="3479295"/>
          </a:xfrm>
        </p:grpSpPr>
        <p:pic>
          <p:nvPicPr>
            <p:cNvPr id="17" name="Picture 16">
              <a:extLst>
                <a:ext uri="{FF2B5EF4-FFF2-40B4-BE49-F238E27FC236}">
                  <a16:creationId xmlns:a16="http://schemas.microsoft.com/office/drawing/2014/main" id="{BEC35122-D094-4025-89F8-56C172E1F3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314659" y="1854405"/>
              <a:ext cx="3282502" cy="347929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8" name="Rectangle 17">
              <a:extLst>
                <a:ext uri="{FF2B5EF4-FFF2-40B4-BE49-F238E27FC236}">
                  <a16:creationId xmlns:a16="http://schemas.microsoft.com/office/drawing/2014/main" id="{AD6A132F-EDF6-4CD0-B253-304B6A80E3F6}"/>
                </a:ext>
              </a:extLst>
            </p:cNvPr>
            <p:cNvSpPr/>
            <p:nvPr/>
          </p:nvSpPr>
          <p:spPr>
            <a:xfrm>
              <a:off x="4314660" y="4461228"/>
              <a:ext cx="3282501" cy="8724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725643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30271" y="769939"/>
            <a:ext cx="4151708" cy="5245438"/>
          </a:xfrm>
          <a:prstGeom prst="rect">
            <a:avLst/>
          </a:prstGeom>
          <a:ln>
            <a:solidFill>
              <a:schemeClr val="accent1"/>
            </a:solidFill>
          </a:ln>
        </p:spPr>
      </p:pic>
      <p:sp>
        <p:nvSpPr>
          <p:cNvPr id="3" name="Title 2"/>
          <p:cNvSpPr>
            <a:spLocks noGrp="1"/>
          </p:cNvSpPr>
          <p:nvPr>
            <p:ph type="title"/>
          </p:nvPr>
        </p:nvSpPr>
        <p:spPr/>
        <p:txBody>
          <a:bodyPr/>
          <a:lstStyle/>
          <a:p>
            <a:r>
              <a:rPr lang="en-US" dirty="0"/>
              <a:t>Appeals</a:t>
            </a:r>
          </a:p>
        </p:txBody>
      </p:sp>
      <p:sp>
        <p:nvSpPr>
          <p:cNvPr id="10" name="AutoShape 6" descr="filesystem:chrome-extension://bpconcjcammlapcogcnnelfmaeghhagj/temporary/1466702881632screensave.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56"/>
          </a:p>
        </p:txBody>
      </p:sp>
      <p:sp>
        <p:nvSpPr>
          <p:cNvPr id="11" name="AutoShape 8" descr="filesystem:chrome-extension://bpconcjcammlapcogcnnelfmaeghhagj/temporary/1466702881632screensave.png"/>
          <p:cNvSpPr>
            <a:spLocks noChangeAspect="1" noChangeArrowheads="1"/>
          </p:cNvSpPr>
          <p:nvPr/>
        </p:nvSpPr>
        <p:spPr bwMode="auto">
          <a:xfrm>
            <a:off x="1831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56"/>
          </a:p>
        </p:txBody>
      </p:sp>
      <p:sp>
        <p:nvSpPr>
          <p:cNvPr id="12" name="AutoShape 10" descr="filesystem:chrome-extension://bpconcjcammlapcogcnnelfmaeghhagj/temporary/1466702881632screensave.png"/>
          <p:cNvSpPr>
            <a:spLocks noChangeAspect="1" noChangeArrowheads="1"/>
          </p:cNvSpPr>
          <p:nvPr/>
        </p:nvSpPr>
        <p:spPr bwMode="auto">
          <a:xfrm>
            <a:off x="1984375" y="1603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56"/>
          </a:p>
        </p:txBody>
      </p:sp>
      <p:sp>
        <p:nvSpPr>
          <p:cNvPr id="13" name="AutoShape 12" descr="filesystem:chrome-extension://bpconcjcammlapcogcnnelfmaeghhagj/temporary/1466702881632screensave.png"/>
          <p:cNvSpPr>
            <a:spLocks noChangeAspect="1" noChangeArrowheads="1"/>
          </p:cNvSpPr>
          <p:nvPr/>
        </p:nvSpPr>
        <p:spPr bwMode="auto">
          <a:xfrm>
            <a:off x="2136775" y="3127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56"/>
          </a:p>
        </p:txBody>
      </p:sp>
      <p:sp>
        <p:nvSpPr>
          <p:cNvPr id="14" name="AutoShape 14" descr="filesystem:chrome-extension://bpconcjcammlapcogcnnelfmaeghhagj/temporary/1466702881632screensave.png"/>
          <p:cNvSpPr>
            <a:spLocks noChangeAspect="1" noChangeArrowheads="1"/>
          </p:cNvSpPr>
          <p:nvPr/>
        </p:nvSpPr>
        <p:spPr bwMode="auto">
          <a:xfrm>
            <a:off x="2289175" y="4651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56"/>
          </a:p>
        </p:txBody>
      </p:sp>
      <p:sp>
        <p:nvSpPr>
          <p:cNvPr id="21" name="Rectangle 20">
            <a:extLst>
              <a:ext uri="{FF2B5EF4-FFF2-40B4-BE49-F238E27FC236}">
                <a16:creationId xmlns:a16="http://schemas.microsoft.com/office/drawing/2014/main" id="{B6BF035B-574E-4D43-8B52-47A0CBC90988}"/>
              </a:ext>
            </a:extLst>
          </p:cNvPr>
          <p:cNvSpPr/>
          <p:nvPr/>
        </p:nvSpPr>
        <p:spPr>
          <a:xfrm>
            <a:off x="3830271" y="2998874"/>
            <a:ext cx="4151708" cy="18138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a:p>
        </p:txBody>
      </p:sp>
      <p:sp>
        <p:nvSpPr>
          <p:cNvPr id="15" name="Slide Number Placeholder 3">
            <a:extLst>
              <a:ext uri="{FF2B5EF4-FFF2-40B4-BE49-F238E27FC236}">
                <a16:creationId xmlns:a16="http://schemas.microsoft.com/office/drawing/2014/main" id="{DAC626D2-D360-4A47-9BD6-308F754E37DD}"/>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48</a:t>
            </a:fld>
            <a:endParaRPr lang="en-US" dirty="0">
              <a:latin typeface="Arial"/>
              <a:ea typeface="ＭＳ Ｐゴシック" charset="-128"/>
            </a:endParaRPr>
          </a:p>
        </p:txBody>
      </p:sp>
    </p:spTree>
    <p:extLst>
      <p:ext uri="{BB962C8B-B14F-4D97-AF65-F5344CB8AC3E}">
        <p14:creationId xmlns:p14="http://schemas.microsoft.com/office/powerpoint/2010/main" val="39048778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E6E81A91-161E-E445-9516-E4B5D3030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8101" y="1070431"/>
            <a:ext cx="7717824" cy="4170221"/>
          </a:xfrm>
          <a:prstGeom prst="rect">
            <a:avLst/>
          </a:prstGeom>
          <a:ln>
            <a:solidFill>
              <a:schemeClr val="accent1"/>
            </a:solidFill>
          </a:ln>
        </p:spPr>
      </p:pic>
      <p:sp>
        <p:nvSpPr>
          <p:cNvPr id="3" name="Title 2"/>
          <p:cNvSpPr>
            <a:spLocks noGrp="1"/>
          </p:cNvSpPr>
          <p:nvPr>
            <p:ph type="title"/>
          </p:nvPr>
        </p:nvSpPr>
        <p:spPr/>
        <p:txBody>
          <a:bodyPr/>
          <a:lstStyle/>
          <a:p>
            <a:r>
              <a:rPr lang="en-US" dirty="0"/>
              <a:t>Create Appeals</a:t>
            </a:r>
          </a:p>
        </p:txBody>
      </p:sp>
      <p:grpSp>
        <p:nvGrpSpPr>
          <p:cNvPr id="5" name="Group 4">
            <a:extLst>
              <a:ext uri="{FF2B5EF4-FFF2-40B4-BE49-F238E27FC236}">
                <a16:creationId xmlns:a16="http://schemas.microsoft.com/office/drawing/2014/main" id="{4F4B7E18-47CC-4DE0-895C-47D8329E09F5}"/>
              </a:ext>
            </a:extLst>
          </p:cNvPr>
          <p:cNvGrpSpPr/>
          <p:nvPr/>
        </p:nvGrpSpPr>
        <p:grpSpPr>
          <a:xfrm>
            <a:off x="5206282" y="2619092"/>
            <a:ext cx="4077699" cy="801347"/>
            <a:chOff x="5118567" y="3019144"/>
            <a:chExt cx="4077699" cy="801347"/>
          </a:xfrm>
        </p:grpSpPr>
        <p:sp>
          <p:nvSpPr>
            <p:cNvPr id="15" name="Down Arrow 14"/>
            <p:cNvSpPr/>
            <p:nvPr/>
          </p:nvSpPr>
          <p:spPr>
            <a:xfrm rot="5400000">
              <a:off x="8700819" y="2904811"/>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
          <p:nvSpPr>
            <p:cNvPr id="13" name="Down Arrow 12"/>
            <p:cNvSpPr/>
            <p:nvPr/>
          </p:nvSpPr>
          <p:spPr>
            <a:xfrm rot="5400000">
              <a:off x="5232900" y="3325045"/>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grpSp>
      <p:sp>
        <p:nvSpPr>
          <p:cNvPr id="12" name="Slide Number Placeholder 3">
            <a:extLst>
              <a:ext uri="{FF2B5EF4-FFF2-40B4-BE49-F238E27FC236}">
                <a16:creationId xmlns:a16="http://schemas.microsoft.com/office/drawing/2014/main" id="{E8A7E7BF-8D70-4EDA-A979-3A2B564D5E8E}"/>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49</a:t>
            </a:fld>
            <a:endParaRPr lang="en-US" dirty="0">
              <a:latin typeface="Arial"/>
              <a:ea typeface="ＭＳ Ｐゴシック" charset="-128"/>
            </a:endParaRPr>
          </a:p>
        </p:txBody>
      </p:sp>
      <p:pic>
        <p:nvPicPr>
          <p:cNvPr id="14" name="Picture 13"/>
          <p:cNvPicPr>
            <a:picLocks noChangeAspect="1"/>
          </p:cNvPicPr>
          <p:nvPr/>
        </p:nvPicPr>
        <p:blipFill>
          <a:blip r:embed="rId4"/>
          <a:stretch>
            <a:fillRect/>
          </a:stretch>
        </p:blipFill>
        <p:spPr>
          <a:xfrm>
            <a:off x="312097" y="1070431"/>
            <a:ext cx="3720012" cy="4700016"/>
          </a:xfrm>
          <a:prstGeom prst="rect">
            <a:avLst/>
          </a:prstGeom>
          <a:ln>
            <a:solidFill>
              <a:schemeClr val="accent1"/>
            </a:solidFill>
          </a:ln>
        </p:spPr>
      </p:pic>
      <p:sp>
        <p:nvSpPr>
          <p:cNvPr id="11" name="Rectangle 10">
            <a:extLst>
              <a:ext uri="{FF2B5EF4-FFF2-40B4-BE49-F238E27FC236}">
                <a16:creationId xmlns:a16="http://schemas.microsoft.com/office/drawing/2014/main" id="{0B1E37E4-FDE1-404E-97B2-45021574EA78}"/>
              </a:ext>
            </a:extLst>
          </p:cNvPr>
          <p:cNvSpPr/>
          <p:nvPr/>
        </p:nvSpPr>
        <p:spPr>
          <a:xfrm>
            <a:off x="312097" y="3644805"/>
            <a:ext cx="3720012" cy="3372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Tree>
    <p:extLst>
      <p:ext uri="{BB962C8B-B14F-4D97-AF65-F5344CB8AC3E}">
        <p14:creationId xmlns:p14="http://schemas.microsoft.com/office/powerpoint/2010/main" val="3340311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TIDE Home Page</a:t>
            </a:r>
          </a:p>
        </p:txBody>
      </p:sp>
      <p:sp>
        <p:nvSpPr>
          <p:cNvPr id="11" name="Slide Number Placeholder 3">
            <a:extLst>
              <a:ext uri="{FF2B5EF4-FFF2-40B4-BE49-F238E27FC236}">
                <a16:creationId xmlns:a16="http://schemas.microsoft.com/office/drawing/2014/main" id="{233404DD-3630-49C9-904D-F16DA6411E7B}"/>
              </a:ext>
            </a:extLst>
          </p:cNvPr>
          <p:cNvSpPr>
            <a:spLocks noGrp="1"/>
          </p:cNvSpPr>
          <p:nvPr>
            <p:ph type="sldNum" sz="quarter" idx="10"/>
          </p:nvPr>
        </p:nvSpPr>
        <p:spPr>
          <a:xfrm>
            <a:off x="11309267" y="6482355"/>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8" name="Group 7">
            <a:extLst>
              <a:ext uri="{FF2B5EF4-FFF2-40B4-BE49-F238E27FC236}">
                <a16:creationId xmlns:a16="http://schemas.microsoft.com/office/drawing/2014/main" id="{5175BA2A-D25A-4FB1-8093-5F91DD705C5D}"/>
              </a:ext>
            </a:extLst>
          </p:cNvPr>
          <p:cNvGrpSpPr/>
          <p:nvPr/>
        </p:nvGrpSpPr>
        <p:grpSpPr>
          <a:xfrm>
            <a:off x="554810" y="1460485"/>
            <a:ext cx="10754457" cy="3937029"/>
            <a:chOff x="1643662" y="2225664"/>
            <a:chExt cx="9297400" cy="3405151"/>
          </a:xfrm>
        </p:grpSpPr>
        <p:pic>
          <p:nvPicPr>
            <p:cNvPr id="9" name="Picture 8">
              <a:extLst>
                <a:ext uri="{FF2B5EF4-FFF2-40B4-BE49-F238E27FC236}">
                  <a16:creationId xmlns:a16="http://schemas.microsoft.com/office/drawing/2014/main" id="{553FD9E3-5922-4EA9-9B0A-7D1D6BCA40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66707" y="2225664"/>
              <a:ext cx="8674355" cy="3405151"/>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28C41F8E-C41B-4AC4-B7E4-63E65F67B569}"/>
                </a:ext>
              </a:extLst>
            </p:cNvPr>
            <p:cNvSpPr/>
            <p:nvPr/>
          </p:nvSpPr>
          <p:spPr>
            <a:xfrm>
              <a:off x="2266707" y="2225664"/>
              <a:ext cx="2840688" cy="34051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Left 11">
              <a:extLst>
                <a:ext uri="{FF2B5EF4-FFF2-40B4-BE49-F238E27FC236}">
                  <a16:creationId xmlns:a16="http://schemas.microsoft.com/office/drawing/2014/main" id="{0B9BCB71-AACF-4164-9AF8-2FDB238CB1EA}"/>
                </a:ext>
              </a:extLst>
            </p:cNvPr>
            <p:cNvSpPr/>
            <p:nvPr/>
          </p:nvSpPr>
          <p:spPr>
            <a:xfrm rot="10800000">
              <a:off x="1643662" y="3410227"/>
              <a:ext cx="770932" cy="310090"/>
            </a:xfrm>
            <a:prstGeom prst="leftArrow">
              <a:avLst>
                <a:gd name="adj1" fmla="val 36921"/>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08561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of Appeals</a:t>
            </a:r>
          </a:p>
        </p:txBody>
      </p:sp>
      <p:graphicFrame>
        <p:nvGraphicFramePr>
          <p:cNvPr id="4" name="Table 3"/>
          <p:cNvGraphicFramePr>
            <a:graphicFrameLocks noGrp="1"/>
          </p:cNvGraphicFramePr>
          <p:nvPr>
            <p:extLst>
              <p:ext uri="{D42A27DB-BD31-4B8C-83A1-F6EECF244321}">
                <p14:modId xmlns:p14="http://schemas.microsoft.com/office/powerpoint/2010/main" val="269005412"/>
              </p:ext>
            </p:extLst>
          </p:nvPr>
        </p:nvGraphicFramePr>
        <p:xfrm>
          <a:off x="1200150" y="965201"/>
          <a:ext cx="9791700" cy="5181600"/>
        </p:xfrm>
        <a:graphic>
          <a:graphicData uri="http://schemas.openxmlformats.org/drawingml/2006/table">
            <a:tbl>
              <a:tblPr firstRow="1" bandRow="1">
                <a:tableStyleId>{5C22544A-7EE6-4342-B048-85BDC9FD1C3A}</a:tableStyleId>
              </a:tblPr>
              <a:tblGrid>
                <a:gridCol w="2712461">
                  <a:extLst>
                    <a:ext uri="{9D8B030D-6E8A-4147-A177-3AD203B41FA5}">
                      <a16:colId xmlns:a16="http://schemas.microsoft.com/office/drawing/2014/main" val="20000"/>
                    </a:ext>
                  </a:extLst>
                </a:gridCol>
                <a:gridCol w="7079239">
                  <a:extLst>
                    <a:ext uri="{9D8B030D-6E8A-4147-A177-3AD203B41FA5}">
                      <a16:colId xmlns:a16="http://schemas.microsoft.com/office/drawing/2014/main" val="20001"/>
                    </a:ext>
                  </a:extLst>
                </a:gridCol>
              </a:tblGrid>
              <a:tr h="518160">
                <a:tc>
                  <a:txBody>
                    <a:bodyPr/>
                    <a:lstStyle/>
                    <a:p>
                      <a:pPr marL="73025" marR="73025">
                        <a:spcBef>
                          <a:spcPts val="400"/>
                        </a:spcBef>
                        <a:spcAft>
                          <a:spcPts val="400"/>
                        </a:spcAft>
                      </a:pPr>
                      <a:r>
                        <a:rPr lang="en-US" sz="1400" dirty="0">
                          <a:effectLst/>
                        </a:rPr>
                        <a:t>Appeal Status</a:t>
                      </a:r>
                      <a:endParaRPr lang="en-US" sz="1400" b="1" dirty="0">
                        <a:solidFill>
                          <a:srgbClr val="FFFFFF"/>
                        </a:solidFill>
                        <a:effectLst/>
                        <a:latin typeface="Arial"/>
                        <a:ea typeface="Times New Roman"/>
                        <a:cs typeface="Times New Roman"/>
                      </a:endParaRPr>
                    </a:p>
                  </a:txBody>
                  <a:tcPr anchor="ctr"/>
                </a:tc>
                <a:tc>
                  <a:txBody>
                    <a:bodyPr/>
                    <a:lstStyle/>
                    <a:p>
                      <a:pPr marL="73025" marR="73025">
                        <a:spcBef>
                          <a:spcPts val="400"/>
                        </a:spcBef>
                        <a:spcAft>
                          <a:spcPts val="400"/>
                        </a:spcAft>
                      </a:pPr>
                      <a:r>
                        <a:rPr lang="en-US" sz="1400" dirty="0">
                          <a:effectLst/>
                        </a:rPr>
                        <a:t>Description of Status</a:t>
                      </a:r>
                      <a:endParaRPr lang="en-US" sz="1400" b="1" dirty="0">
                        <a:solidFill>
                          <a:srgbClr val="FFFFFF"/>
                        </a:solidFill>
                        <a:effectLst/>
                        <a:latin typeface="Arial"/>
                        <a:ea typeface="Times New Roman"/>
                        <a:cs typeface="Times New Roman"/>
                      </a:endParaRPr>
                    </a:p>
                  </a:txBody>
                  <a:tcPr anchor="ctr"/>
                </a:tc>
                <a:extLst>
                  <a:ext uri="{0D108BD9-81ED-4DB2-BD59-A6C34878D82A}">
                    <a16:rowId xmlns:a16="http://schemas.microsoft.com/office/drawing/2014/main" val="10000"/>
                  </a:ext>
                </a:extLst>
              </a:tr>
              <a:tr h="518160">
                <a:tc>
                  <a:txBody>
                    <a:bodyPr/>
                    <a:lstStyle/>
                    <a:p>
                      <a:pPr marL="73025" marR="73025">
                        <a:spcBef>
                          <a:spcPts val="400"/>
                        </a:spcBef>
                        <a:spcAft>
                          <a:spcPts val="400"/>
                        </a:spcAft>
                      </a:pPr>
                      <a:r>
                        <a:rPr lang="en-US" sz="1400" dirty="0">
                          <a:effectLst/>
                          <a:latin typeface="Arial"/>
                          <a:ea typeface="Times New Roman"/>
                          <a:cs typeface="Arial"/>
                        </a:rPr>
                        <a:t>Error Occurred</a:t>
                      </a:r>
                    </a:p>
                  </a:txBody>
                  <a:tcPr anchor="ctr"/>
                </a:tc>
                <a:tc>
                  <a:txBody>
                    <a:bodyPr/>
                    <a:lstStyle/>
                    <a:p>
                      <a:pPr marL="73025" marR="73025">
                        <a:spcBef>
                          <a:spcPts val="400"/>
                        </a:spcBef>
                        <a:spcAft>
                          <a:spcPts val="400"/>
                        </a:spcAft>
                      </a:pPr>
                      <a:r>
                        <a:rPr lang="en-US" sz="1400" dirty="0">
                          <a:effectLst/>
                          <a:latin typeface="Arial"/>
                          <a:ea typeface="Times New Roman"/>
                          <a:cs typeface="Arial"/>
                        </a:rPr>
                        <a:t>An error occurred while the appeal was being processed.</a:t>
                      </a:r>
                    </a:p>
                  </a:txBody>
                  <a:tcPr anchor="ctr"/>
                </a:tc>
                <a:extLst>
                  <a:ext uri="{0D108BD9-81ED-4DB2-BD59-A6C34878D82A}">
                    <a16:rowId xmlns:a16="http://schemas.microsoft.com/office/drawing/2014/main" val="10001"/>
                  </a:ext>
                </a:extLst>
              </a:tr>
              <a:tr h="518160">
                <a:tc>
                  <a:txBody>
                    <a:bodyPr/>
                    <a:lstStyle/>
                    <a:p>
                      <a:pPr marL="73025" marR="73025">
                        <a:spcBef>
                          <a:spcPts val="400"/>
                        </a:spcBef>
                        <a:spcAft>
                          <a:spcPts val="400"/>
                        </a:spcAft>
                      </a:pPr>
                      <a:r>
                        <a:rPr lang="en-US" sz="1400" dirty="0">
                          <a:effectLst/>
                          <a:latin typeface="Arial"/>
                          <a:ea typeface="Times New Roman"/>
                          <a:cs typeface="Arial"/>
                        </a:rPr>
                        <a:t>Item Information Sent</a:t>
                      </a:r>
                    </a:p>
                  </a:txBody>
                  <a:tcPr anchor="ctr"/>
                </a:tc>
                <a:tc>
                  <a:txBody>
                    <a:bodyPr/>
                    <a:lstStyle/>
                    <a:p>
                      <a:pPr marL="73025" marR="73025">
                        <a:spcBef>
                          <a:spcPts val="400"/>
                        </a:spcBef>
                        <a:spcAft>
                          <a:spcPts val="400"/>
                        </a:spcAft>
                      </a:pPr>
                      <a:r>
                        <a:rPr lang="en-US" sz="1400" dirty="0">
                          <a:effectLst/>
                          <a:latin typeface="Arial"/>
                          <a:ea typeface="Times New Roman"/>
                          <a:cs typeface="Arial"/>
                        </a:rPr>
                        <a:t>Information regarding a Report Problem with Item appeal was sent to the designated recipients.</a:t>
                      </a:r>
                    </a:p>
                  </a:txBody>
                  <a:tcPr anchor="ctr"/>
                </a:tc>
                <a:extLst>
                  <a:ext uri="{0D108BD9-81ED-4DB2-BD59-A6C34878D82A}">
                    <a16:rowId xmlns:a16="http://schemas.microsoft.com/office/drawing/2014/main" val="10002"/>
                  </a:ext>
                </a:extLst>
              </a:tr>
              <a:tr h="518160">
                <a:tc>
                  <a:txBody>
                    <a:bodyPr/>
                    <a:lstStyle/>
                    <a:p>
                      <a:pPr marL="73025" marR="73025">
                        <a:spcBef>
                          <a:spcPts val="400"/>
                        </a:spcBef>
                        <a:spcAft>
                          <a:spcPts val="400"/>
                        </a:spcAft>
                      </a:pPr>
                      <a:r>
                        <a:rPr lang="en-US" sz="1400" dirty="0">
                          <a:effectLst/>
                          <a:latin typeface="Arial"/>
                          <a:ea typeface="Times New Roman"/>
                          <a:cs typeface="Arial"/>
                        </a:rPr>
                        <a:t>Pending Approval</a:t>
                      </a:r>
                    </a:p>
                  </a:txBody>
                  <a:tcPr anchor="ctr"/>
                </a:tc>
                <a:tc>
                  <a:txBody>
                    <a:bodyPr/>
                    <a:lstStyle/>
                    <a:p>
                      <a:pPr marL="73025" marR="73025">
                        <a:spcBef>
                          <a:spcPts val="400"/>
                        </a:spcBef>
                        <a:spcAft>
                          <a:spcPts val="400"/>
                        </a:spcAft>
                      </a:pPr>
                      <a:r>
                        <a:rPr lang="en-US" sz="1400" dirty="0">
                          <a:effectLst/>
                          <a:latin typeface="Arial"/>
                          <a:ea typeface="Times New Roman"/>
                          <a:cs typeface="Arial"/>
                        </a:rPr>
                        <a:t>Appeal is pending approval.</a:t>
                      </a:r>
                    </a:p>
                  </a:txBody>
                  <a:tcPr anchor="ctr"/>
                </a:tc>
                <a:extLst>
                  <a:ext uri="{0D108BD9-81ED-4DB2-BD59-A6C34878D82A}">
                    <a16:rowId xmlns:a16="http://schemas.microsoft.com/office/drawing/2014/main" val="10003"/>
                  </a:ext>
                </a:extLst>
              </a:tr>
              <a:tr h="518160">
                <a:tc>
                  <a:txBody>
                    <a:bodyPr/>
                    <a:lstStyle/>
                    <a:p>
                      <a:pPr marL="73025" marR="73025">
                        <a:spcBef>
                          <a:spcPts val="400"/>
                        </a:spcBef>
                        <a:spcAft>
                          <a:spcPts val="400"/>
                        </a:spcAft>
                      </a:pPr>
                      <a:r>
                        <a:rPr lang="en-US" sz="1400" dirty="0">
                          <a:effectLst/>
                          <a:latin typeface="Arial"/>
                          <a:ea typeface="Times New Roman"/>
                          <a:cs typeface="Arial"/>
                        </a:rPr>
                        <a:t>Processed</a:t>
                      </a:r>
                    </a:p>
                  </a:txBody>
                  <a:tcPr anchor="ctr"/>
                </a:tc>
                <a:tc>
                  <a:txBody>
                    <a:bodyPr/>
                    <a:lstStyle/>
                    <a:p>
                      <a:pPr marL="73025" marR="73025">
                        <a:spcBef>
                          <a:spcPts val="400"/>
                        </a:spcBef>
                        <a:spcAft>
                          <a:spcPts val="400"/>
                        </a:spcAft>
                      </a:pPr>
                      <a:r>
                        <a:rPr lang="en-US" sz="1400" dirty="0">
                          <a:effectLst/>
                          <a:latin typeface="Arial"/>
                          <a:ea typeface="Times New Roman"/>
                          <a:cs typeface="Arial"/>
                        </a:rPr>
                        <a:t>Appeal was successfully processed and the test opportunity has been updated. </a:t>
                      </a:r>
                    </a:p>
                  </a:txBody>
                  <a:tcPr anchor="ctr"/>
                </a:tc>
                <a:extLst>
                  <a:ext uri="{0D108BD9-81ED-4DB2-BD59-A6C34878D82A}">
                    <a16:rowId xmlns:a16="http://schemas.microsoft.com/office/drawing/2014/main" val="10004"/>
                  </a:ext>
                </a:extLst>
              </a:tr>
              <a:tr h="518160">
                <a:tc>
                  <a:txBody>
                    <a:bodyPr/>
                    <a:lstStyle/>
                    <a:p>
                      <a:pPr marL="73025" marR="73025">
                        <a:spcBef>
                          <a:spcPts val="400"/>
                        </a:spcBef>
                        <a:spcAft>
                          <a:spcPts val="400"/>
                        </a:spcAft>
                      </a:pPr>
                      <a:r>
                        <a:rPr lang="en-US" sz="1400" dirty="0">
                          <a:effectLst/>
                          <a:latin typeface="Arial"/>
                          <a:ea typeface="Times New Roman"/>
                          <a:cs typeface="Arial"/>
                        </a:rPr>
                        <a:t>Rejected</a:t>
                      </a:r>
                    </a:p>
                  </a:txBody>
                  <a:tcPr anchor="ctr"/>
                </a:tc>
                <a:tc>
                  <a:txBody>
                    <a:bodyPr/>
                    <a:lstStyle/>
                    <a:p>
                      <a:pPr marL="73025" marR="73025">
                        <a:spcBef>
                          <a:spcPts val="400"/>
                        </a:spcBef>
                        <a:spcAft>
                          <a:spcPts val="400"/>
                        </a:spcAft>
                      </a:pPr>
                      <a:r>
                        <a:rPr lang="en-US" sz="1400" dirty="0">
                          <a:effectLst/>
                          <a:latin typeface="Arial"/>
                          <a:ea typeface="Times New Roman"/>
                          <a:cs typeface="Arial"/>
                        </a:rPr>
                        <a:t>Another user rejected the appeal.</a:t>
                      </a:r>
                    </a:p>
                  </a:txBody>
                  <a:tcPr anchor="ctr"/>
                </a:tc>
                <a:extLst>
                  <a:ext uri="{0D108BD9-81ED-4DB2-BD59-A6C34878D82A}">
                    <a16:rowId xmlns:a16="http://schemas.microsoft.com/office/drawing/2014/main" val="10005"/>
                  </a:ext>
                </a:extLst>
              </a:tr>
              <a:tr h="518160">
                <a:tc>
                  <a:txBody>
                    <a:bodyPr/>
                    <a:lstStyle/>
                    <a:p>
                      <a:pPr marL="73025" marR="73025">
                        <a:spcBef>
                          <a:spcPts val="400"/>
                        </a:spcBef>
                        <a:spcAft>
                          <a:spcPts val="400"/>
                        </a:spcAft>
                      </a:pPr>
                      <a:r>
                        <a:rPr lang="en-US" sz="1400" dirty="0">
                          <a:effectLst/>
                          <a:latin typeface="Arial"/>
                          <a:ea typeface="Times New Roman"/>
                          <a:cs typeface="Arial"/>
                        </a:rPr>
                        <a:t>Rejected by System</a:t>
                      </a:r>
                    </a:p>
                  </a:txBody>
                  <a:tcPr anchor="ctr"/>
                </a:tc>
                <a:tc>
                  <a:txBody>
                    <a:bodyPr/>
                    <a:lstStyle/>
                    <a:p>
                      <a:pPr marL="73025" marR="73025">
                        <a:spcBef>
                          <a:spcPts val="400"/>
                        </a:spcBef>
                        <a:spcAft>
                          <a:spcPts val="400"/>
                        </a:spcAft>
                      </a:pPr>
                      <a:r>
                        <a:rPr lang="en-US" sz="1400" dirty="0">
                          <a:effectLst/>
                          <a:latin typeface="Arial"/>
                          <a:ea typeface="Times New Roman"/>
                          <a:cs typeface="Arial"/>
                        </a:rPr>
                        <a:t>TDS was unable to process the appeal.</a:t>
                      </a:r>
                    </a:p>
                  </a:txBody>
                  <a:tcPr anchor="ctr"/>
                </a:tc>
                <a:extLst>
                  <a:ext uri="{0D108BD9-81ED-4DB2-BD59-A6C34878D82A}">
                    <a16:rowId xmlns:a16="http://schemas.microsoft.com/office/drawing/2014/main" val="10006"/>
                  </a:ext>
                </a:extLst>
              </a:tr>
              <a:tr h="518160">
                <a:tc>
                  <a:txBody>
                    <a:bodyPr/>
                    <a:lstStyle/>
                    <a:p>
                      <a:pPr marL="73025" marR="73025">
                        <a:spcBef>
                          <a:spcPts val="400"/>
                        </a:spcBef>
                        <a:spcAft>
                          <a:spcPts val="400"/>
                        </a:spcAft>
                      </a:pPr>
                      <a:r>
                        <a:rPr lang="en-US" sz="1400" dirty="0">
                          <a:effectLst/>
                          <a:latin typeface="Arial"/>
                          <a:ea typeface="Times New Roman"/>
                          <a:cs typeface="Arial"/>
                        </a:rPr>
                        <a:t>Requires Resubmission</a:t>
                      </a:r>
                    </a:p>
                  </a:txBody>
                  <a:tcPr anchor="ctr"/>
                </a:tc>
                <a:tc>
                  <a:txBody>
                    <a:bodyPr/>
                    <a:lstStyle/>
                    <a:p>
                      <a:pPr marL="73025" marR="73025">
                        <a:spcBef>
                          <a:spcPts val="400"/>
                        </a:spcBef>
                        <a:spcAft>
                          <a:spcPts val="400"/>
                        </a:spcAft>
                      </a:pPr>
                      <a:r>
                        <a:rPr lang="en-US" sz="1400" dirty="0">
                          <a:effectLst/>
                          <a:latin typeface="Arial"/>
                          <a:ea typeface="Times New Roman"/>
                          <a:cs typeface="Arial"/>
                        </a:rPr>
                        <a:t>Appeal must be resubmitted.</a:t>
                      </a:r>
                    </a:p>
                  </a:txBody>
                  <a:tcPr anchor="ctr"/>
                </a:tc>
                <a:extLst>
                  <a:ext uri="{0D108BD9-81ED-4DB2-BD59-A6C34878D82A}">
                    <a16:rowId xmlns:a16="http://schemas.microsoft.com/office/drawing/2014/main" val="10007"/>
                  </a:ext>
                </a:extLst>
              </a:tr>
              <a:tr h="518160">
                <a:tc>
                  <a:txBody>
                    <a:bodyPr/>
                    <a:lstStyle/>
                    <a:p>
                      <a:pPr marL="73025" marR="73025">
                        <a:spcBef>
                          <a:spcPts val="400"/>
                        </a:spcBef>
                        <a:spcAft>
                          <a:spcPts val="400"/>
                        </a:spcAft>
                      </a:pPr>
                      <a:r>
                        <a:rPr lang="en-US" sz="1400" dirty="0">
                          <a:effectLst/>
                          <a:latin typeface="Arial"/>
                          <a:ea typeface="Times New Roman"/>
                          <a:cs typeface="Arial"/>
                        </a:rPr>
                        <a:t>Retracted</a:t>
                      </a:r>
                    </a:p>
                  </a:txBody>
                  <a:tcPr anchor="ctr"/>
                </a:tc>
                <a:tc>
                  <a:txBody>
                    <a:bodyPr/>
                    <a:lstStyle/>
                    <a:p>
                      <a:pPr marL="73025" marR="73025">
                        <a:spcBef>
                          <a:spcPts val="400"/>
                        </a:spcBef>
                        <a:spcAft>
                          <a:spcPts val="400"/>
                        </a:spcAft>
                      </a:pPr>
                      <a:r>
                        <a:rPr lang="en-US" sz="1400" dirty="0">
                          <a:effectLst/>
                          <a:latin typeface="Arial"/>
                          <a:ea typeface="Times New Roman"/>
                          <a:cs typeface="Arial"/>
                        </a:rPr>
                        <a:t>Originator retracted the appeal.</a:t>
                      </a:r>
                    </a:p>
                  </a:txBody>
                  <a:tcPr anchor="ctr"/>
                </a:tc>
                <a:extLst>
                  <a:ext uri="{0D108BD9-81ED-4DB2-BD59-A6C34878D82A}">
                    <a16:rowId xmlns:a16="http://schemas.microsoft.com/office/drawing/2014/main" val="10008"/>
                  </a:ext>
                </a:extLst>
              </a:tr>
              <a:tr h="518160">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Submitted for Processing</a:t>
                      </a:r>
                    </a:p>
                  </a:txBody>
                  <a:tcPr anchor="ctr"/>
                </a:tc>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Appeal was submitted to the TDS for processing.</a:t>
                      </a:r>
                    </a:p>
                  </a:txBody>
                  <a:tcPr anchor="ctr"/>
                </a:tc>
                <a:extLst>
                  <a:ext uri="{0D108BD9-81ED-4DB2-BD59-A6C34878D82A}">
                    <a16:rowId xmlns:a16="http://schemas.microsoft.com/office/drawing/2014/main" val="10009"/>
                  </a:ext>
                </a:extLst>
              </a:tr>
            </a:tbl>
          </a:graphicData>
        </a:graphic>
      </p:graphicFrame>
      <p:sp>
        <p:nvSpPr>
          <p:cNvPr id="5" name="Slide Number Placeholder 3">
            <a:extLst>
              <a:ext uri="{FF2B5EF4-FFF2-40B4-BE49-F238E27FC236}">
                <a16:creationId xmlns:a16="http://schemas.microsoft.com/office/drawing/2014/main" id="{7DC581CB-2D23-40E6-89AC-1CF8C7360123}"/>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37147597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78EEEFD0-B45F-274F-90EE-E42075F8B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1784" y="1203017"/>
            <a:ext cx="7968121" cy="4180144"/>
          </a:xfrm>
          <a:prstGeom prst="rect">
            <a:avLst/>
          </a:prstGeom>
          <a:ln>
            <a:solidFill>
              <a:schemeClr val="accent1"/>
            </a:solidFill>
          </a:ln>
        </p:spPr>
      </p:pic>
      <p:sp>
        <p:nvSpPr>
          <p:cNvPr id="3" name="Title 2"/>
          <p:cNvSpPr>
            <a:spLocks noGrp="1"/>
          </p:cNvSpPr>
          <p:nvPr>
            <p:ph type="title"/>
          </p:nvPr>
        </p:nvSpPr>
        <p:spPr/>
        <p:txBody>
          <a:bodyPr/>
          <a:lstStyle/>
          <a:p>
            <a:r>
              <a:rPr lang="en-US" dirty="0"/>
              <a:t>View Appeals</a:t>
            </a:r>
          </a:p>
        </p:txBody>
      </p:sp>
      <p:sp>
        <p:nvSpPr>
          <p:cNvPr id="12" name="Down Arrow 11"/>
          <p:cNvSpPr/>
          <p:nvPr/>
        </p:nvSpPr>
        <p:spPr>
          <a:xfrm rot="16200000">
            <a:off x="6745694" y="4453845"/>
            <a:ext cx="491639" cy="72286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
        <p:nvSpPr>
          <p:cNvPr id="13" name="Slide Number Placeholder 3">
            <a:extLst>
              <a:ext uri="{FF2B5EF4-FFF2-40B4-BE49-F238E27FC236}">
                <a16:creationId xmlns:a16="http://schemas.microsoft.com/office/drawing/2014/main" id="{D82A8575-7540-47C3-B662-887AE67C6E52}"/>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51</a:t>
            </a:fld>
            <a:endParaRPr lang="en-US" dirty="0">
              <a:latin typeface="Arial"/>
              <a:ea typeface="ＭＳ Ｐゴシック" charset="-128"/>
            </a:endParaRPr>
          </a:p>
        </p:txBody>
      </p:sp>
      <p:pic>
        <p:nvPicPr>
          <p:cNvPr id="14" name="Picture 13"/>
          <p:cNvPicPr>
            <a:picLocks noChangeAspect="1"/>
          </p:cNvPicPr>
          <p:nvPr/>
        </p:nvPicPr>
        <p:blipFill>
          <a:blip r:embed="rId4"/>
          <a:stretch>
            <a:fillRect/>
          </a:stretch>
        </p:blipFill>
        <p:spPr>
          <a:xfrm>
            <a:off x="312098" y="1203017"/>
            <a:ext cx="3465576" cy="4378551"/>
          </a:xfrm>
          <a:prstGeom prst="rect">
            <a:avLst/>
          </a:prstGeom>
          <a:ln>
            <a:solidFill>
              <a:schemeClr val="accent1"/>
            </a:solidFill>
          </a:ln>
        </p:spPr>
      </p:pic>
      <p:sp>
        <p:nvSpPr>
          <p:cNvPr id="7" name="Rectangle 6">
            <a:extLst>
              <a:ext uri="{FF2B5EF4-FFF2-40B4-BE49-F238E27FC236}">
                <a16:creationId xmlns:a16="http://schemas.microsoft.com/office/drawing/2014/main" id="{7E66A6BA-19B0-BE48-9E3C-31821D6352C3}"/>
              </a:ext>
            </a:extLst>
          </p:cNvPr>
          <p:cNvSpPr/>
          <p:nvPr/>
        </p:nvSpPr>
        <p:spPr>
          <a:xfrm>
            <a:off x="312095" y="3909196"/>
            <a:ext cx="3465576" cy="3077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Tree>
    <p:extLst>
      <p:ext uri="{BB962C8B-B14F-4D97-AF65-F5344CB8AC3E}">
        <p14:creationId xmlns:p14="http://schemas.microsoft.com/office/powerpoint/2010/main" val="2611503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FA724990-E0C2-B046-873F-3C2A1A114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6899" y="1252108"/>
            <a:ext cx="7849026" cy="4378552"/>
          </a:xfrm>
          <a:prstGeom prst="rect">
            <a:avLst/>
          </a:prstGeom>
          <a:ln>
            <a:solidFill>
              <a:schemeClr val="accent1"/>
            </a:solidFill>
          </a:ln>
        </p:spPr>
      </p:pic>
      <p:sp>
        <p:nvSpPr>
          <p:cNvPr id="9" name="Down Arrow 8"/>
          <p:cNvSpPr/>
          <p:nvPr/>
        </p:nvSpPr>
        <p:spPr>
          <a:xfrm rot="5400000">
            <a:off x="11196155" y="3297405"/>
            <a:ext cx="504265" cy="7477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
        <p:nvSpPr>
          <p:cNvPr id="13" name="Down Arrow 12"/>
          <p:cNvSpPr/>
          <p:nvPr/>
        </p:nvSpPr>
        <p:spPr>
          <a:xfrm rot="5400000">
            <a:off x="6200129" y="1940232"/>
            <a:ext cx="504265" cy="7477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
        <p:nvSpPr>
          <p:cNvPr id="3" name="Title 2"/>
          <p:cNvSpPr>
            <a:spLocks noGrp="1"/>
          </p:cNvSpPr>
          <p:nvPr>
            <p:ph type="title"/>
          </p:nvPr>
        </p:nvSpPr>
        <p:spPr>
          <a:xfrm>
            <a:off x="429768" y="64008"/>
            <a:ext cx="11018520" cy="521208"/>
          </a:xfrm>
        </p:spPr>
        <p:txBody>
          <a:bodyPr>
            <a:normAutofit/>
          </a:bodyPr>
          <a:lstStyle/>
          <a:p>
            <a:r>
              <a:rPr lang="en-US" dirty="0"/>
              <a:t>View/Export Appeals Results</a:t>
            </a:r>
          </a:p>
        </p:txBody>
      </p:sp>
      <p:sp>
        <p:nvSpPr>
          <p:cNvPr id="10" name="Slide Number Placeholder 3">
            <a:extLst>
              <a:ext uri="{FF2B5EF4-FFF2-40B4-BE49-F238E27FC236}">
                <a16:creationId xmlns:a16="http://schemas.microsoft.com/office/drawing/2014/main" id="{4C251B61-0E33-421A-B92F-8132EC983FE6}"/>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52</a:t>
            </a:fld>
            <a:endParaRPr lang="en-US" dirty="0">
              <a:latin typeface="Arial"/>
              <a:ea typeface="ＭＳ Ｐゴシック" charset="-128"/>
            </a:endParaRPr>
          </a:p>
        </p:txBody>
      </p:sp>
      <p:pic>
        <p:nvPicPr>
          <p:cNvPr id="11" name="Picture 10"/>
          <p:cNvPicPr>
            <a:picLocks noChangeAspect="1"/>
          </p:cNvPicPr>
          <p:nvPr/>
        </p:nvPicPr>
        <p:blipFill>
          <a:blip r:embed="rId4"/>
          <a:stretch>
            <a:fillRect/>
          </a:stretch>
        </p:blipFill>
        <p:spPr>
          <a:xfrm>
            <a:off x="312098" y="1312715"/>
            <a:ext cx="3465576" cy="4378551"/>
          </a:xfrm>
          <a:prstGeom prst="rect">
            <a:avLst/>
          </a:prstGeom>
          <a:ln>
            <a:solidFill>
              <a:schemeClr val="accent1"/>
            </a:solidFill>
          </a:ln>
        </p:spPr>
      </p:pic>
      <p:sp>
        <p:nvSpPr>
          <p:cNvPr id="8" name="Rectangle 7">
            <a:extLst>
              <a:ext uri="{FF2B5EF4-FFF2-40B4-BE49-F238E27FC236}">
                <a16:creationId xmlns:a16="http://schemas.microsoft.com/office/drawing/2014/main" id="{26FF15CA-E14F-A243-AF90-821DAD7DEC7E}"/>
              </a:ext>
            </a:extLst>
          </p:cNvPr>
          <p:cNvSpPr/>
          <p:nvPr/>
        </p:nvSpPr>
        <p:spPr>
          <a:xfrm>
            <a:off x="312098" y="4043011"/>
            <a:ext cx="3465576" cy="3077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Tree>
    <p:extLst>
      <p:ext uri="{BB962C8B-B14F-4D97-AF65-F5344CB8AC3E}">
        <p14:creationId xmlns:p14="http://schemas.microsoft.com/office/powerpoint/2010/main" val="19887692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p:txBody>
          <a:bodyPr/>
          <a:lstStyle/>
          <a:p>
            <a:r>
              <a:rPr lang="en-US" dirty="0"/>
              <a:t>Upload Appeals</a:t>
            </a:r>
          </a:p>
        </p:txBody>
      </p:sp>
      <p:grpSp>
        <p:nvGrpSpPr>
          <p:cNvPr id="4" name="Group 3">
            <a:extLst>
              <a:ext uri="{FF2B5EF4-FFF2-40B4-BE49-F238E27FC236}">
                <a16:creationId xmlns:a16="http://schemas.microsoft.com/office/drawing/2014/main" id="{01C77D43-26AE-4D92-94C4-B646393581D5}"/>
              </a:ext>
            </a:extLst>
          </p:cNvPr>
          <p:cNvGrpSpPr>
            <a:grpSpLocks noChangeAspect="1"/>
          </p:cNvGrpSpPr>
          <p:nvPr/>
        </p:nvGrpSpPr>
        <p:grpSpPr>
          <a:xfrm>
            <a:off x="4477453" y="2053916"/>
            <a:ext cx="7035774" cy="2979830"/>
            <a:chOff x="4200800" y="2521419"/>
            <a:chExt cx="6309360" cy="2672175"/>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800" y="2521419"/>
              <a:ext cx="6309360" cy="2633472"/>
            </a:xfrm>
            <a:prstGeom prst="rect">
              <a:avLst/>
            </a:prstGeom>
            <a:ln>
              <a:solidFill>
                <a:schemeClr val="accent1"/>
              </a:solidFill>
            </a:ln>
            <a:effectLst>
              <a:outerShdw blurRad="292100" dist="139700" dir="2700000" algn="tl" rotWithShape="0">
                <a:srgbClr val="333333">
                  <a:alpha val="65000"/>
                </a:srgbClr>
              </a:outerShdw>
            </a:effectLst>
          </p:spPr>
        </p:pic>
        <p:sp>
          <p:nvSpPr>
            <p:cNvPr id="7" name="Down Arrow 6"/>
            <p:cNvSpPr/>
            <p:nvPr/>
          </p:nvSpPr>
          <p:spPr>
            <a:xfrm rot="5400000">
              <a:off x="7129999" y="3145464"/>
              <a:ext cx="381113" cy="609780"/>
            </a:xfrm>
            <a:prstGeom prst="down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
          <p:nvSpPr>
            <p:cNvPr id="8" name="Down Arrow 7"/>
            <p:cNvSpPr/>
            <p:nvPr/>
          </p:nvSpPr>
          <p:spPr>
            <a:xfrm rot="16200000">
              <a:off x="6520220" y="4698148"/>
              <a:ext cx="381113" cy="609780"/>
            </a:xfrm>
            <a:prstGeom prst="down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grpSp>
      <p:sp>
        <p:nvSpPr>
          <p:cNvPr id="11" name="Slide Number Placeholder 3">
            <a:extLst>
              <a:ext uri="{FF2B5EF4-FFF2-40B4-BE49-F238E27FC236}">
                <a16:creationId xmlns:a16="http://schemas.microsoft.com/office/drawing/2014/main" id="{7CCEB7A7-F7F2-4657-B8FF-6CC1B223D1CC}"/>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53</a:t>
            </a:fld>
            <a:endParaRPr lang="en-US" dirty="0">
              <a:latin typeface="Arial"/>
              <a:ea typeface="ＭＳ Ｐゴシック" charset="-128"/>
            </a:endParaRPr>
          </a:p>
        </p:txBody>
      </p:sp>
      <p:pic>
        <p:nvPicPr>
          <p:cNvPr id="12" name="Picture 11"/>
          <p:cNvPicPr>
            <a:picLocks noChangeAspect="1"/>
          </p:cNvPicPr>
          <p:nvPr/>
        </p:nvPicPr>
        <p:blipFill>
          <a:blip r:embed="rId4"/>
          <a:stretch>
            <a:fillRect/>
          </a:stretch>
        </p:blipFill>
        <p:spPr>
          <a:xfrm>
            <a:off x="312098" y="1312715"/>
            <a:ext cx="3465576" cy="4378551"/>
          </a:xfrm>
          <a:prstGeom prst="rect">
            <a:avLst/>
          </a:prstGeom>
          <a:ln>
            <a:solidFill>
              <a:schemeClr val="accent1"/>
            </a:solidFill>
          </a:ln>
        </p:spPr>
      </p:pic>
      <p:sp>
        <p:nvSpPr>
          <p:cNvPr id="9" name="Rectangle 8">
            <a:extLst>
              <a:ext uri="{FF2B5EF4-FFF2-40B4-BE49-F238E27FC236}">
                <a16:creationId xmlns:a16="http://schemas.microsoft.com/office/drawing/2014/main" id="{8854FBDB-0F1A-8445-BA99-CE7C254AAF02}"/>
              </a:ext>
            </a:extLst>
          </p:cNvPr>
          <p:cNvSpPr/>
          <p:nvPr/>
        </p:nvSpPr>
        <p:spPr>
          <a:xfrm>
            <a:off x="312098" y="4300990"/>
            <a:ext cx="3465576" cy="4184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Tree>
    <p:extLst>
      <p:ext uri="{BB962C8B-B14F-4D97-AF65-F5344CB8AC3E}">
        <p14:creationId xmlns:p14="http://schemas.microsoft.com/office/powerpoint/2010/main" val="1483478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215384" y="815384"/>
            <a:ext cx="3749040" cy="5358575"/>
          </a:xfrm>
          <a:prstGeom prst="rect">
            <a:avLst/>
          </a:prstGeom>
          <a:ln>
            <a:solidFill>
              <a:schemeClr val="accent1"/>
            </a:solidFill>
          </a:ln>
        </p:spPr>
      </p:pic>
      <p:sp>
        <p:nvSpPr>
          <p:cNvPr id="3" name="Title 2"/>
          <p:cNvSpPr>
            <a:spLocks noGrp="1"/>
          </p:cNvSpPr>
          <p:nvPr>
            <p:ph type="title"/>
          </p:nvPr>
        </p:nvSpPr>
        <p:spPr/>
        <p:txBody>
          <a:bodyPr/>
          <a:lstStyle/>
          <a:p>
            <a:r>
              <a:rPr lang="en-US" dirty="0"/>
              <a:t>Monitoring Test Progress</a:t>
            </a:r>
          </a:p>
        </p:txBody>
      </p:sp>
      <p:sp>
        <p:nvSpPr>
          <p:cNvPr id="10" name="AutoShape 6" descr="filesystem:chrome-extension://bpconcjcammlapcogcnnelfmaeghhagj/temporary/1466702881632screensave.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56"/>
          </a:p>
        </p:txBody>
      </p:sp>
      <p:sp>
        <p:nvSpPr>
          <p:cNvPr id="11" name="AutoShape 8" descr="filesystem:chrome-extension://bpconcjcammlapcogcnnelfmaeghhagj/temporary/1466702881632screensave.png"/>
          <p:cNvSpPr>
            <a:spLocks noChangeAspect="1" noChangeArrowheads="1"/>
          </p:cNvSpPr>
          <p:nvPr/>
        </p:nvSpPr>
        <p:spPr bwMode="auto">
          <a:xfrm>
            <a:off x="1831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56"/>
          </a:p>
        </p:txBody>
      </p:sp>
      <p:sp>
        <p:nvSpPr>
          <p:cNvPr id="12" name="AutoShape 10" descr="filesystem:chrome-extension://bpconcjcammlapcogcnnelfmaeghhagj/temporary/1466702881632screensave.png"/>
          <p:cNvSpPr>
            <a:spLocks noChangeAspect="1" noChangeArrowheads="1"/>
          </p:cNvSpPr>
          <p:nvPr/>
        </p:nvSpPr>
        <p:spPr bwMode="auto">
          <a:xfrm>
            <a:off x="1984375" y="1603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56"/>
          </a:p>
        </p:txBody>
      </p:sp>
      <p:sp>
        <p:nvSpPr>
          <p:cNvPr id="13" name="AutoShape 12" descr="filesystem:chrome-extension://bpconcjcammlapcogcnnelfmaeghhagj/temporary/1466702881632screensave.png"/>
          <p:cNvSpPr>
            <a:spLocks noChangeAspect="1" noChangeArrowheads="1"/>
          </p:cNvSpPr>
          <p:nvPr/>
        </p:nvSpPr>
        <p:spPr bwMode="auto">
          <a:xfrm>
            <a:off x="2136775" y="3127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56"/>
          </a:p>
        </p:txBody>
      </p:sp>
      <p:sp>
        <p:nvSpPr>
          <p:cNvPr id="14" name="AutoShape 14" descr="filesystem:chrome-extension://bpconcjcammlapcogcnnelfmaeghhagj/temporary/1466702881632screensave.png"/>
          <p:cNvSpPr>
            <a:spLocks noChangeAspect="1" noChangeArrowheads="1"/>
          </p:cNvSpPr>
          <p:nvPr/>
        </p:nvSpPr>
        <p:spPr bwMode="auto">
          <a:xfrm>
            <a:off x="2289175" y="4651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56"/>
          </a:p>
        </p:txBody>
      </p:sp>
      <p:sp>
        <p:nvSpPr>
          <p:cNvPr id="17" name="Rectangle 16">
            <a:extLst>
              <a:ext uri="{FF2B5EF4-FFF2-40B4-BE49-F238E27FC236}">
                <a16:creationId xmlns:a16="http://schemas.microsoft.com/office/drawing/2014/main" id="{40A1A0D9-6A43-43AA-8F24-7EB80C636B49}"/>
              </a:ext>
            </a:extLst>
          </p:cNvPr>
          <p:cNvSpPr/>
          <p:nvPr/>
        </p:nvSpPr>
        <p:spPr>
          <a:xfrm>
            <a:off x="4215384" y="3524169"/>
            <a:ext cx="3749040" cy="23309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
        <p:nvSpPr>
          <p:cNvPr id="15" name="Slide Number Placeholder 3">
            <a:extLst>
              <a:ext uri="{FF2B5EF4-FFF2-40B4-BE49-F238E27FC236}">
                <a16:creationId xmlns:a16="http://schemas.microsoft.com/office/drawing/2014/main" id="{900B9963-CEC0-4005-91D4-538DF9C0278F}"/>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54</a:t>
            </a:fld>
            <a:endParaRPr lang="en-US" dirty="0">
              <a:latin typeface="Arial"/>
              <a:ea typeface="ＭＳ Ｐゴシック" charset="-128"/>
            </a:endParaRPr>
          </a:p>
        </p:txBody>
      </p:sp>
    </p:spTree>
    <p:extLst>
      <p:ext uri="{BB962C8B-B14F-4D97-AF65-F5344CB8AC3E}">
        <p14:creationId xmlns:p14="http://schemas.microsoft.com/office/powerpoint/2010/main" val="8292220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p:txBody>
          <a:bodyPr/>
          <a:lstStyle/>
          <a:p>
            <a:r>
              <a:rPr lang="en-US" dirty="0"/>
              <a:t>Plan and Manage Testing</a:t>
            </a:r>
          </a:p>
        </p:txBody>
      </p:sp>
      <p:sp>
        <p:nvSpPr>
          <p:cNvPr id="13" name="Slide Number Placeholder 3">
            <a:extLst>
              <a:ext uri="{FF2B5EF4-FFF2-40B4-BE49-F238E27FC236}">
                <a16:creationId xmlns:a16="http://schemas.microsoft.com/office/drawing/2014/main" id="{AC836D15-702F-4875-89D1-6A4E05D40194}"/>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55</a:t>
            </a:fld>
            <a:endParaRPr lang="en-US" dirty="0">
              <a:latin typeface="Arial"/>
              <a:ea typeface="ＭＳ Ｐゴシック" charset="-128"/>
            </a:endParaRPr>
          </a:p>
        </p:txBody>
      </p:sp>
      <p:pic>
        <p:nvPicPr>
          <p:cNvPr id="16" name="Picture 15"/>
          <p:cNvPicPr>
            <a:picLocks noChangeAspect="1"/>
          </p:cNvPicPr>
          <p:nvPr/>
        </p:nvPicPr>
        <p:blipFill>
          <a:blip r:embed="rId3"/>
          <a:stretch>
            <a:fillRect/>
          </a:stretch>
        </p:blipFill>
        <p:spPr>
          <a:xfrm>
            <a:off x="426232" y="1037485"/>
            <a:ext cx="3465576" cy="4953415"/>
          </a:xfrm>
          <a:prstGeom prst="rect">
            <a:avLst/>
          </a:prstGeom>
          <a:ln>
            <a:solidFill>
              <a:schemeClr val="accent1"/>
            </a:solidFill>
          </a:ln>
        </p:spPr>
      </p:pic>
      <p:sp>
        <p:nvSpPr>
          <p:cNvPr id="14" name="Rectangle 13">
            <a:extLst>
              <a:ext uri="{FF2B5EF4-FFF2-40B4-BE49-F238E27FC236}">
                <a16:creationId xmlns:a16="http://schemas.microsoft.com/office/drawing/2014/main" id="{3DAF7A12-B833-164A-B6CF-AF5A83B00035}"/>
              </a:ext>
            </a:extLst>
          </p:cNvPr>
          <p:cNvSpPr/>
          <p:nvPr/>
        </p:nvSpPr>
        <p:spPr>
          <a:xfrm>
            <a:off x="426232" y="4020771"/>
            <a:ext cx="3465576" cy="3595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pic>
        <p:nvPicPr>
          <p:cNvPr id="7" name="Picture 6">
            <a:extLst>
              <a:ext uri="{FF2B5EF4-FFF2-40B4-BE49-F238E27FC236}">
                <a16:creationId xmlns:a16="http://schemas.microsoft.com/office/drawing/2014/main" id="{B60E2404-4C83-42CE-AE0D-4887FBA2DBCA}"/>
              </a:ext>
            </a:extLst>
          </p:cNvPr>
          <p:cNvPicPr>
            <a:picLocks noChangeAspect="1"/>
          </p:cNvPicPr>
          <p:nvPr/>
        </p:nvPicPr>
        <p:blipFill>
          <a:blip r:embed="rId4"/>
          <a:stretch>
            <a:fillRect/>
          </a:stretch>
        </p:blipFill>
        <p:spPr>
          <a:xfrm>
            <a:off x="4059821" y="981300"/>
            <a:ext cx="7899392" cy="4953414"/>
          </a:xfrm>
          <a:prstGeom prst="rect">
            <a:avLst/>
          </a:prstGeom>
          <a:ln>
            <a:no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88D939D2-7542-45F2-94FD-5FA0559D1456}"/>
              </a:ext>
            </a:extLst>
          </p:cNvPr>
          <p:cNvSpPr/>
          <p:nvPr/>
        </p:nvSpPr>
        <p:spPr>
          <a:xfrm>
            <a:off x="7924187" y="5631563"/>
            <a:ext cx="1861829" cy="3031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
        <p:nvSpPr>
          <p:cNvPr id="18" name="Rectangle 17">
            <a:extLst>
              <a:ext uri="{FF2B5EF4-FFF2-40B4-BE49-F238E27FC236}">
                <a16:creationId xmlns:a16="http://schemas.microsoft.com/office/drawing/2014/main" id="{1DBC2390-094B-4A95-97A5-FAA9E7E6BDF2}"/>
              </a:ext>
            </a:extLst>
          </p:cNvPr>
          <p:cNvSpPr/>
          <p:nvPr/>
        </p:nvSpPr>
        <p:spPr>
          <a:xfrm>
            <a:off x="4133100" y="3775966"/>
            <a:ext cx="2156359" cy="181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a:p>
        </p:txBody>
      </p:sp>
      <p:sp>
        <p:nvSpPr>
          <p:cNvPr id="19" name="Rectangle 18">
            <a:extLst>
              <a:ext uri="{FF2B5EF4-FFF2-40B4-BE49-F238E27FC236}">
                <a16:creationId xmlns:a16="http://schemas.microsoft.com/office/drawing/2014/main" id="{0F863F00-4989-4F9A-9CB1-FA258B71CDA3}"/>
              </a:ext>
            </a:extLst>
          </p:cNvPr>
          <p:cNvSpPr/>
          <p:nvPr/>
        </p:nvSpPr>
        <p:spPr>
          <a:xfrm>
            <a:off x="4133100" y="3080085"/>
            <a:ext cx="1206790" cy="181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a:p>
        </p:txBody>
      </p:sp>
      <p:sp>
        <p:nvSpPr>
          <p:cNvPr id="20" name="Rectangle 19">
            <a:extLst>
              <a:ext uri="{FF2B5EF4-FFF2-40B4-BE49-F238E27FC236}">
                <a16:creationId xmlns:a16="http://schemas.microsoft.com/office/drawing/2014/main" id="{669D51F5-754A-4338-82DE-21B6F770DC59}"/>
              </a:ext>
            </a:extLst>
          </p:cNvPr>
          <p:cNvSpPr/>
          <p:nvPr/>
        </p:nvSpPr>
        <p:spPr>
          <a:xfrm>
            <a:off x="4155756" y="1391459"/>
            <a:ext cx="1778575" cy="181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a:p>
        </p:txBody>
      </p:sp>
    </p:spTree>
    <p:extLst>
      <p:ext uri="{BB962C8B-B14F-4D97-AF65-F5344CB8AC3E}">
        <p14:creationId xmlns:p14="http://schemas.microsoft.com/office/powerpoint/2010/main" val="41854479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p:blipFill>
        <p:spPr>
          <a:xfrm>
            <a:off x="4224582" y="1571647"/>
            <a:ext cx="7541186" cy="3468273"/>
          </a:xfrm>
          <a:prstGeom prst="rect">
            <a:avLst/>
          </a:prstGeom>
          <a:ln>
            <a:noFill/>
          </a:ln>
          <a:effectLst>
            <a:outerShdw blurRad="292100" dist="139700" dir="2700000" algn="tl" rotWithShape="0">
              <a:srgbClr val="333333">
                <a:alpha val="65000"/>
              </a:srgbClr>
            </a:outerShdw>
          </a:effectLst>
        </p:spPr>
      </p:pic>
      <p:sp>
        <p:nvSpPr>
          <p:cNvPr id="3" name="Title 6"/>
          <p:cNvSpPr>
            <a:spLocks noGrp="1"/>
          </p:cNvSpPr>
          <p:nvPr>
            <p:ph type="title"/>
          </p:nvPr>
        </p:nvSpPr>
        <p:spPr/>
        <p:txBody>
          <a:bodyPr/>
          <a:lstStyle/>
          <a:p>
            <a:r>
              <a:rPr lang="en-US" dirty="0"/>
              <a:t>Plan and Manage Testing- Search Student</a:t>
            </a:r>
          </a:p>
        </p:txBody>
      </p:sp>
      <p:sp>
        <p:nvSpPr>
          <p:cNvPr id="13" name="Slide Number Placeholder 3">
            <a:extLst>
              <a:ext uri="{FF2B5EF4-FFF2-40B4-BE49-F238E27FC236}">
                <a16:creationId xmlns:a16="http://schemas.microsoft.com/office/drawing/2014/main" id="{AC836D15-702F-4875-89D1-6A4E05D40194}"/>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56</a:t>
            </a:fld>
            <a:endParaRPr lang="en-US" dirty="0">
              <a:latin typeface="Arial"/>
              <a:ea typeface="ＭＳ Ｐゴシック" charset="-128"/>
            </a:endParaRPr>
          </a:p>
        </p:txBody>
      </p:sp>
      <p:pic>
        <p:nvPicPr>
          <p:cNvPr id="16" name="Picture 15"/>
          <p:cNvPicPr>
            <a:picLocks noChangeAspect="1"/>
          </p:cNvPicPr>
          <p:nvPr/>
        </p:nvPicPr>
        <p:blipFill>
          <a:blip r:embed="rId4"/>
          <a:stretch>
            <a:fillRect/>
          </a:stretch>
        </p:blipFill>
        <p:spPr>
          <a:xfrm>
            <a:off x="426232" y="1037485"/>
            <a:ext cx="3465576" cy="4953415"/>
          </a:xfrm>
          <a:prstGeom prst="rect">
            <a:avLst/>
          </a:prstGeom>
          <a:ln>
            <a:solidFill>
              <a:schemeClr val="accent1"/>
            </a:solidFill>
          </a:ln>
        </p:spPr>
      </p:pic>
      <p:sp>
        <p:nvSpPr>
          <p:cNvPr id="14" name="Rectangle 13">
            <a:extLst>
              <a:ext uri="{FF2B5EF4-FFF2-40B4-BE49-F238E27FC236}">
                <a16:creationId xmlns:a16="http://schemas.microsoft.com/office/drawing/2014/main" id="{3DAF7A12-B833-164A-B6CF-AF5A83B00035}"/>
              </a:ext>
            </a:extLst>
          </p:cNvPr>
          <p:cNvSpPr/>
          <p:nvPr/>
        </p:nvSpPr>
        <p:spPr>
          <a:xfrm>
            <a:off x="426232" y="4020771"/>
            <a:ext cx="3465576" cy="3595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Tree>
    <p:extLst>
      <p:ext uri="{BB962C8B-B14F-4D97-AF65-F5344CB8AC3E}">
        <p14:creationId xmlns:p14="http://schemas.microsoft.com/office/powerpoint/2010/main" val="16950066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p:txBody>
          <a:bodyPr/>
          <a:lstStyle/>
          <a:p>
            <a:r>
              <a:rPr lang="en-US" dirty="0"/>
              <a:t>Plan and Manage Testing- Choose What</a:t>
            </a:r>
          </a:p>
        </p:txBody>
      </p:sp>
      <p:sp>
        <p:nvSpPr>
          <p:cNvPr id="13" name="Slide Number Placeholder 3">
            <a:extLst>
              <a:ext uri="{FF2B5EF4-FFF2-40B4-BE49-F238E27FC236}">
                <a16:creationId xmlns:a16="http://schemas.microsoft.com/office/drawing/2014/main" id="{AC836D15-702F-4875-89D1-6A4E05D40194}"/>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57</a:t>
            </a:fld>
            <a:endParaRPr lang="en-US" dirty="0">
              <a:latin typeface="Arial"/>
              <a:ea typeface="ＭＳ Ｐゴシック" charset="-128"/>
            </a:endParaRPr>
          </a:p>
        </p:txBody>
      </p:sp>
      <p:pic>
        <p:nvPicPr>
          <p:cNvPr id="16" name="Picture 15"/>
          <p:cNvPicPr>
            <a:picLocks noChangeAspect="1"/>
          </p:cNvPicPr>
          <p:nvPr/>
        </p:nvPicPr>
        <p:blipFill>
          <a:blip r:embed="rId3"/>
          <a:stretch>
            <a:fillRect/>
          </a:stretch>
        </p:blipFill>
        <p:spPr>
          <a:xfrm>
            <a:off x="426232" y="1037485"/>
            <a:ext cx="3465576" cy="4953415"/>
          </a:xfrm>
          <a:prstGeom prst="rect">
            <a:avLst/>
          </a:prstGeom>
          <a:ln>
            <a:solidFill>
              <a:schemeClr val="accent1"/>
            </a:solidFill>
          </a:ln>
        </p:spPr>
      </p:pic>
      <p:sp>
        <p:nvSpPr>
          <p:cNvPr id="14" name="Rectangle 13">
            <a:extLst>
              <a:ext uri="{FF2B5EF4-FFF2-40B4-BE49-F238E27FC236}">
                <a16:creationId xmlns:a16="http://schemas.microsoft.com/office/drawing/2014/main" id="{3DAF7A12-B833-164A-B6CF-AF5A83B00035}"/>
              </a:ext>
            </a:extLst>
          </p:cNvPr>
          <p:cNvSpPr/>
          <p:nvPr/>
        </p:nvSpPr>
        <p:spPr>
          <a:xfrm>
            <a:off x="426232" y="4020771"/>
            <a:ext cx="3465576" cy="3595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pic>
        <p:nvPicPr>
          <p:cNvPr id="4" name="Picture 3">
            <a:extLst>
              <a:ext uri="{FF2B5EF4-FFF2-40B4-BE49-F238E27FC236}">
                <a16:creationId xmlns:a16="http://schemas.microsoft.com/office/drawing/2014/main" id="{6BE76373-7991-4B59-A804-383A0F3EBCBB}"/>
              </a:ext>
            </a:extLst>
          </p:cNvPr>
          <p:cNvPicPr>
            <a:picLocks noChangeAspect="1"/>
          </p:cNvPicPr>
          <p:nvPr/>
        </p:nvPicPr>
        <p:blipFill>
          <a:blip r:embed="rId4"/>
          <a:stretch>
            <a:fillRect/>
          </a:stretch>
        </p:blipFill>
        <p:spPr>
          <a:xfrm>
            <a:off x="4126499" y="1404257"/>
            <a:ext cx="7861041" cy="3668486"/>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A43F8D7A-5B2D-4F71-A644-EF97CA4C36F1}"/>
              </a:ext>
            </a:extLst>
          </p:cNvPr>
          <p:cNvSpPr/>
          <p:nvPr/>
        </p:nvSpPr>
        <p:spPr>
          <a:xfrm>
            <a:off x="4201542" y="2028685"/>
            <a:ext cx="7785998" cy="7580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Tree>
    <p:extLst>
      <p:ext uri="{BB962C8B-B14F-4D97-AF65-F5344CB8AC3E}">
        <p14:creationId xmlns:p14="http://schemas.microsoft.com/office/powerpoint/2010/main" val="29667042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p:blipFill>
        <p:spPr>
          <a:xfrm>
            <a:off x="4445802" y="1559525"/>
            <a:ext cx="7457262" cy="3367256"/>
          </a:xfrm>
          <a:prstGeom prst="rect">
            <a:avLst/>
          </a:prstGeom>
          <a:ln>
            <a:noFill/>
          </a:ln>
          <a:effectLst>
            <a:outerShdw blurRad="292100" dist="139700" dir="2700000" algn="tl" rotWithShape="0">
              <a:srgbClr val="333333">
                <a:alpha val="65000"/>
              </a:srgbClr>
            </a:outerShdw>
          </a:effectLst>
        </p:spPr>
      </p:pic>
      <p:sp>
        <p:nvSpPr>
          <p:cNvPr id="3" name="Title 6"/>
          <p:cNvSpPr>
            <a:spLocks noGrp="1"/>
          </p:cNvSpPr>
          <p:nvPr>
            <p:ph type="title"/>
          </p:nvPr>
        </p:nvSpPr>
        <p:spPr/>
        <p:txBody>
          <a:bodyPr/>
          <a:lstStyle/>
          <a:p>
            <a:r>
              <a:rPr lang="en-US" dirty="0"/>
              <a:t>Plan and Manage Testing- Get Specific</a:t>
            </a:r>
          </a:p>
        </p:txBody>
      </p:sp>
      <p:sp>
        <p:nvSpPr>
          <p:cNvPr id="9" name="Rectangle 8"/>
          <p:cNvSpPr/>
          <p:nvPr/>
        </p:nvSpPr>
        <p:spPr>
          <a:xfrm>
            <a:off x="7162800" y="4572000"/>
            <a:ext cx="2079171" cy="3547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
        <p:nvSpPr>
          <p:cNvPr id="13" name="Slide Number Placeholder 3">
            <a:extLst>
              <a:ext uri="{FF2B5EF4-FFF2-40B4-BE49-F238E27FC236}">
                <a16:creationId xmlns:a16="http://schemas.microsoft.com/office/drawing/2014/main" id="{AC836D15-702F-4875-89D1-6A4E05D40194}"/>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58</a:t>
            </a:fld>
            <a:endParaRPr lang="en-US" dirty="0">
              <a:latin typeface="Arial"/>
              <a:ea typeface="ＭＳ Ｐゴシック" charset="-128"/>
            </a:endParaRPr>
          </a:p>
        </p:txBody>
      </p:sp>
      <p:pic>
        <p:nvPicPr>
          <p:cNvPr id="16" name="Picture 15"/>
          <p:cNvPicPr>
            <a:picLocks noChangeAspect="1"/>
          </p:cNvPicPr>
          <p:nvPr/>
        </p:nvPicPr>
        <p:blipFill>
          <a:blip r:embed="rId4"/>
          <a:stretch>
            <a:fillRect/>
          </a:stretch>
        </p:blipFill>
        <p:spPr>
          <a:xfrm>
            <a:off x="426232" y="1037485"/>
            <a:ext cx="3465576" cy="4953415"/>
          </a:xfrm>
          <a:prstGeom prst="rect">
            <a:avLst/>
          </a:prstGeom>
          <a:ln>
            <a:solidFill>
              <a:schemeClr val="accent1"/>
            </a:solidFill>
          </a:ln>
        </p:spPr>
      </p:pic>
      <p:sp>
        <p:nvSpPr>
          <p:cNvPr id="14" name="Rectangle 13">
            <a:extLst>
              <a:ext uri="{FF2B5EF4-FFF2-40B4-BE49-F238E27FC236}">
                <a16:creationId xmlns:a16="http://schemas.microsoft.com/office/drawing/2014/main" id="{3DAF7A12-B833-164A-B6CF-AF5A83B00035}"/>
              </a:ext>
            </a:extLst>
          </p:cNvPr>
          <p:cNvSpPr/>
          <p:nvPr/>
        </p:nvSpPr>
        <p:spPr>
          <a:xfrm>
            <a:off x="426232" y="4020771"/>
            <a:ext cx="3465576" cy="3595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Tree>
    <p:extLst>
      <p:ext uri="{BB962C8B-B14F-4D97-AF65-F5344CB8AC3E}">
        <p14:creationId xmlns:p14="http://schemas.microsoft.com/office/powerpoint/2010/main" val="24475256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83701" y="1030561"/>
            <a:ext cx="11708301" cy="4730262"/>
          </a:xfrm>
        </p:spPr>
        <p:txBody>
          <a:bodyPr>
            <a:normAutofit/>
          </a:bodyPr>
          <a:lstStyle/>
          <a:p>
            <a:r>
              <a:rPr lang="en-US" sz="2000" b="1" dirty="0">
                <a:solidFill>
                  <a:srgbClr val="53565A"/>
                </a:solidFill>
              </a:rPr>
              <a:t>Which students have not yet tested?</a:t>
            </a:r>
          </a:p>
          <a:p>
            <a:endParaRPr lang="en-US" dirty="0"/>
          </a:p>
          <a:p>
            <a:r>
              <a:rPr lang="en-US" sz="2000" b="1" dirty="0">
                <a:solidFill>
                  <a:srgbClr val="53565A"/>
                </a:solidFill>
              </a:rPr>
              <a:t>Which students need to test in the next five days?</a:t>
            </a:r>
          </a:p>
          <a:p>
            <a:endParaRPr lang="en-US" dirty="0"/>
          </a:p>
          <a:p>
            <a:r>
              <a:rPr lang="en-US" sz="2000" b="1" dirty="0">
                <a:solidFill>
                  <a:srgbClr val="53565A"/>
                </a:solidFill>
              </a:rPr>
              <a:t>Which students have paused tests?</a:t>
            </a:r>
          </a:p>
          <a:p>
            <a:endParaRPr lang="en-US" dirty="0"/>
          </a:p>
          <a:p>
            <a:r>
              <a:rPr lang="en-US" sz="2000" b="1" dirty="0">
                <a:solidFill>
                  <a:srgbClr val="53565A"/>
                </a:solidFill>
              </a:rPr>
              <a:t>Did all students in a test session submit their tests?</a:t>
            </a:r>
          </a:p>
          <a:p>
            <a:endParaRPr lang="en-US" dirty="0"/>
          </a:p>
        </p:txBody>
      </p:sp>
      <p:sp>
        <p:nvSpPr>
          <p:cNvPr id="2" name="Title 1"/>
          <p:cNvSpPr>
            <a:spLocks noGrp="1"/>
          </p:cNvSpPr>
          <p:nvPr>
            <p:ph type="title"/>
          </p:nvPr>
        </p:nvSpPr>
        <p:spPr/>
        <p:txBody>
          <a:bodyPr/>
          <a:lstStyle/>
          <a:p>
            <a:r>
              <a:rPr lang="en-US" dirty="0"/>
              <a:t>Plan and Manage Testing Examples</a:t>
            </a:r>
          </a:p>
        </p:txBody>
      </p:sp>
      <p:pic>
        <p:nvPicPr>
          <p:cNvPr id="7" name="Picture 6" descr="A screenshot of a cell phone&#10;&#10;Description generated with high confidence">
            <a:extLst>
              <a:ext uri="{FF2B5EF4-FFF2-40B4-BE49-F238E27FC236}">
                <a16:creationId xmlns:a16="http://schemas.microsoft.com/office/drawing/2014/main" id="{53D1B454-CD0F-4466-93C7-4CB4DADF3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10" y="1465155"/>
            <a:ext cx="8401050" cy="457200"/>
          </a:xfrm>
          <a:prstGeom prst="rect">
            <a:avLst/>
          </a:prstGeom>
          <a:ln>
            <a:solidFill>
              <a:schemeClr val="accent1"/>
            </a:solidFill>
          </a:ln>
          <a:effectLst>
            <a:outerShdw blurRad="292100" dist="139700" dir="2700000" algn="tl" rotWithShape="0">
              <a:srgbClr val="333333">
                <a:alpha val="65000"/>
              </a:srgbClr>
            </a:outerShdw>
          </a:effectLst>
        </p:spPr>
      </p:pic>
      <p:pic>
        <p:nvPicPr>
          <p:cNvPr id="13" name="Picture 12" descr="A picture containing screenshot&#10;&#10;Description generated with very high confidence">
            <a:extLst>
              <a:ext uri="{FF2B5EF4-FFF2-40B4-BE49-F238E27FC236}">
                <a16:creationId xmlns:a16="http://schemas.microsoft.com/office/drawing/2014/main" id="{19F45A23-AA24-4A3B-B6C3-408D26CBF0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10" y="2692523"/>
            <a:ext cx="10149840" cy="457200"/>
          </a:xfrm>
          <a:prstGeom prst="rect">
            <a:avLst/>
          </a:prstGeom>
          <a:ln>
            <a:solidFill>
              <a:schemeClr val="accent1"/>
            </a:solid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74015C73-B10A-4867-82B4-49CF9D752B4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66511" y="4025121"/>
            <a:ext cx="8357173" cy="457200"/>
          </a:xfrm>
          <a:prstGeom prst="rect">
            <a:avLst/>
          </a:prstGeom>
          <a:ln>
            <a:solidFill>
              <a:schemeClr val="accent1"/>
            </a:solidFill>
          </a:ln>
          <a:effectLst>
            <a:outerShdw blurRad="292100" dist="139700" dir="2700000" algn="tl" rotWithShape="0">
              <a:srgbClr val="333333">
                <a:alpha val="65000"/>
              </a:srgbClr>
            </a:outerShdw>
          </a:effectLst>
        </p:spPr>
      </p:pic>
      <p:sp>
        <p:nvSpPr>
          <p:cNvPr id="9" name="Slide Number Placeholder 3">
            <a:extLst>
              <a:ext uri="{FF2B5EF4-FFF2-40B4-BE49-F238E27FC236}">
                <a16:creationId xmlns:a16="http://schemas.microsoft.com/office/drawing/2014/main" id="{B20B68B2-91D6-4C9D-A9C8-B5EDC3EEB192}"/>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59</a:t>
            </a:fld>
            <a:endParaRPr lang="en-US" dirty="0">
              <a:latin typeface="Arial"/>
              <a:ea typeface="ＭＳ Ｐゴシック" charset="-128"/>
            </a:endParaRPr>
          </a:p>
        </p:txBody>
      </p:sp>
      <p:pic>
        <p:nvPicPr>
          <p:cNvPr id="5" name="Picture 4">
            <a:extLst>
              <a:ext uri="{FF2B5EF4-FFF2-40B4-BE49-F238E27FC236}">
                <a16:creationId xmlns:a16="http://schemas.microsoft.com/office/drawing/2014/main" id="{4931CF79-4AB9-984D-BEAA-3702EBF8FE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510" y="5302700"/>
            <a:ext cx="9639300" cy="800100"/>
          </a:xfrm>
          <a:prstGeom prst="rect">
            <a:avLst/>
          </a:prstGeom>
          <a:ln>
            <a:solidFill>
              <a:schemeClr val="accent1"/>
            </a:solidFill>
          </a:ln>
        </p:spPr>
      </p:pic>
    </p:spTree>
    <p:extLst>
      <p:ext uri="{BB962C8B-B14F-4D97-AF65-F5344CB8AC3E}">
        <p14:creationId xmlns:p14="http://schemas.microsoft.com/office/powerpoint/2010/main" val="2753460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ea typeface="ＭＳ Ｐゴシック" charset="-128"/>
              </a:rPr>
              <a:t>TIDE Tasks: Preparing for Testing</a:t>
            </a:r>
          </a:p>
        </p:txBody>
      </p:sp>
      <p:sp>
        <p:nvSpPr>
          <p:cNvPr id="9" name="Slide Number Placeholder 3">
            <a:extLst>
              <a:ext uri="{FF2B5EF4-FFF2-40B4-BE49-F238E27FC236}">
                <a16:creationId xmlns:a16="http://schemas.microsoft.com/office/drawing/2014/main" id="{EC1C0058-E266-4BD2-AB5A-DD4260B618F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13" name="Picture 12">
            <a:extLst>
              <a:ext uri="{FF2B5EF4-FFF2-40B4-BE49-F238E27FC236}">
                <a16:creationId xmlns:a16="http://schemas.microsoft.com/office/drawing/2014/main" id="{5AA3239E-F16B-45B0-8C48-284DD44C4E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17536" y="981820"/>
            <a:ext cx="3909292" cy="48943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98583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46877194-87BB-A64D-9ED1-FB7D2B546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8759" y="963136"/>
            <a:ext cx="7799147" cy="4404511"/>
          </a:xfrm>
          <a:prstGeom prst="rect">
            <a:avLst/>
          </a:prstGeom>
          <a:ln>
            <a:solidFill>
              <a:schemeClr val="accent1"/>
            </a:solidFill>
          </a:ln>
        </p:spPr>
      </p:pic>
      <p:sp>
        <p:nvSpPr>
          <p:cNvPr id="3" name="Title 6"/>
          <p:cNvSpPr>
            <a:spLocks noGrp="1"/>
          </p:cNvSpPr>
          <p:nvPr>
            <p:ph type="title"/>
          </p:nvPr>
        </p:nvSpPr>
        <p:spPr/>
        <p:txBody>
          <a:bodyPr/>
          <a:lstStyle/>
          <a:p>
            <a:r>
              <a:rPr lang="en-US" dirty="0"/>
              <a:t>Plan and Manage Testing Results</a:t>
            </a:r>
          </a:p>
        </p:txBody>
      </p:sp>
      <p:sp>
        <p:nvSpPr>
          <p:cNvPr id="10" name="Down Arrow 9"/>
          <p:cNvSpPr/>
          <p:nvPr/>
        </p:nvSpPr>
        <p:spPr>
          <a:xfrm rot="10800000">
            <a:off x="11442433" y="4845657"/>
            <a:ext cx="428042" cy="71463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
        <p:nvSpPr>
          <p:cNvPr id="9" name="Slide Number Placeholder 3">
            <a:extLst>
              <a:ext uri="{FF2B5EF4-FFF2-40B4-BE49-F238E27FC236}">
                <a16:creationId xmlns:a16="http://schemas.microsoft.com/office/drawing/2014/main" id="{EABC92B9-E691-4E30-A499-F67FD385FF13}"/>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60</a:t>
            </a:fld>
            <a:endParaRPr lang="en-US" dirty="0">
              <a:latin typeface="Arial"/>
              <a:ea typeface="ＭＳ Ｐゴシック" charset="-128"/>
            </a:endParaRPr>
          </a:p>
        </p:txBody>
      </p:sp>
      <p:pic>
        <p:nvPicPr>
          <p:cNvPr id="11" name="Picture 10"/>
          <p:cNvPicPr>
            <a:picLocks noChangeAspect="1"/>
          </p:cNvPicPr>
          <p:nvPr/>
        </p:nvPicPr>
        <p:blipFill>
          <a:blip r:embed="rId4"/>
          <a:stretch>
            <a:fillRect/>
          </a:stretch>
        </p:blipFill>
        <p:spPr>
          <a:xfrm>
            <a:off x="388028" y="963136"/>
            <a:ext cx="3465576" cy="4953415"/>
          </a:xfrm>
          <a:prstGeom prst="rect">
            <a:avLst/>
          </a:prstGeom>
        </p:spPr>
      </p:pic>
      <p:sp>
        <p:nvSpPr>
          <p:cNvPr id="8" name="Rectangle 7">
            <a:extLst>
              <a:ext uri="{FF2B5EF4-FFF2-40B4-BE49-F238E27FC236}">
                <a16:creationId xmlns:a16="http://schemas.microsoft.com/office/drawing/2014/main" id="{995A5C43-DB35-204A-B744-B75302DBD0F4}"/>
              </a:ext>
            </a:extLst>
          </p:cNvPr>
          <p:cNvSpPr/>
          <p:nvPr/>
        </p:nvSpPr>
        <p:spPr>
          <a:xfrm>
            <a:off x="426232" y="3924363"/>
            <a:ext cx="3465576" cy="3231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
        <p:nvSpPr>
          <p:cNvPr id="2" name="Rectangle 1">
            <a:extLst>
              <a:ext uri="{FF2B5EF4-FFF2-40B4-BE49-F238E27FC236}">
                <a16:creationId xmlns:a16="http://schemas.microsoft.com/office/drawing/2014/main" id="{E57FC761-A3B1-0F47-60FF-037BBD992E32}"/>
              </a:ext>
            </a:extLst>
          </p:cNvPr>
          <p:cNvSpPr/>
          <p:nvPr/>
        </p:nvSpPr>
        <p:spPr>
          <a:xfrm>
            <a:off x="7038754" y="2158409"/>
            <a:ext cx="989578" cy="2977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Tree>
    <p:extLst>
      <p:ext uri="{BB962C8B-B14F-4D97-AF65-F5344CB8AC3E}">
        <p14:creationId xmlns:p14="http://schemas.microsoft.com/office/powerpoint/2010/main" val="4535693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EA7BF-07D9-4325-B3D9-FC972E982CC0}"/>
              </a:ext>
            </a:extLst>
          </p:cNvPr>
          <p:cNvSpPr>
            <a:spLocks noGrp="1"/>
          </p:cNvSpPr>
          <p:nvPr>
            <p:ph type="title"/>
          </p:nvPr>
        </p:nvSpPr>
        <p:spPr/>
        <p:txBody>
          <a:bodyPr/>
          <a:lstStyle/>
          <a:p>
            <a:r>
              <a:rPr lang="en-US" dirty="0"/>
              <a:t>Participation Search By SSID</a:t>
            </a:r>
          </a:p>
        </p:txBody>
      </p:sp>
      <p:grpSp>
        <p:nvGrpSpPr>
          <p:cNvPr id="13" name="Group 12">
            <a:extLst>
              <a:ext uri="{FF2B5EF4-FFF2-40B4-BE49-F238E27FC236}">
                <a16:creationId xmlns:a16="http://schemas.microsoft.com/office/drawing/2014/main" id="{6BECC573-1715-45BE-AF93-B7CB91560B9B}"/>
              </a:ext>
            </a:extLst>
          </p:cNvPr>
          <p:cNvGrpSpPr/>
          <p:nvPr/>
        </p:nvGrpSpPr>
        <p:grpSpPr>
          <a:xfrm>
            <a:off x="4110942" y="1843314"/>
            <a:ext cx="7751278" cy="3097930"/>
            <a:chOff x="4110942" y="1843314"/>
            <a:chExt cx="7751278" cy="3097930"/>
          </a:xfrm>
        </p:grpSpPr>
        <p:pic>
          <p:nvPicPr>
            <p:cNvPr id="8" name="Picture 7" descr="A screenshot of a social media post&#10;&#10;Description generated with very high confidence">
              <a:extLst>
                <a:ext uri="{FF2B5EF4-FFF2-40B4-BE49-F238E27FC236}">
                  <a16:creationId xmlns:a16="http://schemas.microsoft.com/office/drawing/2014/main" id="{12212435-44E1-4C53-B45B-EC4BA5BF01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0942" y="1843314"/>
              <a:ext cx="7751278" cy="3062515"/>
            </a:xfrm>
            <a:prstGeom prst="rect">
              <a:avLst/>
            </a:prstGeom>
            <a:ln>
              <a:solidFill>
                <a:schemeClr val="accent1"/>
              </a:solidFill>
            </a:ln>
            <a:effectLst>
              <a:outerShdw blurRad="292100" dist="139700" dir="2700000" algn="tl" rotWithShape="0">
                <a:srgbClr val="333333">
                  <a:alpha val="65000"/>
                </a:srgbClr>
              </a:outerShdw>
            </a:effectLst>
          </p:spPr>
        </p:pic>
        <p:grpSp>
          <p:nvGrpSpPr>
            <p:cNvPr id="12" name="Group 11">
              <a:extLst>
                <a:ext uri="{FF2B5EF4-FFF2-40B4-BE49-F238E27FC236}">
                  <a16:creationId xmlns:a16="http://schemas.microsoft.com/office/drawing/2014/main" id="{3E4200D9-E90C-4BC4-9045-8973629FD7F1}"/>
                </a:ext>
              </a:extLst>
            </p:cNvPr>
            <p:cNvGrpSpPr/>
            <p:nvPr/>
          </p:nvGrpSpPr>
          <p:grpSpPr>
            <a:xfrm>
              <a:off x="4390571" y="2248263"/>
              <a:ext cx="5495109" cy="2692981"/>
              <a:chOff x="4390571" y="2248263"/>
              <a:chExt cx="5495109" cy="2692981"/>
            </a:xfrm>
          </p:grpSpPr>
          <p:sp>
            <p:nvSpPr>
              <p:cNvPr id="9" name="Rectangle 8">
                <a:extLst>
                  <a:ext uri="{FF2B5EF4-FFF2-40B4-BE49-F238E27FC236}">
                    <a16:creationId xmlns:a16="http://schemas.microsoft.com/office/drawing/2014/main" id="{DF62A158-F7F5-46E0-97D0-A11BEFD241CC}"/>
                  </a:ext>
                </a:extLst>
              </p:cNvPr>
              <p:cNvSpPr/>
              <p:nvPr/>
            </p:nvSpPr>
            <p:spPr>
              <a:xfrm>
                <a:off x="5500914" y="2946400"/>
                <a:ext cx="1625600" cy="14241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a:p>
            </p:txBody>
          </p:sp>
          <p:sp>
            <p:nvSpPr>
              <p:cNvPr id="10" name="Rectangle 9">
                <a:extLst>
                  <a:ext uri="{FF2B5EF4-FFF2-40B4-BE49-F238E27FC236}">
                    <a16:creationId xmlns:a16="http://schemas.microsoft.com/office/drawing/2014/main" id="{B1E3087C-1BE4-4435-8DC7-78687C372EA0}"/>
                  </a:ext>
                </a:extLst>
              </p:cNvPr>
              <p:cNvSpPr/>
              <p:nvPr/>
            </p:nvSpPr>
            <p:spPr>
              <a:xfrm>
                <a:off x="4390571" y="2248263"/>
                <a:ext cx="2344058" cy="2615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
            <p:nvSpPr>
              <p:cNvPr id="11" name="Arrow: Left 10">
                <a:extLst>
                  <a:ext uri="{FF2B5EF4-FFF2-40B4-BE49-F238E27FC236}">
                    <a16:creationId xmlns:a16="http://schemas.microsoft.com/office/drawing/2014/main" id="{5428301F-20D9-4713-9832-9ECC1668168B}"/>
                  </a:ext>
                </a:extLst>
              </p:cNvPr>
              <p:cNvSpPr/>
              <p:nvPr/>
            </p:nvSpPr>
            <p:spPr>
              <a:xfrm>
                <a:off x="9052460" y="4402475"/>
                <a:ext cx="833220" cy="53876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a:p>
            </p:txBody>
          </p:sp>
        </p:grpSp>
      </p:grpSp>
      <p:sp>
        <p:nvSpPr>
          <p:cNvPr id="16" name="Slide Number Placeholder 3">
            <a:extLst>
              <a:ext uri="{FF2B5EF4-FFF2-40B4-BE49-F238E27FC236}">
                <a16:creationId xmlns:a16="http://schemas.microsoft.com/office/drawing/2014/main" id="{1657BC06-C480-49AB-B509-C95AC9CBA4B7}"/>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61</a:t>
            </a:fld>
            <a:endParaRPr lang="en-US" dirty="0">
              <a:latin typeface="Arial"/>
              <a:ea typeface="ＭＳ Ｐゴシック" charset="-128"/>
            </a:endParaRPr>
          </a:p>
        </p:txBody>
      </p:sp>
      <p:pic>
        <p:nvPicPr>
          <p:cNvPr id="17" name="Picture 16"/>
          <p:cNvPicPr>
            <a:picLocks noChangeAspect="1"/>
          </p:cNvPicPr>
          <p:nvPr/>
        </p:nvPicPr>
        <p:blipFill>
          <a:blip r:embed="rId4"/>
          <a:stretch>
            <a:fillRect/>
          </a:stretch>
        </p:blipFill>
        <p:spPr>
          <a:xfrm>
            <a:off x="426232" y="998762"/>
            <a:ext cx="3465576" cy="4953415"/>
          </a:xfrm>
          <a:prstGeom prst="rect">
            <a:avLst/>
          </a:prstGeom>
          <a:ln>
            <a:solidFill>
              <a:schemeClr val="accent1"/>
            </a:solidFill>
          </a:ln>
        </p:spPr>
      </p:pic>
      <p:sp>
        <p:nvSpPr>
          <p:cNvPr id="14" name="Rectangle 13">
            <a:extLst>
              <a:ext uri="{FF2B5EF4-FFF2-40B4-BE49-F238E27FC236}">
                <a16:creationId xmlns:a16="http://schemas.microsoft.com/office/drawing/2014/main" id="{0BF108F3-5429-F344-8AF2-DA846BFA164E}"/>
              </a:ext>
            </a:extLst>
          </p:cNvPr>
          <p:cNvSpPr/>
          <p:nvPr/>
        </p:nvSpPr>
        <p:spPr>
          <a:xfrm>
            <a:off x="516698" y="4222725"/>
            <a:ext cx="3465576" cy="3595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Tree>
    <p:extLst>
      <p:ext uri="{BB962C8B-B14F-4D97-AF65-F5344CB8AC3E}">
        <p14:creationId xmlns:p14="http://schemas.microsoft.com/office/powerpoint/2010/main" val="38717979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p:txBody>
          <a:bodyPr/>
          <a:lstStyle/>
          <a:p>
            <a:r>
              <a:rPr lang="en-US" dirty="0"/>
              <a:t>Test Completion Rates</a:t>
            </a:r>
          </a:p>
        </p:txBody>
      </p:sp>
      <p:sp>
        <p:nvSpPr>
          <p:cNvPr id="10" name="Slide Number Placeholder 3">
            <a:extLst>
              <a:ext uri="{FF2B5EF4-FFF2-40B4-BE49-F238E27FC236}">
                <a16:creationId xmlns:a16="http://schemas.microsoft.com/office/drawing/2014/main" id="{AC722CCF-3144-42A1-B2B1-C1D91E757370}"/>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62</a:t>
            </a:fld>
            <a:endParaRPr lang="en-US" dirty="0">
              <a:latin typeface="Arial"/>
              <a:ea typeface="ＭＳ Ｐゴシック" charset="-128"/>
            </a:endParaRPr>
          </a:p>
        </p:txBody>
      </p:sp>
      <p:pic>
        <p:nvPicPr>
          <p:cNvPr id="12" name="Picture 11"/>
          <p:cNvPicPr>
            <a:picLocks noChangeAspect="1"/>
          </p:cNvPicPr>
          <p:nvPr/>
        </p:nvPicPr>
        <p:blipFill>
          <a:blip r:embed="rId3"/>
          <a:stretch>
            <a:fillRect/>
          </a:stretch>
        </p:blipFill>
        <p:spPr>
          <a:xfrm>
            <a:off x="388028" y="963136"/>
            <a:ext cx="3465576" cy="4953415"/>
          </a:xfrm>
          <a:prstGeom prst="rect">
            <a:avLst/>
          </a:prstGeom>
          <a:ln>
            <a:solidFill>
              <a:schemeClr val="accent1"/>
            </a:solidFill>
          </a:ln>
        </p:spPr>
      </p:pic>
      <p:pic>
        <p:nvPicPr>
          <p:cNvPr id="4" name="Picture 3">
            <a:extLst>
              <a:ext uri="{FF2B5EF4-FFF2-40B4-BE49-F238E27FC236}">
                <a16:creationId xmlns:a16="http://schemas.microsoft.com/office/drawing/2014/main" id="{ED131118-5533-5042-9C88-538771DCE1B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72140" y="2463919"/>
            <a:ext cx="7511282" cy="1890367"/>
          </a:xfrm>
          <a:prstGeom prst="rect">
            <a:avLst/>
          </a:prstGeom>
          <a:ln>
            <a:solidFill>
              <a:schemeClr val="accent1"/>
            </a:solidFill>
          </a:ln>
        </p:spPr>
      </p:pic>
      <p:sp>
        <p:nvSpPr>
          <p:cNvPr id="11" name="Down Arrow 10"/>
          <p:cNvSpPr/>
          <p:nvPr/>
        </p:nvSpPr>
        <p:spPr>
          <a:xfrm rot="5400000">
            <a:off x="8766645" y="3855397"/>
            <a:ext cx="534883" cy="7466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
        <p:nvSpPr>
          <p:cNvPr id="13" name="Rectangle 12">
            <a:extLst>
              <a:ext uri="{FF2B5EF4-FFF2-40B4-BE49-F238E27FC236}">
                <a16:creationId xmlns:a16="http://schemas.microsoft.com/office/drawing/2014/main" id="{E6807167-16D1-DA44-AD2C-8A800D970F68}"/>
              </a:ext>
            </a:extLst>
          </p:cNvPr>
          <p:cNvSpPr/>
          <p:nvPr/>
        </p:nvSpPr>
        <p:spPr>
          <a:xfrm>
            <a:off x="426232" y="4496157"/>
            <a:ext cx="3465576" cy="3595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Tree>
    <p:extLst>
      <p:ext uri="{BB962C8B-B14F-4D97-AF65-F5344CB8AC3E}">
        <p14:creationId xmlns:p14="http://schemas.microsoft.com/office/powerpoint/2010/main" val="40455993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4FFF30-8242-5E47-BA0F-0F77BA07AA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77963" y="2393597"/>
            <a:ext cx="7626011" cy="1603027"/>
          </a:xfrm>
          <a:prstGeom prst="rect">
            <a:avLst/>
          </a:prstGeom>
          <a:ln>
            <a:solidFill>
              <a:schemeClr val="accent1"/>
            </a:solidFill>
          </a:ln>
        </p:spPr>
      </p:pic>
      <p:sp>
        <p:nvSpPr>
          <p:cNvPr id="3" name="Title 6"/>
          <p:cNvSpPr>
            <a:spLocks noGrp="1"/>
          </p:cNvSpPr>
          <p:nvPr>
            <p:ph type="title"/>
          </p:nvPr>
        </p:nvSpPr>
        <p:spPr>
          <a:xfrm>
            <a:off x="429768" y="64008"/>
            <a:ext cx="11018520" cy="521208"/>
          </a:xfrm>
        </p:spPr>
        <p:txBody>
          <a:bodyPr>
            <a:normAutofit/>
          </a:bodyPr>
          <a:lstStyle/>
          <a:p>
            <a:r>
              <a:rPr lang="en-US" dirty="0"/>
              <a:t>Test Session Status Report</a:t>
            </a:r>
          </a:p>
        </p:txBody>
      </p:sp>
      <p:sp>
        <p:nvSpPr>
          <p:cNvPr id="12" name="Arrow: Left 11">
            <a:extLst>
              <a:ext uri="{FF2B5EF4-FFF2-40B4-BE49-F238E27FC236}">
                <a16:creationId xmlns:a16="http://schemas.microsoft.com/office/drawing/2014/main" id="{BF0EFFF8-C32E-4E5E-A2B0-588ED7B53259}"/>
              </a:ext>
            </a:extLst>
          </p:cNvPr>
          <p:cNvSpPr/>
          <p:nvPr/>
        </p:nvSpPr>
        <p:spPr>
          <a:xfrm rot="10800000">
            <a:off x="6628293" y="3679329"/>
            <a:ext cx="682906" cy="44772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a:p>
        </p:txBody>
      </p:sp>
      <p:sp>
        <p:nvSpPr>
          <p:cNvPr id="9" name="Slide Number Placeholder 3">
            <a:extLst>
              <a:ext uri="{FF2B5EF4-FFF2-40B4-BE49-F238E27FC236}">
                <a16:creationId xmlns:a16="http://schemas.microsoft.com/office/drawing/2014/main" id="{9AB8F1F3-F339-4248-9746-CE4580DD90E4}"/>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63</a:t>
            </a:fld>
            <a:endParaRPr lang="en-US" dirty="0">
              <a:latin typeface="Arial"/>
              <a:ea typeface="ＭＳ Ｐゴシック" charset="-128"/>
            </a:endParaRPr>
          </a:p>
        </p:txBody>
      </p:sp>
      <p:pic>
        <p:nvPicPr>
          <p:cNvPr id="11" name="Picture 10"/>
          <p:cNvPicPr>
            <a:picLocks noChangeAspect="1"/>
          </p:cNvPicPr>
          <p:nvPr/>
        </p:nvPicPr>
        <p:blipFill>
          <a:blip r:embed="rId4"/>
          <a:stretch>
            <a:fillRect/>
          </a:stretch>
        </p:blipFill>
        <p:spPr>
          <a:xfrm>
            <a:off x="388028" y="963136"/>
            <a:ext cx="3465576" cy="4953415"/>
          </a:xfrm>
          <a:prstGeom prst="rect">
            <a:avLst/>
          </a:prstGeom>
          <a:ln>
            <a:solidFill>
              <a:schemeClr val="accent1"/>
            </a:solidFill>
          </a:ln>
        </p:spPr>
      </p:pic>
      <p:sp>
        <p:nvSpPr>
          <p:cNvPr id="7" name="Rectangle 6">
            <a:extLst>
              <a:ext uri="{FF2B5EF4-FFF2-40B4-BE49-F238E27FC236}">
                <a16:creationId xmlns:a16="http://schemas.microsoft.com/office/drawing/2014/main" id="{67792BA4-CAB5-9E4E-A861-5AFEDAA373B9}"/>
              </a:ext>
            </a:extLst>
          </p:cNvPr>
          <p:cNvSpPr/>
          <p:nvPr/>
        </p:nvSpPr>
        <p:spPr>
          <a:xfrm>
            <a:off x="388028" y="5244889"/>
            <a:ext cx="3465576" cy="3595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Tree>
    <p:extLst>
      <p:ext uri="{BB962C8B-B14F-4D97-AF65-F5344CB8AC3E}">
        <p14:creationId xmlns:p14="http://schemas.microsoft.com/office/powerpoint/2010/main" val="309596460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231" y="914139"/>
            <a:ext cx="10966449" cy="4531947"/>
          </a:xfrm>
        </p:spPr>
        <p:txBody>
          <a:bodyPr rtlCol="0">
            <a:noAutofit/>
          </a:bodyPr>
          <a:lstStyle/>
          <a:p>
            <a:pPr marL="0" indent="0">
              <a:buNone/>
              <a:defRPr/>
            </a:pPr>
            <a:r>
              <a:rPr lang="en-US" dirty="0">
                <a:solidFill>
                  <a:srgbClr val="53565A"/>
                </a:solidFill>
              </a:rPr>
              <a:t>You can contact the Help Desk for assistance with any technical issues you encounter.</a:t>
            </a:r>
          </a:p>
          <a:p>
            <a:pPr marL="0" indent="0">
              <a:buNone/>
              <a:defRPr/>
            </a:pPr>
            <a:r>
              <a:rPr lang="en-US" dirty="0">
                <a:solidFill>
                  <a:srgbClr val="53565A"/>
                </a:solidFill>
              </a:rPr>
              <a:t>When contacting the Help Desk, please be ready to provide the following information:</a:t>
            </a:r>
          </a:p>
          <a:p>
            <a:pPr eaLnBrk="1" fontAlgn="auto" hangingPunct="1">
              <a:defRPr/>
            </a:pPr>
            <a:r>
              <a:rPr lang="en-US" sz="2000" dirty="0">
                <a:solidFill>
                  <a:srgbClr val="53565A"/>
                </a:solidFill>
              </a:rPr>
              <a:t>Any error messages that are appearing (including codes)</a:t>
            </a:r>
          </a:p>
          <a:p>
            <a:pPr eaLnBrk="1" fontAlgn="auto" hangingPunct="1">
              <a:defRPr/>
            </a:pPr>
            <a:r>
              <a:rPr lang="en-US" sz="2000" dirty="0">
                <a:solidFill>
                  <a:srgbClr val="53565A"/>
                </a:solidFill>
              </a:rPr>
              <a:t>Your operating system and browser information</a:t>
            </a:r>
          </a:p>
          <a:p>
            <a:pPr eaLnBrk="1" fontAlgn="auto" hangingPunct="1">
              <a:defRPr/>
            </a:pPr>
            <a:r>
              <a:rPr lang="en-US" sz="2000" dirty="0">
                <a:solidFill>
                  <a:srgbClr val="53565A"/>
                </a:solidFill>
              </a:rPr>
              <a:t>Your network configuration information</a:t>
            </a:r>
          </a:p>
          <a:p>
            <a:pPr eaLnBrk="1" fontAlgn="auto" hangingPunct="1">
              <a:defRPr/>
            </a:pPr>
            <a:r>
              <a:rPr lang="en-US" sz="2000" dirty="0">
                <a:solidFill>
                  <a:srgbClr val="53565A"/>
                </a:solidFill>
              </a:rPr>
              <a:t>Your contact information for follow-up by telephone or email</a:t>
            </a:r>
          </a:p>
          <a:p>
            <a:pPr eaLnBrk="1" fontAlgn="auto" hangingPunct="1">
              <a:defRPr/>
            </a:pPr>
            <a:r>
              <a:rPr lang="en-US" sz="2000" dirty="0">
                <a:solidFill>
                  <a:srgbClr val="53565A"/>
                </a:solidFill>
              </a:rPr>
              <a:t>Any other relevant information, such as test names or content areas, student IDs, session IDs, and search criteria</a:t>
            </a:r>
          </a:p>
          <a:p>
            <a:pPr marL="0" indent="0">
              <a:buNone/>
              <a:defRPr/>
            </a:pPr>
            <a:r>
              <a:rPr lang="en-US" dirty="0">
                <a:solidFill>
                  <a:srgbClr val="53565A"/>
                </a:solidFill>
              </a:rPr>
              <a:t>For test administration or policy issues, please contact your District Test Coordinator.</a:t>
            </a:r>
          </a:p>
          <a:p>
            <a:pPr eaLnBrk="1" fontAlgn="auto" hangingPunct="1">
              <a:buFont typeface="Arial" panose="020B0604020202020204" pitchFamily="34" charset="0"/>
              <a:buChar char="•"/>
              <a:defRPr/>
            </a:pPr>
            <a:endParaRPr lang="en-US" sz="2800" dirty="0">
              <a:solidFill>
                <a:srgbClr val="FF0000"/>
              </a:solidFill>
            </a:endParaRPr>
          </a:p>
        </p:txBody>
      </p:sp>
      <p:sp>
        <p:nvSpPr>
          <p:cNvPr id="2" name="Title 1"/>
          <p:cNvSpPr>
            <a:spLocks noGrp="1"/>
          </p:cNvSpPr>
          <p:nvPr>
            <p:ph type="title"/>
          </p:nvPr>
        </p:nvSpPr>
        <p:spPr/>
        <p:txBody>
          <a:bodyPr>
            <a:normAutofit/>
          </a:bodyPr>
          <a:lstStyle/>
          <a:p>
            <a:r>
              <a:rPr lang="en-US" dirty="0"/>
              <a:t>Contact Your Help Desk</a:t>
            </a:r>
          </a:p>
        </p:txBody>
      </p:sp>
      <p:sp>
        <p:nvSpPr>
          <p:cNvPr id="4" name="Slide Number Placeholder 3">
            <a:extLst>
              <a:ext uri="{FF2B5EF4-FFF2-40B4-BE49-F238E27FC236}">
                <a16:creationId xmlns:a16="http://schemas.microsoft.com/office/drawing/2014/main" id="{9959761E-44B6-413C-ADC0-6A7A7CFEB87F}"/>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64</a:t>
            </a:fld>
            <a:endParaRPr lang="en-US" dirty="0">
              <a:latin typeface="Arial"/>
              <a:ea typeface="ＭＳ Ｐゴシック" charset="-128"/>
            </a:endParaRPr>
          </a:p>
        </p:txBody>
      </p:sp>
    </p:spTree>
    <p:extLst>
      <p:ext uri="{BB962C8B-B14F-4D97-AF65-F5344CB8AC3E}">
        <p14:creationId xmlns:p14="http://schemas.microsoft.com/office/powerpoint/2010/main" val="22525565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345" y="583609"/>
            <a:ext cx="11412251" cy="8247357"/>
          </a:xfrm>
        </p:spPr>
        <p:txBody>
          <a:bodyPr rtlCol="0">
            <a:noAutofit/>
          </a:bodyPr>
          <a:lstStyle/>
          <a:p>
            <a:pPr marL="0" indent="0">
              <a:buNone/>
              <a:defRPr/>
            </a:pPr>
            <a:r>
              <a:rPr lang="en-US" sz="4000" b="1" dirty="0">
                <a:solidFill>
                  <a:srgbClr val="53565A"/>
                </a:solidFill>
              </a:rPr>
              <a:t>Further Information</a:t>
            </a:r>
          </a:p>
          <a:p>
            <a:pPr>
              <a:defRPr/>
            </a:pPr>
            <a:r>
              <a:rPr lang="en-US" sz="2000" dirty="0">
                <a:hlinkClick r:id="rId3"/>
              </a:rPr>
              <a:t>https://de.portal.cambiumast.com/</a:t>
            </a:r>
            <a:endParaRPr lang="en-US" sz="2000" b="1" dirty="0">
              <a:solidFill>
                <a:srgbClr val="53565A"/>
              </a:solidFill>
            </a:endParaRPr>
          </a:p>
          <a:p>
            <a:pPr marL="0" indent="0">
              <a:buNone/>
              <a:defRPr/>
            </a:pPr>
            <a:r>
              <a:rPr lang="en-US" sz="2000" b="1" dirty="0" err="1"/>
              <a:t>DeSSA</a:t>
            </a:r>
            <a:r>
              <a:rPr lang="en-US" sz="2000" b="1" dirty="0"/>
              <a:t> Help Desk:</a:t>
            </a:r>
            <a:endParaRPr lang="en-US" sz="2000" dirty="0"/>
          </a:p>
          <a:p>
            <a:r>
              <a:rPr lang="en-US" sz="1800" b="1" dirty="0"/>
              <a:t>E-mail Support:</a:t>
            </a:r>
            <a:r>
              <a:rPr lang="en-US" sz="1800" dirty="0"/>
              <a:t> </a:t>
            </a:r>
            <a:r>
              <a:rPr lang="en-US" sz="1800" dirty="0">
                <a:hlinkClick r:id="rId4"/>
              </a:rPr>
              <a:t>DeSSAHelpDesk@cambiumassessment.com</a:t>
            </a:r>
            <a:endParaRPr lang="en-US" sz="1800" dirty="0"/>
          </a:p>
          <a:p>
            <a:r>
              <a:rPr lang="en-US" sz="1800" b="1" dirty="0"/>
              <a:t>Support Toll-Free Number:</a:t>
            </a:r>
            <a:r>
              <a:rPr lang="en-US" sz="1800" dirty="0"/>
              <a:t> 877.560.8331</a:t>
            </a:r>
          </a:p>
          <a:p>
            <a:r>
              <a:rPr lang="en-US" sz="1800" dirty="0"/>
              <a:t>Hours: 6:30 a.m. to 6:30 p.m. ET- Mondays–Fridays (except holidays)</a:t>
            </a:r>
          </a:p>
          <a:p>
            <a:pPr marL="0" indent="0">
              <a:buNone/>
            </a:pPr>
            <a:r>
              <a:rPr lang="en-US" sz="2000" b="1" dirty="0"/>
              <a:t>DOE Contact: </a:t>
            </a:r>
          </a:p>
          <a:p>
            <a:r>
              <a:rPr lang="en-US" sz="1800" b="1" dirty="0"/>
              <a:t>Phone</a:t>
            </a:r>
            <a:r>
              <a:rPr lang="en-US" sz="1800" dirty="0"/>
              <a:t> </a:t>
            </a:r>
            <a:r>
              <a:rPr lang="en-US" sz="1800" b="1" dirty="0"/>
              <a:t>number</a:t>
            </a:r>
            <a:r>
              <a:rPr lang="en-US" sz="1800" dirty="0"/>
              <a:t>: (302) 857-3391</a:t>
            </a:r>
          </a:p>
          <a:p>
            <a:r>
              <a:rPr lang="en-US" sz="1800" dirty="0">
                <a:hlinkClick r:id="rId5"/>
              </a:rPr>
              <a:t>https://helpdesk.doe.k12.de.us/</a:t>
            </a:r>
            <a:endParaRPr lang="en-US" sz="1800" dirty="0">
              <a:solidFill>
                <a:srgbClr val="FF0000"/>
              </a:solidFill>
            </a:endParaRPr>
          </a:p>
          <a:p>
            <a:pPr>
              <a:buFont typeface="Arial" panose="020B0604020202020204" pitchFamily="34" charset="0"/>
              <a:buChar char="•"/>
              <a:defRPr/>
            </a:pPr>
            <a:endParaRPr lang="en-US" sz="1800" dirty="0">
              <a:solidFill>
                <a:srgbClr val="FF0000"/>
              </a:solidFill>
            </a:endParaRPr>
          </a:p>
          <a:p>
            <a:endParaRPr lang="en-US" sz="1800" dirty="0"/>
          </a:p>
          <a:p>
            <a:pPr marL="0" indent="0">
              <a:buNone/>
            </a:pPr>
            <a:endParaRPr lang="en-US" dirty="0">
              <a:solidFill>
                <a:srgbClr val="FF0000"/>
              </a:solidFill>
            </a:endParaRPr>
          </a:p>
        </p:txBody>
      </p:sp>
      <p:sp>
        <p:nvSpPr>
          <p:cNvPr id="2" name="Title 1"/>
          <p:cNvSpPr>
            <a:spLocks noGrp="1"/>
          </p:cNvSpPr>
          <p:nvPr>
            <p:ph type="title"/>
          </p:nvPr>
        </p:nvSpPr>
        <p:spPr/>
        <p:txBody>
          <a:bodyPr>
            <a:normAutofit/>
          </a:bodyPr>
          <a:lstStyle/>
          <a:p>
            <a:r>
              <a:rPr lang="en-US" dirty="0"/>
              <a:t>Thank You!</a:t>
            </a:r>
          </a:p>
        </p:txBody>
      </p:sp>
      <p:sp>
        <p:nvSpPr>
          <p:cNvPr id="4" name="Slide Number Placeholder 3">
            <a:extLst>
              <a:ext uri="{FF2B5EF4-FFF2-40B4-BE49-F238E27FC236}">
                <a16:creationId xmlns:a16="http://schemas.microsoft.com/office/drawing/2014/main" id="{6D3D34AF-C3D7-4086-AD22-C06865E4833B}"/>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65</a:t>
            </a:fld>
            <a:endParaRPr lang="en-US" dirty="0">
              <a:latin typeface="Arial"/>
              <a:ea typeface="ＭＳ Ｐゴシック" charset="-128"/>
            </a:endParaRPr>
          </a:p>
        </p:txBody>
      </p:sp>
    </p:spTree>
    <p:extLst>
      <p:ext uri="{BB962C8B-B14F-4D97-AF65-F5344CB8AC3E}">
        <p14:creationId xmlns:p14="http://schemas.microsoft.com/office/powerpoint/2010/main" val="193409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ea typeface="ＭＳ Ｐゴシック" charset="-128"/>
              </a:rPr>
              <a:t>TIDE Tasks: Administering Tests</a:t>
            </a:r>
          </a:p>
        </p:txBody>
      </p:sp>
      <p:sp>
        <p:nvSpPr>
          <p:cNvPr id="12" name="Slide Number Placeholder 3">
            <a:extLst>
              <a:ext uri="{FF2B5EF4-FFF2-40B4-BE49-F238E27FC236}">
                <a16:creationId xmlns:a16="http://schemas.microsoft.com/office/drawing/2014/main" id="{30808C12-BA06-49A3-BD37-731023304899}"/>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16" name="Picture 15">
            <a:extLst>
              <a:ext uri="{FF2B5EF4-FFF2-40B4-BE49-F238E27FC236}">
                <a16:creationId xmlns:a16="http://schemas.microsoft.com/office/drawing/2014/main" id="{6FA6ACC8-ACDF-4B3C-AA7D-7C260EB8EB5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600" y="1146038"/>
            <a:ext cx="3777343" cy="48865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054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ea typeface="ＭＳ Ｐゴシック" charset="-128"/>
              </a:rPr>
              <a:t>TIDE Tasks: After Testing</a:t>
            </a:r>
          </a:p>
        </p:txBody>
      </p:sp>
      <p:sp>
        <p:nvSpPr>
          <p:cNvPr id="14" name="Slide Number Placeholder 3">
            <a:extLst>
              <a:ext uri="{FF2B5EF4-FFF2-40B4-BE49-F238E27FC236}">
                <a16:creationId xmlns:a16="http://schemas.microsoft.com/office/drawing/2014/main" id="{8BE91317-EBE0-4ED0-826E-E48E74F30700}"/>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12" name="Picture 11">
            <a:extLst>
              <a:ext uri="{FF2B5EF4-FFF2-40B4-BE49-F238E27FC236}">
                <a16:creationId xmlns:a16="http://schemas.microsoft.com/office/drawing/2014/main" id="{2541F179-A71E-4841-9B88-03B4FAC5DC1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95056" y="1039174"/>
            <a:ext cx="4147457" cy="48612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6186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TIDE Banner</a:t>
            </a:r>
          </a:p>
        </p:txBody>
      </p:sp>
      <p:sp>
        <p:nvSpPr>
          <p:cNvPr id="6" name="Arrow: Up 5">
            <a:extLst>
              <a:ext uri="{FF2B5EF4-FFF2-40B4-BE49-F238E27FC236}">
                <a16:creationId xmlns:a16="http://schemas.microsoft.com/office/drawing/2014/main" id="{F014C200-4437-48FB-A10A-6D52D2B17DE9}"/>
              </a:ext>
            </a:extLst>
          </p:cNvPr>
          <p:cNvSpPr/>
          <p:nvPr/>
        </p:nvSpPr>
        <p:spPr>
          <a:xfrm rot="10800000">
            <a:off x="927190" y="2402833"/>
            <a:ext cx="614596" cy="89778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sp>
        <p:nvSpPr>
          <p:cNvPr id="10" name="Slide Number Placeholder 3">
            <a:extLst>
              <a:ext uri="{FF2B5EF4-FFF2-40B4-BE49-F238E27FC236}">
                <a16:creationId xmlns:a16="http://schemas.microsoft.com/office/drawing/2014/main" id="{FB3165D9-4B3D-4E1B-92D2-8CA0584D6893}"/>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9</a:t>
            </a:fld>
            <a:endParaRPr lang="en-US" dirty="0">
              <a:latin typeface="Arial"/>
              <a:ea typeface="ＭＳ Ｐゴシック" charset="-128"/>
            </a:endParaRPr>
          </a:p>
        </p:txBody>
      </p:sp>
      <p:pic>
        <p:nvPicPr>
          <p:cNvPr id="7" name="Picture 6">
            <a:extLst>
              <a:ext uri="{FF2B5EF4-FFF2-40B4-BE49-F238E27FC236}">
                <a16:creationId xmlns:a16="http://schemas.microsoft.com/office/drawing/2014/main" id="{89FCB4B7-7DCD-5D39-176E-7B5341D8F5B3}"/>
              </a:ext>
            </a:extLst>
          </p:cNvPr>
          <p:cNvPicPr>
            <a:picLocks noChangeAspect="1"/>
          </p:cNvPicPr>
          <p:nvPr/>
        </p:nvPicPr>
        <p:blipFill>
          <a:blip r:embed="rId3"/>
          <a:stretch>
            <a:fillRect/>
          </a:stretch>
        </p:blipFill>
        <p:spPr>
          <a:xfrm>
            <a:off x="1027253" y="1736453"/>
            <a:ext cx="10635343" cy="591800"/>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44D64411-4610-7E89-3E8E-056AC9C0F229}"/>
              </a:ext>
            </a:extLst>
          </p:cNvPr>
          <p:cNvSpPr/>
          <p:nvPr/>
        </p:nvSpPr>
        <p:spPr>
          <a:xfrm>
            <a:off x="5844450" y="1788160"/>
            <a:ext cx="4105094" cy="54009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987B3A2B-7FAC-9487-9E76-2BF037BD40F5}"/>
              </a:ext>
            </a:extLst>
          </p:cNvPr>
          <p:cNvPicPr>
            <a:picLocks noChangeAspect="1"/>
          </p:cNvPicPr>
          <p:nvPr/>
        </p:nvPicPr>
        <p:blipFill>
          <a:blip r:embed="rId4"/>
          <a:stretch>
            <a:fillRect/>
          </a:stretch>
        </p:blipFill>
        <p:spPr>
          <a:xfrm>
            <a:off x="823330" y="3557386"/>
            <a:ext cx="3258814" cy="2391449"/>
          </a:xfrm>
          <a:prstGeom prst="rect">
            <a:avLst/>
          </a:prstGeom>
          <a:ln>
            <a:noFill/>
          </a:ln>
          <a:effectLst>
            <a:outerShdw blurRad="292100" dist="139700" dir="2700000" algn="tl" rotWithShape="0">
              <a:srgbClr val="333333">
                <a:alpha val="65000"/>
              </a:srgbClr>
            </a:outerShdw>
          </a:effectLst>
        </p:spPr>
      </p:pic>
      <p:sp>
        <p:nvSpPr>
          <p:cNvPr id="14" name="Arrow: Up 13">
            <a:extLst>
              <a:ext uri="{FF2B5EF4-FFF2-40B4-BE49-F238E27FC236}">
                <a16:creationId xmlns:a16="http://schemas.microsoft.com/office/drawing/2014/main" id="{4E6C614E-01D7-04B8-8BB0-BCAC8D1D5ABB}"/>
              </a:ext>
            </a:extLst>
          </p:cNvPr>
          <p:cNvSpPr/>
          <p:nvPr/>
        </p:nvSpPr>
        <p:spPr>
          <a:xfrm rot="12293491">
            <a:off x="10667443" y="2415897"/>
            <a:ext cx="614596" cy="89778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6" dirty="0"/>
          </a:p>
        </p:txBody>
      </p:sp>
      <p:pic>
        <p:nvPicPr>
          <p:cNvPr id="16" name="Picture 15">
            <a:extLst>
              <a:ext uri="{FF2B5EF4-FFF2-40B4-BE49-F238E27FC236}">
                <a16:creationId xmlns:a16="http://schemas.microsoft.com/office/drawing/2014/main" id="{AD9604E4-42F3-90D4-19B1-1977223E1D46}"/>
              </a:ext>
            </a:extLst>
          </p:cNvPr>
          <p:cNvPicPr>
            <a:picLocks noChangeAspect="1"/>
          </p:cNvPicPr>
          <p:nvPr/>
        </p:nvPicPr>
        <p:blipFill>
          <a:blip r:embed="rId5"/>
          <a:stretch>
            <a:fillRect/>
          </a:stretch>
        </p:blipFill>
        <p:spPr>
          <a:xfrm>
            <a:off x="8548162" y="3300616"/>
            <a:ext cx="2639825" cy="2895808"/>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B1AA09E5-135A-CAAC-F04C-86CC0B92A4E5}"/>
              </a:ext>
            </a:extLst>
          </p:cNvPr>
          <p:cNvPicPr>
            <a:picLocks noChangeAspect="1"/>
          </p:cNvPicPr>
          <p:nvPr/>
        </p:nvPicPr>
        <p:blipFill>
          <a:blip r:embed="rId6"/>
          <a:stretch>
            <a:fillRect/>
          </a:stretch>
        </p:blipFill>
        <p:spPr>
          <a:xfrm>
            <a:off x="7652657" y="1986457"/>
            <a:ext cx="1606886" cy="227237"/>
          </a:xfrm>
          <a:prstGeom prst="rect">
            <a:avLst/>
          </a:prstGeom>
        </p:spPr>
      </p:pic>
    </p:spTree>
    <p:extLst>
      <p:ext uri="{BB962C8B-B14F-4D97-AF65-F5344CB8AC3E}">
        <p14:creationId xmlns:p14="http://schemas.microsoft.com/office/powerpoint/2010/main" val="11741445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00000000-0000-0000-0000-000000000000</TermId>
        </TermInfo>
      </Terms>
    </TaxKeywordTaxHTField>
    <TaxCatchAll xmlns="3c8d6406-deae-4a0d-a95e-fe53ed4a1ace">
      <Value>1327</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EAC94F-0CB7-47E2-B1CC-A0F105248E94}">
  <ds:schemaRefs>
    <ds:schemaRef ds:uri="60b788f9-dbc8-42fd-99f2-081ed83a52df"/>
    <ds:schemaRef ds:uri="http://purl.org/dc/elements/1.1/"/>
    <ds:schemaRef ds:uri="http://schemas.microsoft.com/office/infopath/2007/PartnerControls"/>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http://purl.org/dc/terms/"/>
    <ds:schemaRef ds:uri="http://purl.org/dc/dcmitype/"/>
    <ds:schemaRef ds:uri="3c8d6406-deae-4a0d-a95e-fe53ed4a1ace"/>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 AIR PPT</Template>
  <TotalTime>40770</TotalTime>
  <Words>7900</Words>
  <Application>Microsoft Office PowerPoint</Application>
  <PresentationFormat>Widescreen</PresentationFormat>
  <Paragraphs>582</Paragraphs>
  <Slides>65</Slides>
  <Notes>65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65</vt:i4>
      </vt:variant>
    </vt:vector>
  </HeadingPairs>
  <TitlesOfParts>
    <vt:vector size="75" baseType="lpstr">
      <vt:lpstr>Arial</vt:lpstr>
      <vt:lpstr>Arial Narrow</vt:lpstr>
      <vt:lpstr>Calibri</vt:lpstr>
      <vt:lpstr>Cera Pro</vt:lpstr>
      <vt:lpstr>Courier New</vt:lpstr>
      <vt:lpstr>Franklin Gothic Book</vt:lpstr>
      <vt:lpstr>Franklin Gothic Medium</vt:lpstr>
      <vt:lpstr>Gill Sans MT</vt:lpstr>
      <vt:lpstr>Times New Roman</vt:lpstr>
      <vt:lpstr>Cambium Assessment PPT</vt:lpstr>
      <vt:lpstr>Test Information Distribution Engine (TIDE)</vt:lpstr>
      <vt:lpstr>Objectives</vt:lpstr>
      <vt:lpstr>Accessing your TIDE Account</vt:lpstr>
      <vt:lpstr>Accessing your TIDE Account, continued</vt:lpstr>
      <vt:lpstr>TIDE Home Page</vt:lpstr>
      <vt:lpstr>TIDE Tasks: Preparing for Testing</vt:lpstr>
      <vt:lpstr>TIDE Tasks: Administering Tests</vt:lpstr>
      <vt:lpstr>TIDE Tasks: After Testing</vt:lpstr>
      <vt:lpstr>TIDE Banner</vt:lpstr>
      <vt:lpstr>TIDE Banner: General Resources</vt:lpstr>
      <vt:lpstr>Secure File Center: View Documents</vt:lpstr>
      <vt:lpstr>Secure File Center: Sending Files</vt:lpstr>
      <vt:lpstr>Navigation Toolbars</vt:lpstr>
      <vt:lpstr>Help Text</vt:lpstr>
      <vt:lpstr>Quick Search</vt:lpstr>
      <vt:lpstr>Students</vt:lpstr>
      <vt:lpstr>Modify Students One at a Time</vt:lpstr>
      <vt:lpstr>Modify Students One at a Time, continued</vt:lpstr>
      <vt:lpstr>Modify Students One at a Time, continued</vt:lpstr>
      <vt:lpstr>Modify Students One at a Time, continued</vt:lpstr>
      <vt:lpstr>Dual Enrolled Students</vt:lpstr>
      <vt:lpstr>Frequency Distribution Reports</vt:lpstr>
      <vt:lpstr>Frequency Distribution Reports, continued</vt:lpstr>
      <vt:lpstr>Upload Student Settings</vt:lpstr>
      <vt:lpstr>Upload Student Settings</vt:lpstr>
      <vt:lpstr>Upload Student Settings, continued</vt:lpstr>
      <vt:lpstr>Upload Student Settings, continued</vt:lpstr>
      <vt:lpstr>Upload Student Settings, continued</vt:lpstr>
      <vt:lpstr>Rosters</vt:lpstr>
      <vt:lpstr>Add Rosters One at a Time</vt:lpstr>
      <vt:lpstr>Add Rosters One at a Time, continued</vt:lpstr>
      <vt:lpstr>Add Rosters One at a Time, continued</vt:lpstr>
      <vt:lpstr>View Rosters</vt:lpstr>
      <vt:lpstr>Upload Rosters</vt:lpstr>
      <vt:lpstr>Upload, continued</vt:lpstr>
      <vt:lpstr>Upload Rosters, continued</vt:lpstr>
      <vt:lpstr>Upload Rosters, continued</vt:lpstr>
      <vt:lpstr>Users</vt:lpstr>
      <vt:lpstr>Modify Users One at a Time</vt:lpstr>
      <vt:lpstr>View/Edit/Export User Results</vt:lpstr>
      <vt:lpstr>View/Edit/Export User Results- Add More Roles</vt:lpstr>
      <vt:lpstr>Test Windows</vt:lpstr>
      <vt:lpstr>Test Windows Example</vt:lpstr>
      <vt:lpstr>Add Test Windows</vt:lpstr>
      <vt:lpstr>Add Test Windows, continued</vt:lpstr>
      <vt:lpstr>View/Edit/Export Test Windows</vt:lpstr>
      <vt:lpstr>Upload Test Windows</vt:lpstr>
      <vt:lpstr>Appeals</vt:lpstr>
      <vt:lpstr>Create Appeals</vt:lpstr>
      <vt:lpstr>Status of Appeals</vt:lpstr>
      <vt:lpstr>View Appeals</vt:lpstr>
      <vt:lpstr>View/Export Appeals Results</vt:lpstr>
      <vt:lpstr>Upload Appeals</vt:lpstr>
      <vt:lpstr>Monitoring Test Progress</vt:lpstr>
      <vt:lpstr>Plan and Manage Testing</vt:lpstr>
      <vt:lpstr>Plan and Manage Testing- Search Student</vt:lpstr>
      <vt:lpstr>Plan and Manage Testing- Choose What</vt:lpstr>
      <vt:lpstr>Plan and Manage Testing- Get Specific</vt:lpstr>
      <vt:lpstr>Plan and Manage Testing Examples</vt:lpstr>
      <vt:lpstr>Plan and Manage Testing Results</vt:lpstr>
      <vt:lpstr>Participation Search By SSID</vt:lpstr>
      <vt:lpstr>Test Completion Rates</vt:lpstr>
      <vt:lpstr>Test Session Status Report</vt:lpstr>
      <vt:lpstr>Contact Your Help Desk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Tracie Morris</cp:lastModifiedBy>
  <cp:revision>310</cp:revision>
  <cp:lastPrinted>2017-10-19T00:36:21Z</cp:lastPrinted>
  <dcterms:created xsi:type="dcterms:W3CDTF">2020-02-03T21:37:34Z</dcterms:created>
  <dcterms:modified xsi:type="dcterms:W3CDTF">2023-08-16T18:09:34Z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